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9" r:id="rId5"/>
  </p:sldMasterIdLst>
  <p:notesMasterIdLst>
    <p:notesMasterId r:id="rId55"/>
  </p:notesMasterIdLst>
  <p:sldIdLst>
    <p:sldId id="256" r:id="rId6"/>
    <p:sldId id="7038" r:id="rId7"/>
    <p:sldId id="7037" r:id="rId8"/>
    <p:sldId id="259" r:id="rId9"/>
    <p:sldId id="7039" r:id="rId10"/>
    <p:sldId id="7040" r:id="rId11"/>
    <p:sldId id="260" r:id="rId12"/>
    <p:sldId id="7041" r:id="rId13"/>
    <p:sldId id="262" r:id="rId14"/>
    <p:sldId id="6999" r:id="rId15"/>
    <p:sldId id="6865" r:id="rId16"/>
    <p:sldId id="6866" r:id="rId17"/>
    <p:sldId id="6867" r:id="rId18"/>
    <p:sldId id="6868" r:id="rId19"/>
    <p:sldId id="7000" r:id="rId20"/>
    <p:sldId id="7001" r:id="rId21"/>
    <p:sldId id="7052" r:id="rId22"/>
    <p:sldId id="7002" r:id="rId23"/>
    <p:sldId id="6770" r:id="rId24"/>
    <p:sldId id="7004" r:id="rId25"/>
    <p:sldId id="6971" r:id="rId26"/>
    <p:sldId id="7005" r:id="rId27"/>
    <p:sldId id="7006" r:id="rId28"/>
    <p:sldId id="7015" r:id="rId29"/>
    <p:sldId id="7016" r:id="rId30"/>
    <p:sldId id="7017" r:id="rId31"/>
    <p:sldId id="7018" r:id="rId32"/>
    <p:sldId id="7019" r:id="rId33"/>
    <p:sldId id="7045" r:id="rId34"/>
    <p:sldId id="7020" r:id="rId35"/>
    <p:sldId id="7021" r:id="rId36"/>
    <p:sldId id="7022" r:id="rId37"/>
    <p:sldId id="7023" r:id="rId38"/>
    <p:sldId id="7024" r:id="rId39"/>
    <p:sldId id="7025" r:id="rId40"/>
    <p:sldId id="7026" r:id="rId41"/>
    <p:sldId id="7046" r:id="rId42"/>
    <p:sldId id="7053" r:id="rId43"/>
    <p:sldId id="7047" r:id="rId44"/>
    <p:sldId id="7027" r:id="rId45"/>
    <p:sldId id="7028" r:id="rId46"/>
    <p:sldId id="7029" r:id="rId47"/>
    <p:sldId id="7030" r:id="rId48"/>
    <p:sldId id="7054" r:id="rId49"/>
    <p:sldId id="7012" r:id="rId50"/>
    <p:sldId id="263" r:id="rId51"/>
    <p:sldId id="7049" r:id="rId52"/>
    <p:sldId id="7051" r:id="rId53"/>
    <p:sldId id="6884" r:id="rId5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reyer Pierina BASPO" initials="SPB" lastIdx="3" clrIdx="0"/>
  <p:cmAuthor id="2" name="virgh" initials="v"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6ACB5"/>
    <a:srgbClr val="8ACE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73" autoAdjust="0"/>
  </p:normalViewPr>
  <p:slideViewPr>
    <p:cSldViewPr snapToGrid="0">
      <p:cViewPr>
        <p:scale>
          <a:sx n="44" d="100"/>
          <a:sy n="44" d="100"/>
        </p:scale>
        <p:origin x="1428" y="52"/>
      </p:cViewPr>
      <p:guideLst>
        <p:guide orient="horz" pos="2168"/>
        <p:guide pos="3840"/>
      </p:guideLst>
    </p:cSldViewPr>
  </p:slideViewPr>
  <p:notesTextViewPr>
    <p:cViewPr>
      <p:scale>
        <a:sx n="1" d="1"/>
        <a:sy n="1" d="1"/>
      </p:scale>
      <p:origin x="0" y="-2748"/>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ber Stefanie" userId="6008b3f3-cf0e-495f-b204-5f48405b2d38" providerId="ADAL" clId="{60B93554-2EC0-4CEA-B6F0-E3806356D117}"/>
    <pc:docChg chg="undo custSel modSld modMainMaster">
      <pc:chgData name="Gerber Stefanie" userId="6008b3f3-cf0e-495f-b204-5f48405b2d38" providerId="ADAL" clId="{60B93554-2EC0-4CEA-B6F0-E3806356D117}" dt="2025-01-29T13:40:50.078" v="290" actId="113"/>
      <pc:docMkLst>
        <pc:docMk/>
      </pc:docMkLst>
      <pc:sldChg chg="modSp mod">
        <pc:chgData name="Gerber Stefanie" userId="6008b3f3-cf0e-495f-b204-5f48405b2d38" providerId="ADAL" clId="{60B93554-2EC0-4CEA-B6F0-E3806356D117}" dt="2025-01-29T13:40:50.078" v="290" actId="113"/>
        <pc:sldMkLst>
          <pc:docMk/>
          <pc:sldMk cId="1399044187" sldId="256"/>
        </pc:sldMkLst>
        <pc:spChg chg="mod">
          <ac:chgData name="Gerber Stefanie" userId="6008b3f3-cf0e-495f-b204-5f48405b2d38" providerId="ADAL" clId="{60B93554-2EC0-4CEA-B6F0-E3806356D117}" dt="2025-01-29T13:40:50.078" v="290" actId="113"/>
          <ac:spMkLst>
            <pc:docMk/>
            <pc:sldMk cId="1399044187" sldId="256"/>
            <ac:spMk id="10" creationId="{9B3A49E6-A670-3BE8-9D14-77AF596DD1C2}"/>
          </ac:spMkLst>
        </pc:spChg>
      </pc:sldChg>
      <pc:sldChg chg="modSp mod">
        <pc:chgData name="Gerber Stefanie" userId="6008b3f3-cf0e-495f-b204-5f48405b2d38" providerId="ADAL" clId="{60B93554-2EC0-4CEA-B6F0-E3806356D117}" dt="2025-01-29T13:31:32.628" v="153" actId="20577"/>
        <pc:sldMkLst>
          <pc:docMk/>
          <pc:sldMk cId="1811851876" sldId="259"/>
        </pc:sldMkLst>
        <pc:spChg chg="mod">
          <ac:chgData name="Gerber Stefanie" userId="6008b3f3-cf0e-495f-b204-5f48405b2d38" providerId="ADAL" clId="{60B93554-2EC0-4CEA-B6F0-E3806356D117}" dt="2025-01-29T13:31:32.628" v="153" actId="20577"/>
          <ac:spMkLst>
            <pc:docMk/>
            <pc:sldMk cId="1811851876" sldId="259"/>
            <ac:spMk id="5" creationId="{4771C92E-4023-E5FF-BBC9-98B31DFE240A}"/>
          </ac:spMkLst>
        </pc:spChg>
      </pc:sldChg>
      <pc:sldChg chg="addSp delSp modSp mod">
        <pc:chgData name="Gerber Stefanie" userId="6008b3f3-cf0e-495f-b204-5f48405b2d38" providerId="ADAL" clId="{60B93554-2EC0-4CEA-B6F0-E3806356D117}" dt="2025-01-29T13:28:08.497" v="77"/>
        <pc:sldMkLst>
          <pc:docMk/>
          <pc:sldMk cId="1206263231" sldId="6770"/>
        </pc:sldMkLst>
        <pc:picChg chg="add mod">
          <ac:chgData name="Gerber Stefanie" userId="6008b3f3-cf0e-495f-b204-5f48405b2d38" providerId="ADAL" clId="{60B93554-2EC0-4CEA-B6F0-E3806356D117}" dt="2025-01-29T13:28:08.497" v="77"/>
          <ac:picMkLst>
            <pc:docMk/>
            <pc:sldMk cId="1206263231" sldId="6770"/>
            <ac:picMk id="2" creationId="{CFD950E4-0573-4B5B-BB59-486BA10A5BED}"/>
          </ac:picMkLst>
        </pc:picChg>
      </pc:sldChg>
      <pc:sldChg chg="addSp delSp modSp mod">
        <pc:chgData name="Gerber Stefanie" userId="6008b3f3-cf0e-495f-b204-5f48405b2d38" providerId="ADAL" clId="{60B93554-2EC0-4CEA-B6F0-E3806356D117}" dt="2025-01-29T13:23:00.479" v="7" actId="1076"/>
        <pc:sldMkLst>
          <pc:docMk/>
          <pc:sldMk cId="3138396706" sldId="6865"/>
        </pc:sldMkLst>
        <pc:picChg chg="add mod">
          <ac:chgData name="Gerber Stefanie" userId="6008b3f3-cf0e-495f-b204-5f48405b2d38" providerId="ADAL" clId="{60B93554-2EC0-4CEA-B6F0-E3806356D117}" dt="2025-01-29T13:23:00.479" v="7" actId="1076"/>
          <ac:picMkLst>
            <pc:docMk/>
            <pc:sldMk cId="3138396706" sldId="6865"/>
            <ac:picMk id="6" creationId="{FE15F3BD-4D29-8255-D16F-07988E105C16}"/>
          </ac:picMkLst>
        </pc:picChg>
      </pc:sldChg>
      <pc:sldChg chg="addSp delSp modSp mod">
        <pc:chgData name="Gerber Stefanie" userId="6008b3f3-cf0e-495f-b204-5f48405b2d38" providerId="ADAL" clId="{60B93554-2EC0-4CEA-B6F0-E3806356D117}" dt="2025-01-29T13:23:05.841" v="9"/>
        <pc:sldMkLst>
          <pc:docMk/>
          <pc:sldMk cId="927924767" sldId="6867"/>
        </pc:sldMkLst>
        <pc:picChg chg="add mod">
          <ac:chgData name="Gerber Stefanie" userId="6008b3f3-cf0e-495f-b204-5f48405b2d38" providerId="ADAL" clId="{60B93554-2EC0-4CEA-B6F0-E3806356D117}" dt="2025-01-29T13:23:05.841" v="9"/>
          <ac:picMkLst>
            <pc:docMk/>
            <pc:sldMk cId="927924767" sldId="6867"/>
            <ac:picMk id="3" creationId="{C1465D4B-888F-01B3-46AF-62937853B5EA}"/>
          </ac:picMkLst>
        </pc:picChg>
      </pc:sldChg>
      <pc:sldChg chg="addSp delSp modSp mod">
        <pc:chgData name="Gerber Stefanie" userId="6008b3f3-cf0e-495f-b204-5f48405b2d38" providerId="ADAL" clId="{60B93554-2EC0-4CEA-B6F0-E3806356D117}" dt="2025-01-29T13:24:09.287" v="21" actId="962"/>
        <pc:sldMkLst>
          <pc:docMk/>
          <pc:sldMk cId="3839547739" sldId="6884"/>
        </pc:sldMkLst>
        <pc:picChg chg="add mod">
          <ac:chgData name="Gerber Stefanie" userId="6008b3f3-cf0e-495f-b204-5f48405b2d38" providerId="ADAL" clId="{60B93554-2EC0-4CEA-B6F0-E3806356D117}" dt="2025-01-29T13:24:09.287" v="21" actId="962"/>
          <ac:picMkLst>
            <pc:docMk/>
            <pc:sldMk cId="3839547739" sldId="6884"/>
            <ac:picMk id="3" creationId="{E0D6ADD5-5E51-F00A-52CE-DFA6D392D50B}"/>
          </ac:picMkLst>
        </pc:picChg>
      </pc:sldChg>
      <pc:sldChg chg="modSp mod">
        <pc:chgData name="Gerber Stefanie" userId="6008b3f3-cf0e-495f-b204-5f48405b2d38" providerId="ADAL" clId="{60B93554-2EC0-4CEA-B6F0-E3806356D117}" dt="2025-01-29T13:33:35.385" v="163"/>
        <pc:sldMkLst>
          <pc:docMk/>
          <pc:sldMk cId="3246446727" sldId="6971"/>
        </pc:sldMkLst>
        <pc:spChg chg="mod">
          <ac:chgData name="Gerber Stefanie" userId="6008b3f3-cf0e-495f-b204-5f48405b2d38" providerId="ADAL" clId="{60B93554-2EC0-4CEA-B6F0-E3806356D117}" dt="2025-01-29T13:33:35.385" v="163"/>
          <ac:spMkLst>
            <pc:docMk/>
            <pc:sldMk cId="3246446727" sldId="6971"/>
            <ac:spMk id="2" creationId="{F94A4085-D692-497F-9D98-A4FFC7B16ECB}"/>
          </ac:spMkLst>
        </pc:spChg>
      </pc:sldChg>
      <pc:sldChg chg="modSp">
        <pc:chgData name="Gerber Stefanie" userId="6008b3f3-cf0e-495f-b204-5f48405b2d38" providerId="ADAL" clId="{60B93554-2EC0-4CEA-B6F0-E3806356D117}" dt="2025-01-29T13:31:00.817" v="131" actId="20577"/>
        <pc:sldMkLst>
          <pc:docMk/>
          <pc:sldMk cId="756506748" sldId="7001"/>
        </pc:sldMkLst>
        <pc:spChg chg="mod">
          <ac:chgData name="Gerber Stefanie" userId="6008b3f3-cf0e-495f-b204-5f48405b2d38" providerId="ADAL" clId="{60B93554-2EC0-4CEA-B6F0-E3806356D117}" dt="2025-01-29T13:30:38.817" v="125" actId="20577"/>
          <ac:spMkLst>
            <pc:docMk/>
            <pc:sldMk cId="756506748" sldId="7001"/>
            <ac:spMk id="8" creationId="{0F01296B-7142-6D7C-F264-C172F80EC6D6}"/>
          </ac:spMkLst>
        </pc:spChg>
        <pc:spChg chg="mod">
          <ac:chgData name="Gerber Stefanie" userId="6008b3f3-cf0e-495f-b204-5f48405b2d38" providerId="ADAL" clId="{60B93554-2EC0-4CEA-B6F0-E3806356D117}" dt="2025-01-29T13:30:45.613" v="127" actId="20577"/>
          <ac:spMkLst>
            <pc:docMk/>
            <pc:sldMk cId="756506748" sldId="7001"/>
            <ac:spMk id="9" creationId="{2B073A6D-1ABD-3612-7EF2-967AD9E42AAE}"/>
          </ac:spMkLst>
        </pc:spChg>
        <pc:spChg chg="mod">
          <ac:chgData name="Gerber Stefanie" userId="6008b3f3-cf0e-495f-b204-5f48405b2d38" providerId="ADAL" clId="{60B93554-2EC0-4CEA-B6F0-E3806356D117}" dt="2025-01-29T13:30:51.585" v="129" actId="20577"/>
          <ac:spMkLst>
            <pc:docMk/>
            <pc:sldMk cId="756506748" sldId="7001"/>
            <ac:spMk id="10" creationId="{E902B22C-1E97-F596-822D-375B41CB6462}"/>
          </ac:spMkLst>
        </pc:spChg>
        <pc:spChg chg="mod">
          <ac:chgData name="Gerber Stefanie" userId="6008b3f3-cf0e-495f-b204-5f48405b2d38" providerId="ADAL" clId="{60B93554-2EC0-4CEA-B6F0-E3806356D117}" dt="2025-01-29T13:31:00.817" v="131" actId="20577"/>
          <ac:spMkLst>
            <pc:docMk/>
            <pc:sldMk cId="756506748" sldId="7001"/>
            <ac:spMk id="11" creationId="{673CFE9D-24C6-5CF1-235F-FDF32AABEFE7}"/>
          </ac:spMkLst>
        </pc:spChg>
      </pc:sldChg>
      <pc:sldChg chg="addSp delSp modSp mod delAnim modAnim">
        <pc:chgData name="Gerber Stefanie" userId="6008b3f3-cf0e-495f-b204-5f48405b2d38" providerId="ADAL" clId="{60B93554-2EC0-4CEA-B6F0-E3806356D117}" dt="2025-01-29T13:36:54.544" v="190" actId="1076"/>
        <pc:sldMkLst>
          <pc:docMk/>
          <pc:sldMk cId="1132827297" sldId="7002"/>
        </pc:sldMkLst>
        <pc:spChg chg="mod">
          <ac:chgData name="Gerber Stefanie" userId="6008b3f3-cf0e-495f-b204-5f48405b2d38" providerId="ADAL" clId="{60B93554-2EC0-4CEA-B6F0-E3806356D117}" dt="2025-01-29T13:33:29.662" v="162"/>
          <ac:spMkLst>
            <pc:docMk/>
            <pc:sldMk cId="1132827297" sldId="7002"/>
            <ac:spMk id="5" creationId="{24FC648A-ABA1-37F8-20B9-25C66B90D060}"/>
          </ac:spMkLst>
        </pc:spChg>
        <pc:spChg chg="mod">
          <ac:chgData name="Gerber Stefanie" userId="6008b3f3-cf0e-495f-b204-5f48405b2d38" providerId="ADAL" clId="{60B93554-2EC0-4CEA-B6F0-E3806356D117}" dt="2025-01-29T13:30:12.611" v="123"/>
          <ac:spMkLst>
            <pc:docMk/>
            <pc:sldMk cId="1132827297" sldId="7002"/>
            <ac:spMk id="7" creationId="{037F3C18-5373-BC3E-5484-01A9810C2597}"/>
          </ac:spMkLst>
        </pc:spChg>
        <pc:spChg chg="mod">
          <ac:chgData name="Gerber Stefanie" userId="6008b3f3-cf0e-495f-b204-5f48405b2d38" providerId="ADAL" clId="{60B93554-2EC0-4CEA-B6F0-E3806356D117}" dt="2025-01-29T13:36:47.731" v="188"/>
          <ac:spMkLst>
            <pc:docMk/>
            <pc:sldMk cId="1132827297" sldId="7002"/>
            <ac:spMk id="9" creationId="{4AC88FEF-4F3B-008A-8104-925F1F57B359}"/>
          </ac:spMkLst>
        </pc:spChg>
        <pc:picChg chg="add mod">
          <ac:chgData name="Gerber Stefanie" userId="6008b3f3-cf0e-495f-b204-5f48405b2d38" providerId="ADAL" clId="{60B93554-2EC0-4CEA-B6F0-E3806356D117}" dt="2025-01-29T13:30:01.564" v="120" actId="1076"/>
          <ac:picMkLst>
            <pc:docMk/>
            <pc:sldMk cId="1132827297" sldId="7002"/>
            <ac:picMk id="2" creationId="{3117C1DA-32E0-AB20-2ABF-6EE272B64CEA}"/>
          </ac:picMkLst>
        </pc:picChg>
        <pc:picChg chg="add mod">
          <ac:chgData name="Gerber Stefanie" userId="6008b3f3-cf0e-495f-b204-5f48405b2d38" providerId="ADAL" clId="{60B93554-2EC0-4CEA-B6F0-E3806356D117}" dt="2025-01-29T13:36:54.544" v="190" actId="1076"/>
          <ac:picMkLst>
            <pc:docMk/>
            <pc:sldMk cId="1132827297" sldId="7002"/>
            <ac:picMk id="4" creationId="{6F58DD23-2EC8-F58E-4636-984849BB1EEA}"/>
          </ac:picMkLst>
        </pc:picChg>
      </pc:sldChg>
      <pc:sldChg chg="addSp delSp modSp mod delAnim modAnim">
        <pc:chgData name="Gerber Stefanie" userId="6008b3f3-cf0e-495f-b204-5f48405b2d38" providerId="ADAL" clId="{60B93554-2EC0-4CEA-B6F0-E3806356D117}" dt="2025-01-29T13:36:19.832" v="187" actId="1076"/>
        <pc:sldMkLst>
          <pc:docMk/>
          <pc:sldMk cId="4121283349" sldId="7004"/>
        </pc:sldMkLst>
        <pc:spChg chg="mod">
          <ac:chgData name="Gerber Stefanie" userId="6008b3f3-cf0e-495f-b204-5f48405b2d38" providerId="ADAL" clId="{60B93554-2EC0-4CEA-B6F0-E3806356D117}" dt="2025-01-29T13:29:44.361" v="116" actId="1035"/>
          <ac:spMkLst>
            <pc:docMk/>
            <pc:sldMk cId="4121283349" sldId="7004"/>
            <ac:spMk id="2" creationId="{FC91A4E5-463C-21F3-0F51-FEF36153EF31}"/>
          </ac:spMkLst>
        </pc:spChg>
        <pc:spChg chg="mod">
          <ac:chgData name="Gerber Stefanie" userId="6008b3f3-cf0e-495f-b204-5f48405b2d38" providerId="ADAL" clId="{60B93554-2EC0-4CEA-B6F0-E3806356D117}" dt="2025-01-29T13:29:08.864" v="99" actId="1036"/>
          <ac:spMkLst>
            <pc:docMk/>
            <pc:sldMk cId="4121283349" sldId="7004"/>
            <ac:spMk id="3" creationId="{E82138FA-C0D4-06AC-FC51-64EB73C57592}"/>
          </ac:spMkLst>
        </pc:spChg>
        <pc:picChg chg="mod">
          <ac:chgData name="Gerber Stefanie" userId="6008b3f3-cf0e-495f-b204-5f48405b2d38" providerId="ADAL" clId="{60B93554-2EC0-4CEA-B6F0-E3806356D117}" dt="2025-01-29T13:36:18.317" v="186" actId="1076"/>
          <ac:picMkLst>
            <pc:docMk/>
            <pc:sldMk cId="4121283349" sldId="7004"/>
            <ac:picMk id="4" creationId="{507E2223-9768-D30C-1D3B-17807C835142}"/>
          </ac:picMkLst>
        </pc:picChg>
        <pc:picChg chg="add mod">
          <ac:chgData name="Gerber Stefanie" userId="6008b3f3-cf0e-495f-b204-5f48405b2d38" providerId="ADAL" clId="{60B93554-2EC0-4CEA-B6F0-E3806356D117}" dt="2025-01-29T13:36:19.832" v="187" actId="1076"/>
          <ac:picMkLst>
            <pc:docMk/>
            <pc:sldMk cId="4121283349" sldId="7004"/>
            <ac:picMk id="6" creationId="{7278DDE0-D8E2-9020-F310-8150DD7E2677}"/>
          </ac:picMkLst>
        </pc:picChg>
        <pc:picChg chg="add mod">
          <ac:chgData name="Gerber Stefanie" userId="6008b3f3-cf0e-495f-b204-5f48405b2d38" providerId="ADAL" clId="{60B93554-2EC0-4CEA-B6F0-E3806356D117}" dt="2025-01-29T13:36:14.072" v="185" actId="1076"/>
          <ac:picMkLst>
            <pc:docMk/>
            <pc:sldMk cId="4121283349" sldId="7004"/>
            <ac:picMk id="9" creationId="{5FB45F54-530F-8CC2-8A19-72D28E414B3E}"/>
          </ac:picMkLst>
        </pc:picChg>
      </pc:sldChg>
      <pc:sldChg chg="addSp delSp modSp mod delAnim modAnim">
        <pc:chgData name="Gerber Stefanie" userId="6008b3f3-cf0e-495f-b204-5f48405b2d38" providerId="ADAL" clId="{60B93554-2EC0-4CEA-B6F0-E3806356D117}" dt="2025-01-29T13:28:02.071" v="75" actId="20577"/>
        <pc:sldMkLst>
          <pc:docMk/>
          <pc:sldMk cId="3460692930" sldId="7005"/>
        </pc:sldMkLst>
        <pc:spChg chg="mod">
          <ac:chgData name="Gerber Stefanie" userId="6008b3f3-cf0e-495f-b204-5f48405b2d38" providerId="ADAL" clId="{60B93554-2EC0-4CEA-B6F0-E3806356D117}" dt="2025-01-29T13:28:02.071" v="75" actId="20577"/>
          <ac:spMkLst>
            <pc:docMk/>
            <pc:sldMk cId="3460692930" sldId="7005"/>
            <ac:spMk id="11" creationId="{C0586C52-712E-BFB9-872D-C1038547E515}"/>
          </ac:spMkLst>
        </pc:spChg>
        <pc:picChg chg="add mod">
          <ac:chgData name="Gerber Stefanie" userId="6008b3f3-cf0e-495f-b204-5f48405b2d38" providerId="ADAL" clId="{60B93554-2EC0-4CEA-B6F0-E3806356D117}" dt="2025-01-29T13:27:44.642" v="42"/>
          <ac:picMkLst>
            <pc:docMk/>
            <pc:sldMk cId="3460692930" sldId="7005"/>
            <ac:picMk id="2" creationId="{0408077E-47B5-7414-6B41-10B2CB2BDD45}"/>
          </ac:picMkLst>
        </pc:picChg>
        <pc:picChg chg="add mod">
          <ac:chgData name="Gerber Stefanie" userId="6008b3f3-cf0e-495f-b204-5f48405b2d38" providerId="ADAL" clId="{60B93554-2EC0-4CEA-B6F0-E3806356D117}" dt="2025-01-29T13:27:44.642" v="42"/>
          <ac:picMkLst>
            <pc:docMk/>
            <pc:sldMk cId="3460692930" sldId="7005"/>
            <ac:picMk id="3" creationId="{4BEB2064-BAD7-ACCF-2B2F-56B3C0950F68}"/>
          </ac:picMkLst>
        </pc:picChg>
        <pc:picChg chg="add mod">
          <ac:chgData name="Gerber Stefanie" userId="6008b3f3-cf0e-495f-b204-5f48405b2d38" providerId="ADAL" clId="{60B93554-2EC0-4CEA-B6F0-E3806356D117}" dt="2025-01-29T13:27:44.642" v="42"/>
          <ac:picMkLst>
            <pc:docMk/>
            <pc:sldMk cId="3460692930" sldId="7005"/>
            <ac:picMk id="10" creationId="{781EAB9D-EA83-2E8D-19B0-88D1862F8DB9}"/>
          </ac:picMkLst>
        </pc:picChg>
        <pc:picChg chg="add mod">
          <ac:chgData name="Gerber Stefanie" userId="6008b3f3-cf0e-495f-b204-5f48405b2d38" providerId="ADAL" clId="{60B93554-2EC0-4CEA-B6F0-E3806356D117}" dt="2025-01-29T13:27:44.642" v="42"/>
          <ac:picMkLst>
            <pc:docMk/>
            <pc:sldMk cId="3460692930" sldId="7005"/>
            <ac:picMk id="12" creationId="{41531685-3193-D07E-E205-D4EB945F65DA}"/>
          </ac:picMkLst>
        </pc:picChg>
        <pc:picChg chg="add mod">
          <ac:chgData name="Gerber Stefanie" userId="6008b3f3-cf0e-495f-b204-5f48405b2d38" providerId="ADAL" clId="{60B93554-2EC0-4CEA-B6F0-E3806356D117}" dt="2025-01-29T13:27:44.642" v="42"/>
          <ac:picMkLst>
            <pc:docMk/>
            <pc:sldMk cId="3460692930" sldId="7005"/>
            <ac:picMk id="13" creationId="{CBBB3F84-F61B-DC23-A706-6408F86976C6}"/>
          </ac:picMkLst>
        </pc:picChg>
        <pc:picChg chg="add mod">
          <ac:chgData name="Gerber Stefanie" userId="6008b3f3-cf0e-495f-b204-5f48405b2d38" providerId="ADAL" clId="{60B93554-2EC0-4CEA-B6F0-E3806356D117}" dt="2025-01-29T13:27:44.642" v="42"/>
          <ac:picMkLst>
            <pc:docMk/>
            <pc:sldMk cId="3460692930" sldId="7005"/>
            <ac:picMk id="14" creationId="{51DA72FC-FEB1-2E9F-29A3-BCD3357FAF85}"/>
          </ac:picMkLst>
        </pc:picChg>
      </pc:sldChg>
      <pc:sldChg chg="addSp delSp modSp mod">
        <pc:chgData name="Gerber Stefanie" userId="6008b3f3-cf0e-495f-b204-5f48405b2d38" providerId="ADAL" clId="{60B93554-2EC0-4CEA-B6F0-E3806356D117}" dt="2025-01-29T13:23:39.825" v="17"/>
        <pc:sldMkLst>
          <pc:docMk/>
          <pc:sldMk cId="4229067028" sldId="7012"/>
        </pc:sldMkLst>
        <pc:picChg chg="add mod">
          <ac:chgData name="Gerber Stefanie" userId="6008b3f3-cf0e-495f-b204-5f48405b2d38" providerId="ADAL" clId="{60B93554-2EC0-4CEA-B6F0-E3806356D117}" dt="2025-01-29T13:23:39.825" v="17"/>
          <ac:picMkLst>
            <pc:docMk/>
            <pc:sldMk cId="4229067028" sldId="7012"/>
            <ac:picMk id="10" creationId="{C39F48CB-9212-09DE-B743-011DDFE7BB91}"/>
          </ac:picMkLst>
        </pc:picChg>
      </pc:sldChg>
      <pc:sldChg chg="addSp delSp modSp mod">
        <pc:chgData name="Gerber Stefanie" userId="6008b3f3-cf0e-495f-b204-5f48405b2d38" providerId="ADAL" clId="{60B93554-2EC0-4CEA-B6F0-E3806356D117}" dt="2025-01-29T13:26:27.029" v="35" actId="1440"/>
        <pc:sldMkLst>
          <pc:docMk/>
          <pc:sldMk cId="1456676852" sldId="7015"/>
        </pc:sldMkLst>
        <pc:picChg chg="add mod">
          <ac:chgData name="Gerber Stefanie" userId="6008b3f3-cf0e-495f-b204-5f48405b2d38" providerId="ADAL" clId="{60B93554-2EC0-4CEA-B6F0-E3806356D117}" dt="2025-01-29T13:26:27.029" v="35" actId="1440"/>
          <ac:picMkLst>
            <pc:docMk/>
            <pc:sldMk cId="1456676852" sldId="7015"/>
            <ac:picMk id="3" creationId="{84360340-D2F9-DB8E-7368-86D1937E3952}"/>
          </ac:picMkLst>
        </pc:picChg>
      </pc:sldChg>
      <pc:sldChg chg="addSp delSp modSp mod">
        <pc:chgData name="Gerber Stefanie" userId="6008b3f3-cf0e-495f-b204-5f48405b2d38" providerId="ADAL" clId="{60B93554-2EC0-4CEA-B6F0-E3806356D117}" dt="2025-01-29T13:25:32.440" v="26" actId="1076"/>
        <pc:sldMkLst>
          <pc:docMk/>
          <pc:sldMk cId="135504953" sldId="7020"/>
        </pc:sldMkLst>
        <pc:picChg chg="add mod">
          <ac:chgData name="Gerber Stefanie" userId="6008b3f3-cf0e-495f-b204-5f48405b2d38" providerId="ADAL" clId="{60B93554-2EC0-4CEA-B6F0-E3806356D117}" dt="2025-01-29T13:25:32.440" v="26" actId="1076"/>
          <ac:picMkLst>
            <pc:docMk/>
            <pc:sldMk cId="135504953" sldId="7020"/>
            <ac:picMk id="6" creationId="{331AFD5C-8B01-A731-F303-A1511ADE238B}"/>
          </ac:picMkLst>
        </pc:picChg>
      </pc:sldChg>
      <pc:sldChg chg="addSp delSp modSp mod">
        <pc:chgData name="Gerber Stefanie" userId="6008b3f3-cf0e-495f-b204-5f48405b2d38" providerId="ADAL" clId="{60B93554-2EC0-4CEA-B6F0-E3806356D117}" dt="2025-01-29T13:23:17.051" v="11"/>
        <pc:sldMkLst>
          <pc:docMk/>
          <pc:sldMk cId="3333046892" sldId="7028"/>
        </pc:sldMkLst>
        <pc:picChg chg="add mod">
          <ac:chgData name="Gerber Stefanie" userId="6008b3f3-cf0e-495f-b204-5f48405b2d38" providerId="ADAL" clId="{60B93554-2EC0-4CEA-B6F0-E3806356D117}" dt="2025-01-29T13:23:17.051" v="11"/>
          <ac:picMkLst>
            <pc:docMk/>
            <pc:sldMk cId="3333046892" sldId="7028"/>
            <ac:picMk id="5" creationId="{76A96A5B-22AA-510F-705A-8E22A3A776D8}"/>
          </ac:picMkLst>
        </pc:picChg>
      </pc:sldChg>
      <pc:sldChg chg="addSp delSp modSp mod">
        <pc:chgData name="Gerber Stefanie" userId="6008b3f3-cf0e-495f-b204-5f48405b2d38" providerId="ADAL" clId="{60B93554-2EC0-4CEA-B6F0-E3806356D117}" dt="2025-01-29T13:23:23.490" v="15" actId="962"/>
        <pc:sldMkLst>
          <pc:docMk/>
          <pc:sldMk cId="3743521006" sldId="7029"/>
        </pc:sldMkLst>
        <pc:picChg chg="add mod">
          <ac:chgData name="Gerber Stefanie" userId="6008b3f3-cf0e-495f-b204-5f48405b2d38" providerId="ADAL" clId="{60B93554-2EC0-4CEA-B6F0-E3806356D117}" dt="2025-01-29T13:23:23.490" v="15" actId="962"/>
          <ac:picMkLst>
            <pc:docMk/>
            <pc:sldMk cId="3743521006" sldId="7029"/>
            <ac:picMk id="6" creationId="{C89F2F98-5B15-31A3-D55A-E462F2D22EE2}"/>
          </ac:picMkLst>
        </pc:picChg>
      </pc:sldChg>
      <pc:sldChg chg="modSp mod">
        <pc:chgData name="Gerber Stefanie" userId="6008b3f3-cf0e-495f-b204-5f48405b2d38" providerId="ADAL" clId="{60B93554-2EC0-4CEA-B6F0-E3806356D117}" dt="2025-01-29T13:32:21.905" v="156" actId="20577"/>
        <pc:sldMkLst>
          <pc:docMk/>
          <pc:sldMk cId="3700945880" sldId="7039"/>
        </pc:sldMkLst>
        <pc:spChg chg="mod">
          <ac:chgData name="Gerber Stefanie" userId="6008b3f3-cf0e-495f-b204-5f48405b2d38" providerId="ADAL" clId="{60B93554-2EC0-4CEA-B6F0-E3806356D117}" dt="2025-01-29T13:32:21.905" v="156" actId="20577"/>
          <ac:spMkLst>
            <pc:docMk/>
            <pc:sldMk cId="3700945880" sldId="7039"/>
            <ac:spMk id="4" creationId="{AF6F9B3D-0D37-5F98-5A28-F1B897A3AD1A}"/>
          </ac:spMkLst>
        </pc:spChg>
      </pc:sldChg>
      <pc:sldMasterChg chg="modSldLayout">
        <pc:chgData name="Gerber Stefanie" userId="6008b3f3-cf0e-495f-b204-5f48405b2d38" providerId="ADAL" clId="{60B93554-2EC0-4CEA-B6F0-E3806356D117}" dt="2025-01-29T13:39:57.847" v="282" actId="1076"/>
        <pc:sldMasterMkLst>
          <pc:docMk/>
          <pc:sldMasterMk cId="271893256" sldId="2147483648"/>
        </pc:sldMasterMkLst>
        <pc:sldLayoutChg chg="addSp delSp modSp mod">
          <pc:chgData name="Gerber Stefanie" userId="6008b3f3-cf0e-495f-b204-5f48405b2d38" providerId="ADAL" clId="{60B93554-2EC0-4CEA-B6F0-E3806356D117}" dt="2025-01-29T13:39:57.847" v="282" actId="1076"/>
          <pc:sldLayoutMkLst>
            <pc:docMk/>
            <pc:sldMasterMk cId="271893256" sldId="2147483648"/>
            <pc:sldLayoutMk cId="4138542150" sldId="2147483650"/>
          </pc:sldLayoutMkLst>
          <pc:picChg chg="add mod">
            <ac:chgData name="Gerber Stefanie" userId="6008b3f3-cf0e-495f-b204-5f48405b2d38" providerId="ADAL" clId="{60B93554-2EC0-4CEA-B6F0-E3806356D117}" dt="2025-01-29T13:39:57.847" v="282" actId="1076"/>
            <ac:picMkLst>
              <pc:docMk/>
              <pc:sldMasterMk cId="271893256" sldId="2147483648"/>
              <pc:sldLayoutMk cId="4138542150" sldId="2147483650"/>
              <ac:picMk id="8" creationId="{F98A2A4C-10AF-9E69-5862-108EAE27A78D}"/>
            </ac:picMkLst>
          </pc:picChg>
        </pc:sldLayoutChg>
      </pc:sldMasterChg>
    </pc:docChg>
  </pc:docChgLst>
  <pc:docChgLst>
    <pc:chgData name="Steimle Carol" userId="4591921e-b220-40c3-a8f8-7304f0fad627" providerId="ADAL" clId="{0DC831E6-A5D1-44E7-BCD1-DEE97B7D8BC6}"/>
    <pc:docChg chg="undo custSel modSld">
      <pc:chgData name="Steimle Carol" userId="4591921e-b220-40c3-a8f8-7304f0fad627" providerId="ADAL" clId="{0DC831E6-A5D1-44E7-BCD1-DEE97B7D8BC6}" dt="2025-02-27T12:37:14.757" v="70" actId="1076"/>
      <pc:docMkLst>
        <pc:docMk/>
      </pc:docMkLst>
      <pc:sldChg chg="addSp modSp mod">
        <pc:chgData name="Steimle Carol" userId="4591921e-b220-40c3-a8f8-7304f0fad627" providerId="ADAL" clId="{0DC831E6-A5D1-44E7-BCD1-DEE97B7D8BC6}" dt="2025-02-27T12:32:17.345" v="23" actId="20577"/>
        <pc:sldMkLst>
          <pc:docMk/>
          <pc:sldMk cId="1399044187" sldId="256"/>
        </pc:sldMkLst>
        <pc:spChg chg="add mod ord">
          <ac:chgData name="Steimle Carol" userId="4591921e-b220-40c3-a8f8-7304f0fad627" providerId="ADAL" clId="{0DC831E6-A5D1-44E7-BCD1-DEE97B7D8BC6}" dt="2025-02-27T12:32:14.028" v="21" actId="167"/>
          <ac:spMkLst>
            <pc:docMk/>
            <pc:sldMk cId="1399044187" sldId="256"/>
            <ac:spMk id="2" creationId="{3A138357-1DFB-87E3-ECB0-37647B393836}"/>
          </ac:spMkLst>
        </pc:spChg>
        <pc:spChg chg="mod">
          <ac:chgData name="Steimle Carol" userId="4591921e-b220-40c3-a8f8-7304f0fad627" providerId="ADAL" clId="{0DC831E6-A5D1-44E7-BCD1-DEE97B7D8BC6}" dt="2025-02-27T12:32:17.345" v="23" actId="20577"/>
          <ac:spMkLst>
            <pc:docMk/>
            <pc:sldMk cId="1399044187" sldId="256"/>
            <ac:spMk id="10" creationId="{9B3A49E6-A670-3BE8-9D14-77AF596DD1C2}"/>
          </ac:spMkLst>
        </pc:spChg>
        <pc:picChg chg="add mod ord">
          <ac:chgData name="Steimle Carol" userId="4591921e-b220-40c3-a8f8-7304f0fad627" providerId="ADAL" clId="{0DC831E6-A5D1-44E7-BCD1-DEE97B7D8BC6}" dt="2025-02-27T12:32:11.406" v="20" actId="167"/>
          <ac:picMkLst>
            <pc:docMk/>
            <pc:sldMk cId="1399044187" sldId="256"/>
            <ac:picMk id="4" creationId="{9E1BE8BD-E5E9-A4CD-E922-3E18ADF0293D}"/>
          </ac:picMkLst>
        </pc:picChg>
      </pc:sldChg>
      <pc:sldChg chg="addSp delSp modSp mod">
        <pc:chgData name="Steimle Carol" userId="4591921e-b220-40c3-a8f8-7304f0fad627" providerId="ADAL" clId="{0DC831E6-A5D1-44E7-BCD1-DEE97B7D8BC6}" dt="2025-02-27T12:32:54.353" v="36" actId="21"/>
        <pc:sldMkLst>
          <pc:docMk/>
          <pc:sldMk cId="1811851876" sldId="259"/>
        </pc:sldMkLst>
      </pc:sldChg>
      <pc:sldChg chg="addSp modSp mod">
        <pc:chgData name="Steimle Carol" userId="4591921e-b220-40c3-a8f8-7304f0fad627" providerId="ADAL" clId="{0DC831E6-A5D1-44E7-BCD1-DEE97B7D8BC6}" dt="2025-02-27T12:37:14.757" v="70" actId="1076"/>
        <pc:sldMkLst>
          <pc:docMk/>
          <pc:sldMk cId="3246446727" sldId="6971"/>
        </pc:sldMkLst>
        <pc:spChg chg="add mod">
          <ac:chgData name="Steimle Carol" userId="4591921e-b220-40c3-a8f8-7304f0fad627" providerId="ADAL" clId="{0DC831E6-A5D1-44E7-BCD1-DEE97B7D8BC6}" dt="2025-02-27T12:37:14.757" v="70" actId="1076"/>
          <ac:spMkLst>
            <pc:docMk/>
            <pc:sldMk cId="3246446727" sldId="6971"/>
            <ac:spMk id="3" creationId="{90A942B9-F46E-C217-4BAE-6C9D4FD120EC}"/>
          </ac:spMkLst>
        </pc:spChg>
        <pc:picChg chg="add mod">
          <ac:chgData name="Steimle Carol" userId="4591921e-b220-40c3-a8f8-7304f0fad627" providerId="ADAL" clId="{0DC831E6-A5D1-44E7-BCD1-DEE97B7D8BC6}" dt="2025-02-27T12:37:10.263" v="69"/>
          <ac:picMkLst>
            <pc:docMk/>
            <pc:sldMk cId="3246446727" sldId="6971"/>
            <ac:picMk id="4" creationId="{E2ACF3B3-885C-204D-A2C8-FF51BC877FBB}"/>
          </ac:picMkLst>
        </pc:picChg>
      </pc:sldChg>
      <pc:sldChg chg="modSp mod">
        <pc:chgData name="Steimle Carol" userId="4591921e-b220-40c3-a8f8-7304f0fad627" providerId="ADAL" clId="{0DC831E6-A5D1-44E7-BCD1-DEE97B7D8BC6}" dt="2025-02-27T10:22:14.637" v="1" actId="20577"/>
        <pc:sldMkLst>
          <pc:docMk/>
          <pc:sldMk cId="1456676852" sldId="7015"/>
        </pc:sldMkLst>
        <pc:spChg chg="mod">
          <ac:chgData name="Steimle Carol" userId="4591921e-b220-40c3-a8f8-7304f0fad627" providerId="ADAL" clId="{0DC831E6-A5D1-44E7-BCD1-DEE97B7D8BC6}" dt="2025-02-27T10:22:14.637" v="1" actId="20577"/>
          <ac:spMkLst>
            <pc:docMk/>
            <pc:sldMk cId="1456676852" sldId="7015"/>
            <ac:spMk id="15" creationId="{99C7A751-0F5D-CBE1-26C8-7CB1AEF6A58A}"/>
          </ac:spMkLst>
        </pc:spChg>
      </pc:sldChg>
      <pc:sldChg chg="modSp mod">
        <pc:chgData name="Steimle Carol" userId="4591921e-b220-40c3-a8f8-7304f0fad627" providerId="ADAL" clId="{0DC831E6-A5D1-44E7-BCD1-DEE97B7D8BC6}" dt="2025-02-27T10:22:25.387" v="3" actId="20577"/>
        <pc:sldMkLst>
          <pc:docMk/>
          <pc:sldMk cId="3941396767" sldId="7026"/>
        </pc:sldMkLst>
        <pc:spChg chg="mod">
          <ac:chgData name="Steimle Carol" userId="4591921e-b220-40c3-a8f8-7304f0fad627" providerId="ADAL" clId="{0DC831E6-A5D1-44E7-BCD1-DEE97B7D8BC6}" dt="2025-02-27T10:22:25.387" v="3" actId="20577"/>
          <ac:spMkLst>
            <pc:docMk/>
            <pc:sldMk cId="3941396767" sldId="7026"/>
            <ac:spMk id="2" creationId="{F079B36B-051C-BD57-B916-92AD86732D98}"/>
          </ac:spMkLst>
        </pc:spChg>
      </pc:sldChg>
      <pc:sldChg chg="addSp delSp modSp mod">
        <pc:chgData name="Steimle Carol" userId="4591921e-b220-40c3-a8f8-7304f0fad627" providerId="ADAL" clId="{0DC831E6-A5D1-44E7-BCD1-DEE97B7D8BC6}" dt="2025-02-27T12:33:18.460" v="60" actId="166"/>
        <pc:sldMkLst>
          <pc:docMk/>
          <pc:sldMk cId="490871196" sldId="7037"/>
        </pc:sldMkLst>
        <pc:spChg chg="add mod">
          <ac:chgData name="Steimle Carol" userId="4591921e-b220-40c3-a8f8-7304f0fad627" providerId="ADAL" clId="{0DC831E6-A5D1-44E7-BCD1-DEE97B7D8BC6}" dt="2025-02-27T12:33:16.506" v="59" actId="1076"/>
          <ac:spMkLst>
            <pc:docMk/>
            <pc:sldMk cId="490871196" sldId="7037"/>
            <ac:spMk id="2" creationId="{1B383D02-4174-E45F-F2BB-FAECD2ECBDB2}"/>
          </ac:spMkLst>
        </pc:spChg>
        <pc:spChg chg="add del">
          <ac:chgData name="Steimle Carol" userId="4591921e-b220-40c3-a8f8-7304f0fad627" providerId="ADAL" clId="{0DC831E6-A5D1-44E7-BCD1-DEE97B7D8BC6}" dt="2025-02-27T12:32:51.031" v="32"/>
          <ac:spMkLst>
            <pc:docMk/>
            <pc:sldMk cId="490871196" sldId="7037"/>
            <ac:spMk id="4" creationId="{E19BD5AB-F7C2-01CD-3530-1A5AB752F862}"/>
          </ac:spMkLst>
        </pc:spChg>
        <pc:picChg chg="add mod ord">
          <ac:chgData name="Steimle Carol" userId="4591921e-b220-40c3-a8f8-7304f0fad627" providerId="ADAL" clId="{0DC831E6-A5D1-44E7-BCD1-DEE97B7D8BC6}" dt="2025-02-27T12:33:18.460" v="60" actId="166"/>
          <ac:picMkLst>
            <pc:docMk/>
            <pc:sldMk cId="490871196" sldId="7037"/>
            <ac:picMk id="8" creationId="{D4FFEC3B-E0A1-9A9A-6DB0-B86F5930D4C8}"/>
          </ac:picMkLst>
        </pc:picChg>
      </pc:sldChg>
      <pc:sldChg chg="addSp modSp mod">
        <pc:chgData name="Steimle Carol" userId="4591921e-b220-40c3-a8f8-7304f0fad627" providerId="ADAL" clId="{0DC831E6-A5D1-44E7-BCD1-DEE97B7D8BC6}" dt="2025-02-27T12:33:59.492" v="65" actId="1076"/>
        <pc:sldMkLst>
          <pc:docMk/>
          <pc:sldMk cId="1848615520" sldId="7041"/>
        </pc:sldMkLst>
        <pc:spChg chg="add mod">
          <ac:chgData name="Steimle Carol" userId="4591921e-b220-40c3-a8f8-7304f0fad627" providerId="ADAL" clId="{0DC831E6-A5D1-44E7-BCD1-DEE97B7D8BC6}" dt="2025-02-27T12:33:59.492" v="65" actId="1076"/>
          <ac:spMkLst>
            <pc:docMk/>
            <pc:sldMk cId="1848615520" sldId="7041"/>
            <ac:spMk id="2" creationId="{612F1DFF-EE9A-C957-5A84-C4CFD41A09C5}"/>
          </ac:spMkLst>
        </pc:spChg>
        <pc:picChg chg="add mod">
          <ac:chgData name="Steimle Carol" userId="4591921e-b220-40c3-a8f8-7304f0fad627" providerId="ADAL" clId="{0DC831E6-A5D1-44E7-BCD1-DEE97B7D8BC6}" dt="2025-02-27T12:33:54.441" v="64"/>
          <ac:picMkLst>
            <pc:docMk/>
            <pc:sldMk cId="1848615520" sldId="7041"/>
            <ac:picMk id="4" creationId="{08E0DC4C-7A1E-AA7F-6FFB-2772DA81434A}"/>
          </ac:picMkLst>
        </pc:picChg>
      </pc:sldChg>
      <pc:sldChg chg="modSp mod">
        <pc:chgData name="Steimle Carol" userId="4591921e-b220-40c3-a8f8-7304f0fad627" providerId="ADAL" clId="{0DC831E6-A5D1-44E7-BCD1-DEE97B7D8BC6}" dt="2025-02-27T10:22:29.709" v="5" actId="20577"/>
        <pc:sldMkLst>
          <pc:docMk/>
          <pc:sldMk cId="1425015382" sldId="7046"/>
        </pc:sldMkLst>
        <pc:spChg chg="mod">
          <ac:chgData name="Steimle Carol" userId="4591921e-b220-40c3-a8f8-7304f0fad627" providerId="ADAL" clId="{0DC831E6-A5D1-44E7-BCD1-DEE97B7D8BC6}" dt="2025-02-27T10:22:29.709" v="5" actId="20577"/>
          <ac:spMkLst>
            <pc:docMk/>
            <pc:sldMk cId="1425015382" sldId="7046"/>
            <ac:spMk id="2" creationId="{F079B36B-051C-BD57-B916-92AD86732D9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1D0E9-2D16-4777-BF1F-D68D38A90DFA}" type="datetimeFigureOut">
              <a:rPr lang="de-DE" smtClean="0"/>
              <a:t>02.03.2025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8E0A86-1BAE-4CD5-91FD-FEFDACC0AA5C}" type="slidenum">
              <a:rPr lang="de-DE" smtClean="0"/>
              <a:t>‹Nr.›</a:t>
            </a:fld>
            <a:endParaRPr lang="de-DE"/>
          </a:p>
        </p:txBody>
      </p:sp>
    </p:spTree>
    <p:extLst>
      <p:ext uri="{BB962C8B-B14F-4D97-AF65-F5344CB8AC3E}">
        <p14:creationId xmlns:p14="http://schemas.microsoft.com/office/powerpoint/2010/main" val="1593294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obilesport.ch/aktuell/manuel-pour-les-experts-bonnes-pratiques-boite-a-outils-methodes-denseignement-think-pair-shar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obilesport.ch/aktuell/manual-experte-good-practice-unterrichtsmethoden-kugellage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utureme.or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i="1">
                <a:latin typeface="+mn-lt"/>
                <a:ea typeface="Calibri" panose="020F0502020204030204" pitchFamily="34" charset="0"/>
              </a:rPr>
              <a:t>Cette présentation est à disposition sous forme de modèle. La section réservée aux notes propose des informations et des explications qui peuvent servir à la personne responsable du cours et sont des suggestions des commentaires à faire sur la diapositive.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i="1">
                <a:latin typeface="+mn-lt"/>
                <a:ea typeface="Calibri" panose="020F0502020204030204" pitchFamily="34" charset="0"/>
              </a:rPr>
              <a:t>Les explications en italique de la section de notes sont des informations de fond et des instructions pour la personne responsable du cours.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i="1">
                <a:latin typeface="+mn-lt"/>
                <a:ea typeface="Calibri" panose="020F0502020204030204" pitchFamily="34" charset="0"/>
              </a:rPr>
              <a:t>Les passages marqués en jaune dans les diapositives doivent être complétés ou modifiés par la personne responsable du cours.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i="1">
                <a:latin typeface="+mn-lt"/>
                <a:ea typeface="Calibri" panose="020F0502020204030204" pitchFamily="34" charset="0"/>
              </a:rPr>
              <a:t>Quant aux diapositives masquées, ce sont: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sz="1200" i="1">
                <a:latin typeface="+mn-lt"/>
                <a:ea typeface="Calibri" panose="020F0502020204030204" pitchFamily="34" charset="0"/>
              </a:rPr>
              <a:t>	(1) des «diapositives de transition» qui indiquent à la personne responsables du cours où elle en est dans le guide.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sz="1200" i="1">
                <a:latin typeface="+mn-lt"/>
                <a:ea typeface="Calibri" panose="020F0502020204030204" pitchFamily="34" charset="0"/>
              </a:rPr>
              <a:t>	(2) des suggestions de mise en œuvre (en fonction du temps à disposition)</a:t>
            </a:r>
          </a:p>
        </p:txBody>
      </p:sp>
      <p:sp>
        <p:nvSpPr>
          <p:cNvPr id="4" name="Foliennummernplatzhalter 3"/>
          <p:cNvSpPr>
            <a:spLocks noGrp="1"/>
          </p:cNvSpPr>
          <p:nvPr>
            <p:ph type="sldNum" sz="quarter" idx="5"/>
          </p:nvPr>
        </p:nvSpPr>
        <p:spPr/>
        <p:txBody>
          <a:bodyPr/>
          <a:lstStyle/>
          <a:p>
            <a:fld id="{288E0A86-1BAE-4CD5-91FD-FEFDACC0AA5C}" type="slidenum">
              <a:rPr lang="de-DE" smtClean="0"/>
              <a:t>1</a:t>
            </a:fld>
            <a:endParaRPr lang="de-DE"/>
          </a:p>
        </p:txBody>
      </p:sp>
    </p:spTree>
    <p:extLst>
      <p:ext uri="{BB962C8B-B14F-4D97-AF65-F5344CB8AC3E}">
        <p14:creationId xmlns:p14="http://schemas.microsoft.com/office/powerpoint/2010/main" val="2557636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dirty="0"/>
              <a:t>Diapositive de </a:t>
            </a:r>
            <a:r>
              <a:rPr lang="de-CH" i="1" dirty="0" err="1"/>
              <a:t>transition</a:t>
            </a:r>
            <a:r>
              <a:rPr lang="de-CH" i="1" dirty="0"/>
              <a:t> </a:t>
            </a:r>
            <a:r>
              <a:rPr lang="de-CH" i="1" dirty="0" err="1"/>
              <a:t>pour</a:t>
            </a:r>
            <a:r>
              <a:rPr lang="de-CH" i="1" dirty="0"/>
              <a:t> la </a:t>
            </a:r>
            <a:r>
              <a:rPr lang="de-CH" i="1" dirty="0" err="1"/>
              <a:t>personne</a:t>
            </a:r>
            <a:r>
              <a:rPr lang="de-CH" i="1" dirty="0"/>
              <a:t> responsable du </a:t>
            </a:r>
            <a:r>
              <a:rPr lang="de-CH" i="1" dirty="0" err="1"/>
              <a:t>cours</a:t>
            </a:r>
            <a:endParaRPr lang="de-CH" i="1" dirty="0"/>
          </a:p>
        </p:txBody>
      </p:sp>
      <p:sp>
        <p:nvSpPr>
          <p:cNvPr id="4" name="Foliennummernplatzhalter 3"/>
          <p:cNvSpPr>
            <a:spLocks noGrp="1"/>
          </p:cNvSpPr>
          <p:nvPr>
            <p:ph type="sldNum" sz="quarter" idx="5"/>
          </p:nvPr>
        </p:nvSpPr>
        <p:spPr/>
        <p:txBody>
          <a:bodyPr/>
          <a:lstStyle/>
          <a:p>
            <a:fld id="{3B1D1545-34EE-457B-B5DE-97D69928C3A8}" type="slidenum">
              <a:rPr lang="de-CH" smtClean="0"/>
              <a:t>10</a:t>
            </a:fld>
            <a:endParaRPr lang="de-CH"/>
          </a:p>
        </p:txBody>
      </p:sp>
    </p:spTree>
    <p:extLst>
      <p:ext uri="{BB962C8B-B14F-4D97-AF65-F5344CB8AC3E}">
        <p14:creationId xmlns:p14="http://schemas.microsoft.com/office/powerpoint/2010/main" val="2155153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CH" sz="1200" i="1" dirty="0">
                <a:latin typeface="+mn-lt"/>
                <a:ea typeface="Calibri" panose="020F0502020204030204" pitchFamily="34" charset="0"/>
              </a:rPr>
              <a:t>La personne responsable du cours explique pourquoi il est important de se pencher sur l’éthique et le sport éthique (</a:t>
            </a:r>
            <a:r>
              <a:rPr lang="fr-CH" sz="1200" b="1" i="1" dirty="0">
                <a:latin typeface="+mn-lt"/>
                <a:ea typeface="Calibri" panose="020F0502020204030204" pitchFamily="34" charset="0"/>
              </a:rPr>
              <a:t>accent sur les aspects positifs</a:t>
            </a:r>
            <a:r>
              <a:rPr lang="fr-CH" sz="1200" i="1" dirty="0">
                <a:latin typeface="+mn-lt"/>
                <a:ea typeface="Calibri" panose="020F0502020204030204" pitchFamily="34" charset="0"/>
              </a:rPr>
              <a:t>). </a:t>
            </a:r>
          </a:p>
          <a:p>
            <a:pPr marL="171450" indent="-171450">
              <a:buFont typeface="Arial" panose="020B0604020202020204" pitchFamily="34" charset="0"/>
              <a:buChar char="•"/>
            </a:pPr>
            <a:r>
              <a:rPr lang="fr-CH" sz="1200" i="1" dirty="0">
                <a:latin typeface="+mn-lt"/>
                <a:ea typeface="Calibri" panose="020F0502020204030204" pitchFamily="34" charset="0"/>
              </a:rPr>
              <a:t>Il peut être judicieux de prendre des notes sous forme de schémas ou d’illustrations. Si désiré, des situations peuvent être choisies et décrites. Quelques exemples sont proposés ci-dessous.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i="1" dirty="0">
                <a:latin typeface="+mn-lt"/>
                <a:ea typeface="Calibri" panose="020F0502020204030204" pitchFamily="34" charset="0"/>
                <a:cs typeface="Times New Roman" panose="02020603050405020304" pitchFamily="18" charset="0"/>
              </a:rPr>
              <a:t>Lorsque c'est possible, on peut également faire le lien avec les discussions des deux cercles ou de la question d’introduction.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1" dirty="0">
              <a:latin typeface="+mn-lt"/>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sz="1200" b="0" i="1" dirty="0">
                <a:latin typeface="+mn-lt"/>
              </a:rPr>
              <a:t>Indications possibles: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dirty="0">
                <a:latin typeface="+mn-lt"/>
              </a:rPr>
              <a:t>Plus de 20 000 clubs de sport rendent le sport possible grâce à l’engagement bénévole de nombreuses personnes.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dirty="0">
                <a:latin typeface="+mn-lt"/>
              </a:rPr>
              <a:t>Vous êtes un élément important de ce monde du sport.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dirty="0">
                <a:latin typeface="+mn-lt"/>
              </a:rPr>
              <a:t>Votre rôle vous permet d’apporter une contribution importante à un sport éthique.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dirty="0">
                <a:latin typeface="+mn-lt"/>
              </a:rPr>
              <a:t>Par exemple, </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fr-CH" sz="1200" b="0" dirty="0">
                <a:latin typeface="+mn-lt"/>
              </a:rPr>
              <a:t>en permettant des rencontres d’égal à égal et en impliquant les enfants et les jeunes </a:t>
            </a:r>
            <a:r>
              <a:rPr lang="fr-CH" sz="1200" b="0" i="1" dirty="0">
                <a:latin typeface="+mn-lt"/>
              </a:rPr>
              <a:t>(voir l’exemple de la responsable avec les enfants jouant au football)</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fr-CH" sz="1200" b="0" dirty="0">
                <a:latin typeface="+mn-lt"/>
              </a:rPr>
              <a:t>en mettant l’accent sur la diversité, c’est-à-dire en rassemblant des personnes aux profils différents </a:t>
            </a:r>
            <a:r>
              <a:rPr lang="fr-CH" sz="1200" b="0" i="1" dirty="0">
                <a:latin typeface="+mn-lt"/>
              </a:rPr>
              <a:t>(voir basketball, secteur pour les supporters, personne en fauteuil roulant)</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fr-CH" sz="1200" b="0" dirty="0">
                <a:latin typeface="+mn-lt"/>
              </a:rPr>
              <a:t>en suscitant et en entretenant la motivation, l’esprit et un sentiment d’appartenance </a:t>
            </a:r>
            <a:r>
              <a:rPr lang="fr-CH" sz="1200" b="0" i="1" dirty="0">
                <a:latin typeface="+mn-lt"/>
              </a:rPr>
              <a:t>(voir secteur pour les supporters, applaudissements dans le basketball)</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fr-CH" sz="1200" b="0" dirty="0">
                <a:latin typeface="+mn-lt"/>
              </a:rPr>
              <a:t>en communiquant ouvertement autour des aides </a:t>
            </a:r>
            <a:r>
              <a:rPr lang="fr-CH" sz="1200" b="0" i="1" dirty="0">
                <a:latin typeface="+mn-lt"/>
              </a:rPr>
              <a:t>(voir la gymnaste effectuant un salto arrière)</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fr-CH" sz="1200" b="0" i="0" dirty="0">
                <a:latin typeface="+mn-lt"/>
              </a:rPr>
              <a:t>…</a:t>
            </a:r>
          </a:p>
          <a:p>
            <a:pPr marL="571500" marR="0" lvl="1"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Both"/>
              <a:tabLst/>
              <a:defRPr/>
            </a:pPr>
            <a:r>
              <a:rPr lang="fr-CH" sz="1200" b="0" i="0" dirty="0">
                <a:latin typeface="+mn-lt"/>
              </a:rPr>
              <a: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dirty="0">
                <a:latin typeface="+mn-lt"/>
              </a:rPr>
              <a:t>S’il est structuré correctement et si ses valeurs sont affirmées, le sport offre un potentiel et un cadre d’apprentissage énormes.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dirty="0">
                <a:latin typeface="+mn-lt"/>
              </a:rPr>
              <a:t>C’est justement par là que nous allons commencer!</a:t>
            </a:r>
          </a:p>
        </p:txBody>
      </p:sp>
      <p:sp>
        <p:nvSpPr>
          <p:cNvPr id="4" name="Foliennummernplatzhalter 3"/>
          <p:cNvSpPr>
            <a:spLocks noGrp="1"/>
          </p:cNvSpPr>
          <p:nvPr>
            <p:ph type="sldNum" sz="quarter" idx="5"/>
          </p:nvPr>
        </p:nvSpPr>
        <p:spPr/>
        <p:txBody>
          <a:bodyPr/>
          <a:lstStyle/>
          <a:p>
            <a:fld id="{288E0A86-1BAE-4CD5-91FD-FEFDACC0AA5C}" type="slidenum">
              <a:rPr lang="de-DE" smtClean="0"/>
              <a:t>11</a:t>
            </a:fld>
            <a:endParaRPr lang="de-DE"/>
          </a:p>
        </p:txBody>
      </p:sp>
    </p:spTree>
    <p:extLst>
      <p:ext uri="{BB962C8B-B14F-4D97-AF65-F5344CB8AC3E}">
        <p14:creationId xmlns:p14="http://schemas.microsoft.com/office/powerpoint/2010/main" val="68448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baseline="0"/>
              <a:t>Cela étant, le sport a aussi ses côtés sombres.</a:t>
            </a:r>
          </a:p>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baseline="0"/>
              <a:t>Il peut être le théâtre de manquements à l’éthique et d’abus. </a:t>
            </a:r>
          </a:p>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baseline="0"/>
              <a:t>A l’hiver 2020, ces abus ont fait l’objet d’une publication, le «Scandale de Macolin».</a:t>
            </a:r>
          </a:p>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baseline="0"/>
              <a:t>De quoi inciter la conseillère fédérale de l’époque Viola Amherd à prendre diverses mesures. </a:t>
            </a:r>
          </a:p>
          <a:p>
            <a:pPr marL="177948" marR="0" lvl="0" indent="-17794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baseline="0"/>
              <a:t>Nous n’allons pas revenir sur ces mesures aujourd’hui.</a:t>
            </a:r>
          </a:p>
          <a:p>
            <a:pPr marL="177948" indent="-177948">
              <a:buFont typeface="Arial" panose="020B0604020202020204" pitchFamily="34" charset="0"/>
              <a:buChar char="•"/>
            </a:pPr>
            <a:r>
              <a:rPr lang="fr-CH" b="0" baseline="0"/>
              <a:t>L’important, c’est le message clair de la conseillère fédérale Viola Amherd. </a:t>
            </a:r>
          </a:p>
          <a:p>
            <a:pPr marL="177948" indent="-177948">
              <a:buFont typeface="Arial" panose="020B0604020202020204" pitchFamily="34" charset="0"/>
              <a:buChar char="•"/>
            </a:pPr>
            <a:r>
              <a:rPr lang="fr-CH" b="0" baseline="0"/>
              <a:t>Lors de sa conférence de presse de novembre 2021, elle a mis au premier plan la dignité humaine: </a:t>
            </a:r>
            <a:r>
              <a:rPr lang="fr-CH" b="0"/>
              <a:t>«Nous ne voulons pas [du sport de performance] à n’importe quel prix. La dignité des athlètes prime sur tout le reste. Et donc aussi sur les prouesses sportives.»</a:t>
            </a:r>
          </a:p>
          <a:p>
            <a:pPr marL="177948" indent="-177948">
              <a:buFont typeface="Arial" panose="020B0604020202020204" pitchFamily="34" charset="0"/>
              <a:buChar char="•"/>
            </a:pPr>
            <a:r>
              <a:rPr lang="fr-CH" b="0" baseline="0"/>
              <a:t>Cette exigence, qui vaut pour toutes les personnes impliquées dans le sport, s’applique donc aussi à vous en votre qualité de... </a:t>
            </a:r>
            <a:r>
              <a:rPr lang="fr-CH" b="0" i="1" baseline="0"/>
              <a:t>(nommer les fonctions des participantes et participants afin de les interpeller directement)</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12</a:t>
            </a:fld>
            <a:endParaRPr lang="de-DE"/>
          </a:p>
        </p:txBody>
      </p:sp>
    </p:spTree>
    <p:extLst>
      <p:ext uri="{BB962C8B-B14F-4D97-AF65-F5344CB8AC3E}">
        <p14:creationId xmlns:p14="http://schemas.microsoft.com/office/powerpoint/2010/main" val="4215169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CH" sz="1200" i="1"/>
              <a:t>Introduction avec une vignette pré-esquissée (exemple détaillé de situation).</a:t>
            </a:r>
          </a:p>
          <a:p>
            <a:pPr marL="171450" indent="-171450">
              <a:buFont typeface="Arial" panose="020B0604020202020204" pitchFamily="34" charset="0"/>
              <a:buChar char="•"/>
            </a:pPr>
            <a:r>
              <a:rPr lang="fr-CH" sz="1200" i="1"/>
              <a:t>L’objectif ce faisant: </a:t>
            </a:r>
            <a:r>
              <a:rPr lang="fr-CH" sz="1200" b="0" i="1">
                <a:solidFill>
                  <a:schemeClr val="tx1"/>
                </a:solidFill>
                <a:latin typeface="+mn-lt"/>
                <a:ea typeface="+mn-ea"/>
                <a:cs typeface="+mn-cs"/>
              </a:rPr>
              <a:t>Cerner chaque situation et comprendre le système.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t>Les exemples de situations sont disponibles sur mobilesport (voir lien dans le guide).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t>Un aperçu est à disposition pour bien choisir l’exemple (voir lien dans le guide). De même, une fonction de filtre permet de sélectionner un exemple approprié.</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t>Le sport de performance et le sport de masse sont représentés dans les exemples, avec des tranches d’âge et des thèmes différents.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i="1"/>
              <a:t>La personne responsable du cours imprime (en noir et blanc) l’exemple de situation choisi pour chaque personne participante.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i="1"/>
              <a:t>En guide préparation, la personne responsable du cours dispose de la «résolution» des exemples de situations, avec des informations de base pédagogiques, juridiques et organisationnelles (voir lien dans le guide).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t>Il lui reste à choisir dans cette «résolution» les messages clés à partager avec les personnes participantes.</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i="1"/>
          </a:p>
          <a:p>
            <a:pPr marL="171450" indent="-171450">
              <a:buFont typeface="Arial" panose="020B0604020202020204" pitchFamily="34" charset="0"/>
              <a:buChar char="•"/>
            </a:pPr>
            <a:r>
              <a:rPr lang="fr-CH" sz="1200" i="0"/>
              <a:t>Commençons à présent par un exemple de situation.</a:t>
            </a:r>
          </a:p>
          <a:p>
            <a:pPr marL="171450" indent="-171450">
              <a:buFont typeface="Arial" panose="020B0604020202020204" pitchFamily="34" charset="0"/>
              <a:buChar char="•"/>
            </a:pPr>
            <a:r>
              <a:rPr lang="fr-CH" sz="1200" i="0"/>
              <a:t>Veuillez lire l’exemple attentivement.</a:t>
            </a:r>
          </a:p>
          <a:p>
            <a:pPr marL="0" indent="0">
              <a:buFont typeface="Arial" panose="020B0604020202020204" pitchFamily="34" charset="0"/>
              <a:buNone/>
            </a:pPr>
            <a:endParaRPr lang="de-CH" sz="1200" i="0"/>
          </a:p>
          <a:p>
            <a:pPr marL="171450" indent="-171450">
              <a:buFont typeface="Arial" panose="020B0604020202020204" pitchFamily="34" charset="0"/>
              <a:buChar char="•"/>
            </a:pPr>
            <a:r>
              <a:rPr lang="fr-CH" sz="1200" i="1"/>
              <a:t>Comptez environ 5 minutes pour la lecture. Attendre la fin de ces 5 minutes pour afficher les questions de la diapositive suivante.</a:t>
            </a:r>
          </a:p>
        </p:txBody>
      </p:sp>
      <p:sp>
        <p:nvSpPr>
          <p:cNvPr id="4" name="Foliennummernplatzhalter 3"/>
          <p:cNvSpPr>
            <a:spLocks noGrp="1"/>
          </p:cNvSpPr>
          <p:nvPr>
            <p:ph type="sldNum" sz="quarter" idx="5"/>
          </p:nvPr>
        </p:nvSpPr>
        <p:spPr/>
        <p:txBody>
          <a:bodyPr/>
          <a:lstStyle/>
          <a:p>
            <a:fld id="{288E0A86-1BAE-4CD5-91FD-FEFDACC0AA5C}" type="slidenum">
              <a:rPr lang="de-DE" smtClean="0"/>
              <a:t>13</a:t>
            </a:fld>
            <a:endParaRPr lang="de-DE"/>
          </a:p>
        </p:txBody>
      </p:sp>
    </p:spTree>
    <p:extLst>
      <p:ext uri="{BB962C8B-B14F-4D97-AF65-F5344CB8AC3E}">
        <p14:creationId xmlns:p14="http://schemas.microsoft.com/office/powerpoint/2010/main" val="3403306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CH" sz="1200" i="1" dirty="0">
                <a:latin typeface="+mn-lt"/>
              </a:rPr>
              <a:t>La personne responsable du cours insère dans la diapositive le nom de l’athlète dans l’exemple choisi.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i="1" dirty="0">
                <a:latin typeface="+mn-lt"/>
              </a:rPr>
              <a:t>L’exercice commence par une brève réflexion personnelle, suivie d’un échange en binôme à voix basse. Méthodologie:</a:t>
            </a:r>
            <a:r>
              <a:rPr lang="fr-CH" sz="1200" b="0" i="0" dirty="0">
                <a:latin typeface="+mn-lt"/>
              </a:rPr>
              <a:t> </a:t>
            </a:r>
            <a:r>
              <a:rPr lang="fr-CH" sz="1200" b="0" i="0" u="sng" strike="noStrike" dirty="0" err="1">
                <a:solidFill>
                  <a:srgbClr val="0563C1"/>
                </a:solidFill>
                <a:latin typeface="+mn-lt"/>
                <a:hlinkClick r:id="rId3"/>
              </a:rPr>
              <a:t>Think</a:t>
            </a:r>
            <a:r>
              <a:rPr lang="fr-CH" sz="1200" b="0" i="0" u="sng" strike="noStrike" dirty="0">
                <a:solidFill>
                  <a:srgbClr val="0563C1"/>
                </a:solidFill>
                <a:latin typeface="+mn-lt"/>
                <a:hlinkClick r:id="rId3"/>
              </a:rPr>
              <a:t>-pair-</a:t>
            </a:r>
            <a:r>
              <a:rPr lang="fr-CH" sz="1200" b="0" i="0" u="sng" strike="noStrike" dirty="0" err="1">
                <a:solidFill>
                  <a:srgbClr val="0563C1"/>
                </a:solidFill>
                <a:latin typeface="+mn-lt"/>
                <a:hlinkClick r:id="rId3"/>
              </a:rPr>
              <a:t>share</a:t>
            </a:r>
            <a:r>
              <a:rPr lang="fr-CH" sz="1200" b="0" i="0" dirty="0">
                <a:solidFill>
                  <a:srgbClr val="000000"/>
                </a:solidFill>
                <a:latin typeface="+mn-lt"/>
              </a:rPr>
              <a:t> </a:t>
            </a:r>
            <a:r>
              <a:rPr lang="fr-CH" sz="1200" b="0" i="1" dirty="0">
                <a:solidFill>
                  <a:srgbClr val="000000"/>
                </a:solidFill>
                <a:latin typeface="+mn-lt"/>
              </a:rPr>
              <a:t>(voir lien dans le guide).</a:t>
            </a:r>
          </a:p>
          <a:p>
            <a:pPr marL="171450" indent="-171450">
              <a:buFont typeface="Arial" panose="020B0604020202020204" pitchFamily="34" charset="0"/>
              <a:buChar char="•"/>
            </a:pPr>
            <a:r>
              <a:rPr lang="fr-CH" sz="1200" i="1" dirty="0">
                <a:latin typeface="+mn-lt"/>
              </a:rPr>
              <a:t>Laisser libre cours aux premières impressions, générer de l’empathie et de la solidarité.</a:t>
            </a:r>
          </a:p>
          <a:p>
            <a:pPr marL="0" indent="0">
              <a:buFont typeface="Arial" panose="020B0604020202020204" pitchFamily="34" charset="0"/>
              <a:buNone/>
            </a:pPr>
            <a:endParaRPr lang="de-CH" sz="1200" i="1" dirty="0">
              <a:latin typeface="+mn-lt"/>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i="0" dirty="0">
                <a:latin typeface="+mn-lt"/>
              </a:rPr>
              <a:t>Les questions affichées servent de source d’inspiration pour vos discussions. L’objectif n’est pas de répondre à toutes ces questions sans exception.</a:t>
            </a:r>
          </a:p>
          <a:p>
            <a:pPr marL="171450" indent="-171450">
              <a:buFont typeface="Arial" panose="020B0604020202020204" pitchFamily="34" charset="0"/>
              <a:buChar char="•"/>
            </a:pPr>
            <a:endParaRPr lang="de-CH" sz="1200" i="1" dirty="0">
              <a:latin typeface="+mn-lt"/>
            </a:endParaRPr>
          </a:p>
          <a:p>
            <a:pPr marL="171450" indent="-171450">
              <a:buFont typeface="Arial" panose="020B0604020202020204" pitchFamily="34" charset="0"/>
              <a:buChar char="•"/>
            </a:pPr>
            <a:r>
              <a:rPr lang="fr-CH" sz="1200" i="1" dirty="0">
                <a:latin typeface="+mn-lt"/>
              </a:rPr>
              <a:t>Après 10 minutes max., passer à la discussion en petits groupes (de 5 personnes max.).</a:t>
            </a:r>
          </a:p>
          <a:p>
            <a:pPr marL="0" indent="0">
              <a:buFont typeface="Arial" panose="020B0604020202020204" pitchFamily="34" charset="0"/>
              <a:buNone/>
            </a:pPr>
            <a:endParaRPr lang="de-CH" sz="120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i="1" dirty="0">
                <a:latin typeface="+mn-lt"/>
                <a:ea typeface="Calibri" panose="020F0502020204030204" pitchFamily="34" charset="0"/>
                <a:cs typeface="Arial" panose="020B0604020202020204" pitchFamily="34" charset="0"/>
              </a:rPr>
              <a:t>«Inverser la culpabilité»/«Minimiser»/«Inverser les rôles»</a:t>
            </a:r>
          </a:p>
          <a:p>
            <a:r>
              <a:rPr lang="fr-CH" sz="1200" i="1" dirty="0">
                <a:latin typeface="+mn-lt"/>
                <a:ea typeface="Calibri" panose="020F0502020204030204" pitchFamily="34" charset="0"/>
              </a:rPr>
              <a:t>Au fur et à mesure de ce module, les personnes participantes peuvent formuler des oppositions comme: </a:t>
            </a:r>
          </a:p>
          <a:p>
            <a:pPr marL="171450" indent="-171450">
              <a:buFont typeface="Arial" panose="020B0604020202020204" pitchFamily="34" charset="0"/>
              <a:buChar char="•"/>
            </a:pPr>
            <a:r>
              <a:rPr lang="fr-CH" sz="1200" i="1" dirty="0">
                <a:latin typeface="+mn-lt"/>
                <a:ea typeface="Calibri" panose="020F0502020204030204" pitchFamily="34" charset="0"/>
              </a:rPr>
              <a:t>«Inverser la culpabilité»: Pourquoi l’athlète a choisi de se taire? Pourquoi l’athlète n’a pas juste dit «stop» quand la situation n’était plus supportable?</a:t>
            </a:r>
          </a:p>
          <a:p>
            <a:pPr marL="171450" indent="-171450">
              <a:buFont typeface="Arial" panose="020B0604020202020204" pitchFamily="34" charset="0"/>
              <a:buChar char="•"/>
            </a:pPr>
            <a:r>
              <a:rPr lang="fr-CH" sz="1200" i="1" dirty="0">
                <a:latin typeface="+mn-lt"/>
                <a:ea typeface="Calibri" panose="020F0502020204030204" pitchFamily="34" charset="0"/>
              </a:rPr>
              <a:t>Rechercher des «échappatoires»: «Bon, ce n’était pas si grave» ou des phrases toutes faites telles que «Je garde mes distances à présent».</a:t>
            </a:r>
          </a:p>
          <a:p>
            <a:pPr marL="171450" indent="-171450">
              <a:buFont typeface="Arial" panose="020B0604020202020204" pitchFamily="34" charset="0"/>
              <a:buChar char="•"/>
            </a:pPr>
            <a:r>
              <a:rPr lang="fr-CH" sz="1200" i="1" dirty="0">
                <a:latin typeface="+mn-lt"/>
                <a:ea typeface="Calibri" panose="020F0502020204030204" pitchFamily="34" charset="0"/>
              </a:rPr>
              <a:t>Nier les événements (naïveté): «Je ne crois pas que cela arrive ou que cela pourrait arriver chez nous (dans notre sport ou dans notre pays)». </a:t>
            </a:r>
          </a:p>
          <a:p>
            <a:pPr marL="457200"/>
            <a:r>
              <a:rPr lang="fr-CH" sz="1200" i="1" dirty="0">
                <a:latin typeface="+mn-lt"/>
                <a:ea typeface="Calibri" panose="020F0502020204030204" pitchFamily="34" charset="0"/>
              </a:rPr>
              <a:t> </a:t>
            </a:r>
          </a:p>
          <a:p>
            <a:r>
              <a:rPr lang="fr-CH" sz="1200" i="1" dirty="0">
                <a:latin typeface="+mn-lt"/>
                <a:ea typeface="Calibri" panose="020F0502020204030204" pitchFamily="34" charset="0"/>
              </a:rPr>
              <a:t>Face à ce type de commentaires, il est important que la personne responsable du cours adopte une position bien claire. La pertinence pour la Suisse de tous les exemples a été vérifiée. Les exemples ont été créés à partir d’entretiens avec des actrices et des acteurs du sport suisse. Il faut veiller à ce que les personnes participantes se concentrent sur le thème traité, et non sur des actions improductives. Il est essentiel de proposer une animation ciblée. Des informations de base techniques sont à disposition pour aider à comprendre les exemples de situations. </a:t>
            </a:r>
          </a:p>
          <a:p>
            <a:endParaRPr lang="de-CH" sz="1200" i="1" dirty="0">
              <a:effectLst/>
              <a:latin typeface="+mn-lt"/>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sz="1200" b="0" i="1" dirty="0">
                <a:latin typeface="+mn-lt"/>
                <a:ea typeface="Calibri" panose="020F0502020204030204" pitchFamily="34" charset="0"/>
                <a:cs typeface="Arial" panose="020B0604020202020204" pitchFamily="34" charset="0"/>
              </a:rPr>
              <a:t>Si, au fil de la discussion, certains affirment que l’athlète aurait pu dire quelque chose, il faudra que la personne responsable du cours «prenne position» et mette en avant les points suivants: </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fr-CH" sz="1200" b="0" i="1" dirty="0">
                <a:latin typeface="+mn-lt"/>
                <a:ea typeface="Calibri" panose="020F0502020204030204" pitchFamily="34" charset="0"/>
                <a:cs typeface="Arial" panose="020B0604020202020204" pitchFamily="34" charset="0"/>
              </a:rPr>
              <a:t>Prendre position en faveur de la personne «plus faible»</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fr-CH" sz="1200" b="0" i="1" dirty="0">
                <a:latin typeface="+mn-lt"/>
                <a:ea typeface="Calibri" panose="020F0502020204030204" pitchFamily="34" charset="0"/>
                <a:cs typeface="Arial" panose="020B0604020202020204" pitchFamily="34" charset="0"/>
              </a:rPr>
              <a:t>Les personnes en situation de pouvoir sont responsables – autrement dit, c'est à ce niveau qu’il faut en premier lieu initier un changement/un apprentissage</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fr-CH" sz="1200" b="0" i="1" dirty="0">
                <a:latin typeface="+mn-lt"/>
                <a:ea typeface="Calibri" panose="020F0502020204030204" pitchFamily="34" charset="0"/>
                <a:cs typeface="Arial" panose="020B0604020202020204" pitchFamily="34" charset="0"/>
              </a:rPr>
              <a:t>Ce n’est pas l’athlète qui doit être au cœur du changement</a:t>
            </a:r>
          </a:p>
          <a:p>
            <a:pPr marL="228600" marR="0" lvl="0" indent="-228600" algn="l" defTabSz="6858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fr-CH" sz="1200" b="0" i="1" dirty="0">
                <a:latin typeface="+mn-lt"/>
                <a:ea typeface="Calibri" panose="020F0502020204030204" pitchFamily="34" charset="0"/>
                <a:cs typeface="Arial" panose="020B0604020202020204" pitchFamily="34" charset="0"/>
              </a:rPr>
              <a:t>Mais évidemment, il est également judicieux de renforcer l’athlète </a:t>
            </a:r>
          </a:p>
        </p:txBody>
      </p:sp>
      <p:sp>
        <p:nvSpPr>
          <p:cNvPr id="4" name="Foliennummernplatzhalter 3"/>
          <p:cNvSpPr>
            <a:spLocks noGrp="1"/>
          </p:cNvSpPr>
          <p:nvPr>
            <p:ph type="sldNum" sz="quarter" idx="5"/>
          </p:nvPr>
        </p:nvSpPr>
        <p:spPr/>
        <p:txBody>
          <a:bodyPr/>
          <a:lstStyle/>
          <a:p>
            <a:fld id="{288E0A86-1BAE-4CD5-91FD-FEFDACC0AA5C}" type="slidenum">
              <a:rPr lang="de-DE" smtClean="0"/>
              <a:t>14</a:t>
            </a:fld>
            <a:endParaRPr lang="de-DE"/>
          </a:p>
        </p:txBody>
      </p:sp>
    </p:spTree>
    <p:extLst>
      <p:ext uri="{BB962C8B-B14F-4D97-AF65-F5344CB8AC3E}">
        <p14:creationId xmlns:p14="http://schemas.microsoft.com/office/powerpoint/2010/main" val="1491290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CH" i="1"/>
              <a:t>Poursuivre la discussion en petits groupes (de 5 personnes max.)</a:t>
            </a:r>
          </a:p>
          <a:p>
            <a:pPr marL="171450" indent="-171450">
              <a:buFont typeface="Arial" panose="020B0604020202020204" pitchFamily="34" charset="0"/>
              <a:buChar char="•"/>
            </a:pPr>
            <a:r>
              <a:rPr lang="fr-CH" i="1"/>
              <a:t>Comprendre la complexité et les dynamiques en présence</a:t>
            </a:r>
          </a:p>
          <a:p>
            <a:pPr marL="171450" indent="-171450">
              <a:buFont typeface="Arial" panose="020B0604020202020204" pitchFamily="34" charset="0"/>
              <a:buChar char="•"/>
            </a:pPr>
            <a:r>
              <a:rPr lang="fr-CH" i="1"/>
              <a:t>Après 20 minutes max., passer à la discussion en plénum et à une première évaluation générale.</a:t>
            </a:r>
          </a:p>
          <a:p>
            <a:pPr marL="0" indent="0">
              <a:buFont typeface="Arial" panose="020B0604020202020204" pitchFamily="34" charset="0"/>
              <a:buNone/>
            </a:pPr>
            <a:endParaRPr lang="de-CH" i="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i="0">
                <a:latin typeface="+mn-lt"/>
              </a:rPr>
              <a:t>Les questions affichées servent de source d’inspiration pour vos discussions. L’objectif n’est pas de répondre à toutes ces questions sans exception.</a:t>
            </a:r>
          </a:p>
        </p:txBody>
      </p:sp>
      <p:sp>
        <p:nvSpPr>
          <p:cNvPr id="4" name="Foliennummernplatzhalter 3"/>
          <p:cNvSpPr>
            <a:spLocks noGrp="1"/>
          </p:cNvSpPr>
          <p:nvPr>
            <p:ph type="sldNum" sz="quarter" idx="5"/>
          </p:nvPr>
        </p:nvSpPr>
        <p:spPr/>
        <p:txBody>
          <a:bodyPr/>
          <a:lstStyle/>
          <a:p>
            <a:fld id="{288E0A86-1BAE-4CD5-91FD-FEFDACC0AA5C}" type="slidenum">
              <a:rPr lang="de-DE" smtClean="0"/>
              <a:t>15</a:t>
            </a:fld>
            <a:endParaRPr lang="de-DE"/>
          </a:p>
        </p:txBody>
      </p:sp>
    </p:spTree>
    <p:extLst>
      <p:ext uri="{BB962C8B-B14F-4D97-AF65-F5344CB8AC3E}">
        <p14:creationId xmlns:p14="http://schemas.microsoft.com/office/powerpoint/2010/main" val="1245139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fr-CH" sz="1200" i="1">
                <a:latin typeface="+mn-lt"/>
                <a:cs typeface="Arial" panose="020B0604020202020204" pitchFamily="34" charset="0"/>
              </a:rPr>
              <a:t>En plénum, rassembler rapidement les conclusions et les recoupements que les discussions des groupes ont mis en évidence.</a:t>
            </a:r>
          </a:p>
          <a:p>
            <a:pPr marL="0" indent="0">
              <a:buFont typeface="Arial" panose="020B0604020202020204" pitchFamily="34" charset="0"/>
              <a:buNone/>
            </a:pPr>
            <a:r>
              <a:rPr lang="fr-CH" sz="1200" i="1">
                <a:latin typeface="+mn-lt"/>
                <a:cs typeface="Arial" panose="020B0604020202020204" pitchFamily="34" charset="0"/>
              </a:rPr>
              <a:t>Digression générale sur les concepts et la signification des termes pouvoir, idéaux, proximité et pression (dans l’idéal, complétée par des exemples concrets aussi bien positifs que négatifs)</a:t>
            </a:r>
          </a:p>
          <a:p>
            <a:pPr marL="0" indent="0">
              <a:buFont typeface="Arial" panose="020B0604020202020204" pitchFamily="34" charset="0"/>
              <a:buNone/>
            </a:pPr>
            <a:endParaRPr lang="de-CH" sz="1200" i="1">
              <a:latin typeface="+mn-lt"/>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a:latin typeface="+mn-lt"/>
                <a:ea typeface="Calibri" panose="020F0502020204030204" pitchFamily="34" charset="0"/>
                <a:cs typeface="Arial" panose="020B0604020202020204" pitchFamily="34" charset="0"/>
              </a:rPr>
              <a:t>Il n’est pas toujours facile d’établir une distinction stricte entre pouvoir, idéaux, proximité et pression. </a:t>
            </a:r>
            <a:r>
              <a:rPr lang="fr-CH" sz="1200">
                <a:latin typeface="+mn-lt"/>
                <a:ea typeface="Calibri" panose="020F0502020204030204" pitchFamily="34" charset="0"/>
                <a:cs typeface="Arial" panose="020B0604020202020204" pitchFamily="34" charset="0"/>
              </a:rPr>
              <a:t>En effet, le pouvoir est en lien avec la pression, la proximité avec la dépendance et le pouvoir, etc. Ainsi, si nous créons un climat tout en pression, d’autres risques seront également présents.</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a:effectLst/>
              <a:latin typeface="+mn-lt"/>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sz="1200" b="1">
                <a:latin typeface="+mn-lt"/>
                <a:ea typeface="Calibri" panose="020F0502020204030204" pitchFamily="34" charset="0"/>
                <a:cs typeface="Arial" panose="020B0604020202020204" pitchFamily="34" charset="0"/>
              </a:rPr>
              <a:t>POUVOIR</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solidFill>
                  <a:srgbClr val="000000"/>
                </a:solidFill>
                <a:cs typeface="Arial" panose="020B0604020202020204" pitchFamily="34" charset="0"/>
              </a:rPr>
              <a:t>Le pouvoir peut faire bouger les choses dans le bon sens.</a:t>
            </a:r>
            <a:r>
              <a:rPr lang="fr-CH" sz="1200" b="0">
                <a:solidFill>
                  <a:srgbClr val="000000"/>
                </a:solidFill>
                <a:cs typeface="Arial" panose="020B0604020202020204" pitchFamily="34" charset="0"/>
              </a:rPr>
              <a: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a:solidFill>
                  <a:srgbClr val="000000"/>
                </a:solidFill>
                <a:cs typeface="Arial" panose="020B0604020202020204" pitchFamily="34" charset="0"/>
              </a:rPr>
              <a:t>Avec le pouvoir, je peux influencer les autres dans leur façon de penser, de ressentir et d’agir et contribuer, par exemple, à leur développement personnel.</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a:solidFill>
                  <a:srgbClr val="000000"/>
                </a:solidFill>
                <a:cs typeface="Arial" panose="020B0604020202020204" pitchFamily="34" charset="0"/>
              </a:rPr>
              <a:t>Le pouvoir est indissociable d’une participation. Autrement dit, les athlètes doivent pouvoir donner leur avis, participer aux discussions ou encore prendre des décisions.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a:latin typeface="+mn-lt"/>
                <a:ea typeface="Calibri" panose="020F0502020204030204" pitchFamily="34" charset="0"/>
                <a:cs typeface="Arial" panose="020B0604020202020204" pitchFamily="34" charset="0"/>
              </a:rPr>
              <a:t>Le pouvoir implique davantage de responsabilité. Il exige de faire preuve de davantage de prudence, par exemple par rapport aux idéaux prônés.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solidFill>
                  <a:srgbClr val="000000"/>
                </a:solidFill>
                <a:latin typeface="+mn-lt"/>
                <a:cs typeface="Arial" panose="020B0604020202020204" pitchFamily="34" charset="0"/>
              </a:rPr>
              <a:t>Malheureusement, les abus de pouvoir ne sont pas rares et ils portent atteinte à la dignité des individus. </a:t>
            </a:r>
            <a:r>
              <a:rPr lang="fr-CH" sz="1200" b="0" i="0">
                <a:solidFill>
                  <a:srgbClr val="000000"/>
                </a:solidFill>
                <a:latin typeface="+mn-lt"/>
                <a:cs typeface="Arial" panose="020B0604020202020204" pitchFamily="34" charset="0"/>
              </a:rPr>
              <a:t>Le pouvoir s’insinue dans toutes les relations et structures du système sportif.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0">
              <a:solidFill>
                <a:srgbClr val="000000"/>
              </a:solidFill>
              <a:effectLst/>
              <a:latin typeface="+mn-lt"/>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sz="1200" b="1" i="0">
                <a:solidFill>
                  <a:srgbClr val="000000"/>
                </a:solidFill>
                <a:latin typeface="+mn-lt"/>
                <a:cs typeface="Arial" panose="020B0604020202020204" pitchFamily="34" charset="0"/>
              </a:rPr>
              <a:t>IDÉAUX</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solidFill>
                  <a:srgbClr val="000000"/>
                </a:solidFill>
                <a:cs typeface="Arial" panose="020B0604020202020204" pitchFamily="34" charset="0"/>
              </a:rPr>
              <a:t>Les idéaux jouent un rôle prépondérant dans le sport.</a:t>
            </a:r>
            <a:r>
              <a:rPr lang="fr-CH" sz="1200" b="0">
                <a:solidFill>
                  <a:srgbClr val="000000"/>
                </a:solidFill>
                <a:cs typeface="Arial" panose="020B0604020202020204" pitchFamily="34" charset="0"/>
              </a:rPr>
              <a: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a:solidFill>
                  <a:srgbClr val="000000"/>
                </a:solidFill>
                <a:cs typeface="Arial" panose="020B0604020202020204" pitchFamily="34" charset="0"/>
              </a:rPr>
              <a:t>Ils donnent envie de s’améliorer et de donner le meilleur de soi-même.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a:solidFill>
                  <a:srgbClr val="000000"/>
                </a:solidFill>
                <a:latin typeface="+mn-lt"/>
                <a:cs typeface="Arial" panose="020B0604020202020204" pitchFamily="34" charset="0"/>
              </a:rPr>
              <a:t>Si certains favorisent l’esprit d’équipe et le dépassement sain de soi, d’autres poussent à adopter des comportements extrêmes (obsession des régimes, appropriation de la devise «no pain, no gain»</a:t>
            </a:r>
            <a:r>
              <a:rPr lang="fr-CH" sz="1200" b="0" i="0">
                <a:solidFill>
                  <a:srgbClr val="000000"/>
                </a:solidFill>
                <a:latin typeface="+mn-lt"/>
                <a:cs typeface="Arial" panose="020B0604020202020204" pitchFamily="34" charset="0"/>
              </a:rPr>
              <a:t>, besoin de repousser toujours plus ses propres limites).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a:latin typeface="+mn-lt"/>
                <a:ea typeface="Calibri" panose="020F0502020204030204" pitchFamily="34" charset="0"/>
                <a:cs typeface="Arial" panose="020B0604020202020204" pitchFamily="34" charset="0"/>
              </a:rPr>
              <a:t>Les idéaux sont partout. Il arrive qu’on ne les reconnaisse pas (ou plus) parce qu’ils sont entrés dans la norme (par ex. les catégories de poids dans le sport). Aussi est-il important d’encourager une réflexion critique à leur sujet.</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200">
              <a:solidFill>
                <a:srgbClr val="000000"/>
              </a:solidFill>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sz="1200" b="1">
                <a:solidFill>
                  <a:srgbClr val="000000"/>
                </a:solidFill>
                <a:cs typeface="Arial" panose="020B0604020202020204" pitchFamily="34" charset="0"/>
              </a:rPr>
              <a:t>PROXIMITÉ</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solidFill>
                  <a:srgbClr val="000000"/>
                </a:solidFill>
                <a:cs typeface="Arial" panose="020B0604020202020204" pitchFamily="34" charset="0"/>
              </a:rPr>
              <a:t>Dans le sport, les relations aux autres jouent un rôle crucial.</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a:solidFill>
                  <a:srgbClr val="000000"/>
                </a:solidFill>
                <a:cs typeface="Arial" panose="020B0604020202020204" pitchFamily="34" charset="0"/>
              </a:rPr>
              <a:t>Celles-ci appellent une proximité adéquate, tant sur le plan émotionnel que physique.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a:solidFill>
                  <a:srgbClr val="000000"/>
                </a:solidFill>
                <a:cs typeface="Arial" panose="020B0604020202020204" pitchFamily="34" charset="0"/>
              </a:rPr>
              <a:t>Il est aussi important de maintenir une certaine distance afin de se protéger.</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solidFill>
                  <a:srgbClr val="000000"/>
                </a:solidFill>
                <a:latin typeface="+mn-lt"/>
              </a:rPr>
              <a:t>Les limites personnelles ne doivent jamais être franchies (en particulier dans les relations de pouvoir et de dépendance).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solidFill>
                  <a:srgbClr val="000000"/>
                </a:solidFill>
                <a:latin typeface="+mn-lt"/>
              </a:rPr>
              <a:t>Chaque personne a le droit au respect de sa vie privée et intime.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solidFill>
                  <a:srgbClr val="000000"/>
                </a:solidFill>
                <a:latin typeface="+mn-lt"/>
              </a:rPr>
              <a:t>La proximité a donc besoin de soutien.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0">
              <a:solidFill>
                <a:srgbClr val="000000"/>
              </a:solidFill>
              <a:effectLst/>
              <a:latin typeface="+mn-lt"/>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sz="1200" b="1" i="0">
                <a:solidFill>
                  <a:srgbClr val="000000"/>
                </a:solidFill>
                <a:latin typeface="+mn-lt"/>
                <a:cs typeface="Arial" panose="020B0604020202020204" pitchFamily="34" charset="0"/>
              </a:rPr>
              <a:t>PRESSION</a:t>
            </a:r>
          </a:p>
          <a:p>
            <a:pPr marL="284807" indent="-284807">
              <a:buFont typeface="Arial" panose="020B0604020202020204" pitchFamily="34" charset="0"/>
              <a:buChar char="•"/>
            </a:pPr>
            <a:r>
              <a:rPr lang="fr-CH" sz="1200">
                <a:solidFill>
                  <a:srgbClr val="000000"/>
                </a:solidFill>
                <a:cs typeface="Arial" panose="020B0604020202020204" pitchFamily="34" charset="0"/>
              </a:rPr>
              <a:t>Le sport étant axé sur la compétition, il est associé à une certaine pression.</a:t>
            </a:r>
            <a:r>
              <a:rPr lang="fr-CH" sz="1200" b="0">
                <a:solidFill>
                  <a:srgbClr val="000000"/>
                </a:solidFill>
                <a:cs typeface="Arial" panose="020B0604020202020204" pitchFamily="34" charset="0"/>
              </a:rPr>
              <a:t> </a:t>
            </a:r>
          </a:p>
          <a:p>
            <a:pPr marL="284807" indent="-284807">
              <a:buFont typeface="Arial" panose="020B0604020202020204" pitchFamily="34" charset="0"/>
              <a:buChar char="•"/>
            </a:pPr>
            <a:r>
              <a:rPr lang="fr-CH" sz="1200" b="0">
                <a:solidFill>
                  <a:srgbClr val="000000"/>
                </a:solidFill>
                <a:cs typeface="Arial" panose="020B0604020202020204" pitchFamily="34" charset="0"/>
              </a:rPr>
              <a:t>Si elle est raisonnable, elle peut être bénéfique et motiver à se dépasser toujours plus. </a:t>
            </a:r>
          </a:p>
          <a:p>
            <a:pPr marL="284807" indent="-284807">
              <a:buFont typeface="Arial" panose="020B0604020202020204" pitchFamily="34" charset="0"/>
              <a:buChar char="•"/>
            </a:pPr>
            <a:r>
              <a:rPr lang="fr-CH" sz="1200" b="0">
                <a:solidFill>
                  <a:srgbClr val="000000"/>
                </a:solidFill>
                <a:cs typeface="Arial" panose="020B0604020202020204" pitchFamily="34" charset="0"/>
              </a:rPr>
              <a:t>Mais trop de pression peut provoquer du stress.</a:t>
            </a:r>
          </a:p>
          <a:p>
            <a:pPr marL="284807" indent="-284807">
              <a:buFont typeface="Arial" panose="020B0604020202020204" pitchFamily="34" charset="0"/>
              <a:buChar char="•"/>
            </a:pPr>
            <a:r>
              <a:rPr lang="fr-CH" sz="1200" b="0" i="0">
                <a:solidFill>
                  <a:srgbClr val="000000"/>
                </a:solidFill>
                <a:latin typeface="+mn-lt"/>
              </a:rPr>
              <a:t>Les athlètes ne sont pas les seuls à être soumis à la pression de la performance: les entraîneur·e·s, les personnes titulaires de l’autorité parentale, les clubs et les fédérations la subissent aussi. De même, il arrive aussi qu’ils exercent eux-mêmes une certaine pression. </a:t>
            </a:r>
          </a:p>
          <a:p>
            <a:pPr marL="284807" indent="-284807">
              <a:buFont typeface="Arial" panose="020B0604020202020204" pitchFamily="34" charset="0"/>
              <a:buChar char="•"/>
            </a:pPr>
            <a:r>
              <a:rPr lang="fr-CH" sz="1200" b="0" i="0">
                <a:solidFill>
                  <a:srgbClr val="000000"/>
                </a:solidFill>
                <a:latin typeface="+mn-lt"/>
              </a:rPr>
              <a:t>En outre, les activités sportives ont un impact fort sur la nature et sur l’environnement. </a:t>
            </a:r>
          </a:p>
          <a:p>
            <a:pPr marL="284807" indent="-284807">
              <a:buFont typeface="Arial" panose="020B0604020202020204" pitchFamily="34" charset="0"/>
              <a:buChar char="•"/>
            </a:pPr>
            <a:r>
              <a:rPr lang="fr-CH" sz="1200" b="0" i="0">
                <a:solidFill>
                  <a:srgbClr val="000000"/>
                </a:solidFill>
                <a:latin typeface="+mn-lt"/>
              </a:rPr>
              <a:t>La pression revêt de nombreuses formes. </a:t>
            </a:r>
          </a:p>
          <a:p>
            <a:pPr marL="284807" marR="0" lvl="0" indent="-284807"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solidFill>
                  <a:srgbClr val="000000"/>
                </a:solidFill>
                <a:latin typeface="+mn-lt"/>
                <a:ea typeface="Calibri" panose="020F0502020204030204" pitchFamily="34" charset="0"/>
                <a:cs typeface="Arial" panose="020B0604020202020204" pitchFamily="34" charset="0"/>
              </a:rPr>
              <a:t>Cependant, lorsque le plaisir de faire du sport est là, la pression est supportable.</a:t>
            </a:r>
          </a:p>
          <a:p>
            <a:pPr marL="0" indent="0">
              <a:buFont typeface="Arial" panose="020B0604020202020204" pitchFamily="34" charset="0"/>
              <a:buNone/>
            </a:pPr>
            <a:endParaRPr lang="de-CH" sz="1200" b="0" i="0">
              <a:solidFill>
                <a:srgbClr val="000000"/>
              </a:solidFill>
              <a:effectLst/>
              <a:latin typeface="+mn-lt"/>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a:latin typeface="+mn-lt"/>
                <a:ea typeface="Calibri" panose="020F0502020204030204" pitchFamily="34" charset="0"/>
                <a:cs typeface="Arial" panose="020B0604020202020204" pitchFamily="34" charset="0"/>
              </a:rPr>
              <a:t>Et surtout, chaque situation s’accompagne de facteurs individuels et systémiques – en d'autres termes, l’individu, mais aussi le système et l’environnement ont une responsabilité</a:t>
            </a:r>
          </a:p>
        </p:txBody>
      </p:sp>
      <p:sp>
        <p:nvSpPr>
          <p:cNvPr id="4" name="Foliennummernplatzhalter 3"/>
          <p:cNvSpPr>
            <a:spLocks noGrp="1"/>
          </p:cNvSpPr>
          <p:nvPr>
            <p:ph type="sldNum" sz="quarter" idx="5"/>
          </p:nvPr>
        </p:nvSpPr>
        <p:spPr/>
        <p:txBody>
          <a:bodyPr/>
          <a:lstStyle/>
          <a:p>
            <a:fld id="{288E0A86-1BAE-4CD5-91FD-FEFDACC0AA5C}" type="slidenum">
              <a:rPr lang="de-DE" smtClean="0"/>
              <a:t>16</a:t>
            </a:fld>
            <a:endParaRPr lang="de-DE"/>
          </a:p>
        </p:txBody>
      </p:sp>
    </p:spTree>
    <p:extLst>
      <p:ext uri="{BB962C8B-B14F-4D97-AF65-F5344CB8AC3E}">
        <p14:creationId xmlns:p14="http://schemas.microsoft.com/office/powerpoint/2010/main" val="2167420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14911-7120-DBDE-24FA-3011B3DF13E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BC5FA2-58AC-BC30-97AF-99A812D9DD5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1E7FE2F-8793-6B81-85B8-52B869A21259}"/>
              </a:ext>
            </a:extLst>
          </p:cNvPr>
          <p:cNvSpPr>
            <a:spLocks noGrp="1"/>
          </p:cNvSpPr>
          <p:nvPr>
            <p:ph type="body" idx="1"/>
          </p:nvPr>
        </p:nvSpPr>
        <p:spPr/>
        <p:txBody>
          <a:bodyPr/>
          <a:lstStyle/>
          <a:p>
            <a:r>
              <a:rPr lang="de-CH" i="1" dirty="0"/>
              <a:t>Diapositive de </a:t>
            </a:r>
            <a:r>
              <a:rPr lang="de-CH" i="1" dirty="0" err="1"/>
              <a:t>transition</a:t>
            </a:r>
            <a:r>
              <a:rPr lang="de-CH" i="1" dirty="0"/>
              <a:t> </a:t>
            </a:r>
            <a:r>
              <a:rPr lang="de-CH" i="1" dirty="0" err="1"/>
              <a:t>pour</a:t>
            </a:r>
            <a:r>
              <a:rPr lang="de-CH" i="1" dirty="0"/>
              <a:t> la </a:t>
            </a:r>
            <a:r>
              <a:rPr lang="de-CH" i="1" dirty="0" err="1"/>
              <a:t>personne</a:t>
            </a:r>
            <a:r>
              <a:rPr lang="de-CH" i="1" dirty="0"/>
              <a:t> responsable du </a:t>
            </a:r>
            <a:r>
              <a:rPr lang="de-CH" i="1" dirty="0" err="1"/>
              <a:t>cours</a:t>
            </a:r>
            <a:endParaRPr lang="de-CH" i="1" dirty="0"/>
          </a:p>
        </p:txBody>
      </p:sp>
      <p:sp>
        <p:nvSpPr>
          <p:cNvPr id="4" name="Foliennummernplatzhalter 3">
            <a:extLst>
              <a:ext uri="{FF2B5EF4-FFF2-40B4-BE49-F238E27FC236}">
                <a16:creationId xmlns:a16="http://schemas.microsoft.com/office/drawing/2014/main" id="{40C23A40-2CB4-C99F-F946-B0D7E263437B}"/>
              </a:ext>
            </a:extLst>
          </p:cNvPr>
          <p:cNvSpPr>
            <a:spLocks noGrp="1"/>
          </p:cNvSpPr>
          <p:nvPr>
            <p:ph type="sldNum" sz="quarter" idx="5"/>
          </p:nvPr>
        </p:nvSpPr>
        <p:spPr/>
        <p:txBody>
          <a:bodyPr/>
          <a:lstStyle/>
          <a:p>
            <a:fld id="{3B1D1545-34EE-457B-B5DE-97D69928C3A8}" type="slidenum">
              <a:rPr lang="de-CH" smtClean="0"/>
              <a:t>17</a:t>
            </a:fld>
            <a:endParaRPr lang="de-CH"/>
          </a:p>
        </p:txBody>
      </p:sp>
    </p:spTree>
    <p:extLst>
      <p:ext uri="{BB962C8B-B14F-4D97-AF65-F5344CB8AC3E}">
        <p14:creationId xmlns:p14="http://schemas.microsoft.com/office/powerpoint/2010/main" val="2274097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fr-CH" sz="1200" b="0" i="1">
                <a:solidFill>
                  <a:srgbClr val="909090"/>
                </a:solidFill>
                <a:latin typeface="+mn-lt"/>
                <a:cs typeface="Arial" panose="020B0604020202020204" pitchFamily="34" charset="0"/>
              </a:rPr>
              <a:t>Se référer au «Pourquoi un sport éthique» du début de la présentation</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sz="1200" b="0" i="1">
              <a:solidFill>
                <a:srgbClr val="909090"/>
              </a:solidFill>
              <a:effectLst/>
              <a:latin typeface="+mn-lt"/>
              <a:cs typeface="Arial" panose="020B0604020202020204" pitchFamily="34"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sz="1200" b="0" i="0">
                <a:solidFill>
                  <a:srgbClr val="909090"/>
                </a:solidFill>
                <a:latin typeface="+mn-lt"/>
                <a:cs typeface="Arial" panose="020B0604020202020204" pitchFamily="34" charset="0"/>
              </a:rPr>
              <a:t>Comme mentionné au début de notre présentation, la dignité des personnes doit primer sur tout le reste dans le sport suisse.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sz="1200" b="0" i="0">
                <a:solidFill>
                  <a:srgbClr val="909090"/>
                </a:solidFill>
                <a:latin typeface="+mn-lt"/>
                <a:cs typeface="Arial" panose="020B0604020202020204" pitchFamily="34" charset="0"/>
              </a:rPr>
              <a:t>Les athlètes, les entraîneur·e·s ainsi que toutes les personnes impliquées ont besoin d’un sport certes performant, mais aussi sain, respectueux et fair-play.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sz="1200" b="0" i="0">
                <a:solidFill>
                  <a:srgbClr val="909090"/>
                </a:solidFill>
                <a:latin typeface="+mn-lt"/>
                <a:cs typeface="Arial" panose="020B0604020202020204" pitchFamily="34" charset="0"/>
              </a:rPr>
              <a:t>Aussi les manquements à l’éthique et le non-respect des limites n’ont pas leur place dans le sport.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sz="1200" b="0" i="0">
                <a:solidFill>
                  <a:srgbClr val="909090"/>
                </a:solidFill>
                <a:latin typeface="+mn-lt"/>
                <a:cs typeface="Arial" panose="020B0604020202020204" pitchFamily="34" charset="0"/>
              </a:rPr>
              <a:t>Il faut donc se demander en premier lieu: </a:t>
            </a:r>
            <a:r>
              <a:rPr lang="fr-CH" sz="1200">
                <a:latin typeface="+mn-lt"/>
                <a:cs typeface="Arial" panose="020B0604020202020204" pitchFamily="34" charset="0"/>
              </a:rPr>
              <a:t>«Qu’est-ce qui préserve la dignité des personnes dans le sport?», «Qu’est-ce qui y porte atteinte?»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sz="1200">
                <a:latin typeface="+mn-lt"/>
                <a:ea typeface="Calibri" panose="020F0502020204030204" pitchFamily="34" charset="0"/>
                <a:cs typeface="Arial" panose="020B0604020202020204" pitchFamily="34" charset="0"/>
              </a:rPr>
              <a:t>C’est sur cette base que la</a:t>
            </a:r>
            <a:r>
              <a:rPr lang="fr-CH" sz="1200" b="1">
                <a:latin typeface="+mn-lt"/>
                <a:ea typeface="Calibri" panose="020F0502020204030204" pitchFamily="34" charset="0"/>
                <a:cs typeface="Arial" panose="020B0604020202020204" pitchFamily="34" charset="0"/>
              </a:rPr>
              <a:t> boussole éthique</a:t>
            </a:r>
            <a:r>
              <a:rPr lang="fr-CH" sz="1200">
                <a:latin typeface="+mn-lt"/>
                <a:ea typeface="Calibri" panose="020F0502020204030204" pitchFamily="34" charset="0"/>
                <a:cs typeface="Arial" panose="020B0604020202020204" pitchFamily="34" charset="0"/>
              </a:rPr>
              <a:t> de Swiss Olympic a été développée.</a:t>
            </a:r>
            <a:r>
              <a:rPr lang="fr-CH" sz="1200" b="0">
                <a:latin typeface="+mn-lt"/>
                <a:ea typeface="Calibri" panose="020F0502020204030204" pitchFamily="34" charset="0"/>
                <a:cs typeface="Arial" panose="020B0604020202020204" pitchFamily="34" charset="0"/>
              </a:rPr>
              <a:t> Elle est en ligne depuis février 2024.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sz="1200">
                <a:latin typeface="+mn-lt"/>
                <a:ea typeface="Calibri" panose="020F0502020204030204" pitchFamily="34" charset="0"/>
                <a:cs typeface="Arial" panose="020B0604020202020204" pitchFamily="34" charset="0"/>
              </a:rPr>
              <a:t>La boussole éthique de Swiss Olympic est à la fois </a:t>
            </a:r>
            <a:r>
              <a:rPr lang="fr-CH" sz="1200" b="1">
                <a:latin typeface="+mn-lt"/>
                <a:ea typeface="Calibri" panose="020F0502020204030204" pitchFamily="34" charset="0"/>
                <a:cs typeface="Arial" panose="020B0604020202020204" pitchFamily="34" charset="0"/>
              </a:rPr>
              <a:t>un outil d’orientation, un guide des démarches à effectuer et un outil de sensibilisation</a:t>
            </a:r>
            <a:r>
              <a:rPr lang="fr-CH" sz="1200">
                <a:latin typeface="+mn-lt"/>
                <a:ea typeface="Calibri" panose="020F0502020204030204" pitchFamily="34" charset="0"/>
                <a:cs typeface="Arial" panose="020B0604020202020204" pitchFamily="34" charset="0"/>
              </a:rPr>
              <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sz="1200">
                <a:latin typeface="+mn-lt"/>
                <a:ea typeface="Calibri" panose="020F0502020204030204" pitchFamily="34" charset="0"/>
                <a:cs typeface="Arial" panose="020B0604020202020204" pitchFamily="34" charset="0"/>
              </a:rPr>
              <a:t>La boussole éthique est un outil, </a:t>
            </a:r>
            <a:r>
              <a:rPr lang="fr-CH" sz="1200" b="1">
                <a:latin typeface="+mn-lt"/>
                <a:ea typeface="Calibri" panose="020F0502020204030204" pitchFamily="34" charset="0"/>
                <a:cs typeface="Arial" panose="020B0604020202020204" pitchFamily="34" charset="0"/>
              </a:rPr>
              <a:t>pas un livre de recettes</a:t>
            </a:r>
            <a:r>
              <a:rPr lang="fr-CH" sz="1200">
                <a:latin typeface="+mn-lt"/>
                <a:ea typeface="Calibri" panose="020F0502020204030204" pitchFamily="34" charset="0"/>
                <a:cs typeface="Arial" panose="020B0604020202020204" pitchFamily="34" charset="0"/>
              </a:rPr>
              <a:t> ou un guide pratique destiné à traiter des situations individuelles.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sz="1200" b="0" i="0">
                <a:solidFill>
                  <a:srgbClr val="909090"/>
                </a:solidFill>
                <a:latin typeface="+mn-lt"/>
                <a:cs typeface="Arial" panose="020B0604020202020204" pitchFamily="34" charset="0"/>
              </a:rPr>
              <a:t>La boussole éthique de Swiss Olympic est un outil de sensibilisation et d’information qui encourage les comportements éthiques, améliorant par là même le monde du sport.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sz="1200" b="0">
                <a:latin typeface="+mn-lt"/>
                <a:ea typeface="Calibri" panose="020F0502020204030204" pitchFamily="34" charset="0"/>
                <a:cs typeface="Arial" panose="020B0604020202020204" pitchFamily="34" charset="0"/>
              </a:rPr>
              <a:t>Elle pose cette question essentielle de la dignité.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sz="1200" b="0">
                <a:latin typeface="+mn-lt"/>
                <a:ea typeface="Calibri" panose="020F0502020204030204" pitchFamily="34" charset="0"/>
                <a:cs typeface="Arial" panose="020B0604020202020204" pitchFamily="34" charset="0"/>
              </a:rPr>
              <a:t>Elle aide à classer et à évaluer les différentes situations.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CH" sz="1200">
                <a:latin typeface="+mn-lt"/>
                <a:ea typeface="Calibri" panose="020F0502020204030204" pitchFamily="34" charset="0"/>
                <a:cs typeface="Arial" panose="020B0604020202020204" pitchFamily="34" charset="0"/>
              </a:rPr>
              <a:t>Et, plus particulièrement, elle incite à la réflexion et à la discussion: </a:t>
            </a:r>
            <a:r>
              <a:rPr lang="fr-CH" sz="1200" b="1">
                <a:latin typeface="+mn-lt"/>
                <a:ea typeface="Calibri" panose="020F0502020204030204" pitchFamily="34" charset="0"/>
                <a:cs typeface="Arial" panose="020B0604020202020204" pitchFamily="34" charset="0"/>
              </a:rPr>
              <a:t>«Trouve la juste mesure»</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18</a:t>
            </a:fld>
            <a:endParaRPr lang="de-DE"/>
          </a:p>
        </p:txBody>
      </p:sp>
    </p:spTree>
    <p:extLst>
      <p:ext uri="{BB962C8B-B14F-4D97-AF65-F5344CB8AC3E}">
        <p14:creationId xmlns:p14="http://schemas.microsoft.com/office/powerpoint/2010/main" val="3993663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D8E2FE3B-D30B-45CD-B683-64359CFDF76A}"/>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sz="1200" b="1">
              <a:latin typeface="+mn-lt"/>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dirty="0"/>
              <a:t>Diapositive de </a:t>
            </a:r>
            <a:r>
              <a:rPr lang="de-CH" i="1" dirty="0" err="1"/>
              <a:t>transition</a:t>
            </a:r>
            <a:r>
              <a:rPr lang="de-CH" i="1" dirty="0"/>
              <a:t> </a:t>
            </a:r>
            <a:r>
              <a:rPr lang="de-CH" i="1" dirty="0" err="1"/>
              <a:t>pour</a:t>
            </a:r>
            <a:r>
              <a:rPr lang="de-CH" i="1" dirty="0"/>
              <a:t> la </a:t>
            </a:r>
            <a:r>
              <a:rPr lang="de-CH" i="1" dirty="0" err="1"/>
              <a:t>personne</a:t>
            </a:r>
            <a:r>
              <a:rPr lang="de-CH" i="1" dirty="0"/>
              <a:t> responsable du </a:t>
            </a:r>
            <a:r>
              <a:rPr lang="de-CH" i="1" dirty="0" err="1"/>
              <a:t>cours</a:t>
            </a:r>
            <a:endParaRPr lang="de-CH" i="1"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936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fr-CH" sz="1200">
                <a:latin typeface="+mn-lt"/>
                <a:cs typeface="Arial" panose="020B0604020202020204" pitchFamily="34" charset="0"/>
              </a:rPr>
              <a:t>La boussole éthique Swiss Olympic en un coup d’œil:</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sz="1200">
              <a:latin typeface="+mn-lt"/>
              <a:cs typeface="Arial" panose="020B0604020202020204" pitchFamily="34" charset="0"/>
            </a:endParaRPr>
          </a:p>
          <a:p>
            <a:pPr marL="275590" indent="-275590">
              <a:buChar char="•"/>
            </a:pPr>
            <a:r>
              <a:rPr lang="fr-CH" sz="1200">
                <a:latin typeface="+mn-lt"/>
                <a:cs typeface="Arial" panose="020B0604020202020204" pitchFamily="34" charset="0"/>
              </a:rPr>
              <a:t>Elle s’articule autour de </a:t>
            </a:r>
            <a:r>
              <a:rPr lang="fr-CH" sz="1200" b="1">
                <a:latin typeface="+mn-lt"/>
                <a:cs typeface="Arial" panose="020B0604020202020204" pitchFamily="34" charset="0"/>
              </a:rPr>
              <a:t>quatre thèmes</a:t>
            </a:r>
            <a:r>
              <a:rPr lang="fr-CH" sz="1200">
                <a:latin typeface="+mn-lt"/>
                <a:cs typeface="Arial" panose="020B0604020202020204" pitchFamily="34" charset="0"/>
              </a:rPr>
              <a:t>: </a:t>
            </a:r>
            <a:r>
              <a:rPr lang="fr-CH" sz="1200" b="1">
                <a:latin typeface="+mn-lt"/>
                <a:cs typeface="Arial" panose="020B0604020202020204" pitchFamily="34" charset="0"/>
              </a:rPr>
              <a:t>pouvoir, idéaux, proximité</a:t>
            </a:r>
            <a:r>
              <a:rPr lang="fr-CH" sz="1200">
                <a:latin typeface="+mn-lt"/>
                <a:cs typeface="Arial" panose="020B0604020202020204" pitchFamily="34" charset="0"/>
              </a:rPr>
              <a:t> et </a:t>
            </a:r>
            <a:r>
              <a:rPr lang="fr-CH" sz="1200" b="1">
                <a:latin typeface="+mn-lt"/>
                <a:cs typeface="Arial" panose="020B0604020202020204" pitchFamily="34" charset="0"/>
              </a:rPr>
              <a:t>pression</a:t>
            </a:r>
            <a:r>
              <a:rPr lang="fr-CH" sz="1200">
                <a:latin typeface="+mn-lt"/>
                <a:cs typeface="Arial" panose="020B0604020202020204" pitchFamily="34" charset="0"/>
              </a:rPr>
              <a:t>.</a:t>
            </a:r>
            <a:r>
              <a:rPr lang="fr-CH" sz="1200" b="1">
                <a:latin typeface="+mn-lt"/>
                <a:cs typeface="Arial" panose="020B0604020202020204" pitchFamily="34" charset="0"/>
              </a:rPr>
              <a:t> </a:t>
            </a:r>
          </a:p>
          <a:p>
            <a:pPr marL="275590" indent="-275590">
              <a:buChar char="•"/>
            </a:pPr>
            <a:r>
              <a:rPr lang="fr-CH" sz="1200">
                <a:latin typeface="+mn-lt"/>
                <a:cs typeface="Arial" panose="020B0604020202020204" pitchFamily="34" charset="0"/>
              </a:rPr>
              <a:t>Nous avons déjà évoqué ces quatre aspects. </a:t>
            </a:r>
          </a:p>
          <a:p>
            <a:pPr marL="275590" indent="-275590">
              <a:buChar char="•"/>
            </a:pPr>
            <a:r>
              <a:rPr lang="fr-CH" sz="1200">
                <a:latin typeface="+mn-lt"/>
                <a:cs typeface="Arial" panose="020B0604020202020204" pitchFamily="34" charset="0"/>
              </a:rPr>
              <a:t>Cette boussole compte </a:t>
            </a:r>
            <a:r>
              <a:rPr lang="fr-CH" sz="1200" b="1">
                <a:latin typeface="+mn-lt"/>
                <a:cs typeface="Arial" panose="020B0604020202020204" pitchFamily="34" charset="0"/>
              </a:rPr>
              <a:t>deux pôles</a:t>
            </a:r>
            <a:r>
              <a:rPr lang="fr-CH" sz="1200">
                <a:latin typeface="+mn-lt"/>
                <a:cs typeface="Arial" panose="020B0604020202020204" pitchFamily="34" charset="0"/>
              </a:rPr>
              <a:t>: pour chaque thème, il y a un «trop» et un «trop peu», suivant comment se déplace le curseur à l’intérieur de la boussole.</a:t>
            </a:r>
          </a:p>
          <a:p>
            <a:pPr marL="275590" indent="-275590">
              <a:buChar char="•"/>
            </a:pPr>
            <a:r>
              <a:rPr lang="fr-CH" sz="1200">
                <a:latin typeface="+mn-lt"/>
                <a:cs typeface="Arial" panose="020B0604020202020204" pitchFamily="34" charset="0"/>
              </a:rPr>
              <a:t>Ce curseur peut glisser dans les deux sens (vers le haut et vers le bas).</a:t>
            </a:r>
          </a:p>
          <a:p>
            <a:pPr marL="275590" indent="-275590">
              <a:buChar char="•"/>
            </a:pPr>
            <a:r>
              <a:rPr lang="fr-CH" sz="1200">
                <a:latin typeface="+mn-lt"/>
                <a:cs typeface="Arial" panose="020B0604020202020204" pitchFamily="34" charset="0"/>
              </a:rPr>
              <a:t>Lorsque le curseur affiche «trop» ou «trop peu» de pouvoir, d’idéaux, de proximité ou de pression, cela peut porter atteinte à la dignité. </a:t>
            </a:r>
          </a:p>
          <a:p>
            <a:pPr marL="275590" marR="0" lvl="0" indent="-275590" algn="l" defTabSz="685800" rtl="0" eaLnBrk="1" fontAlgn="auto" latinLnBrk="0" hangingPunct="1">
              <a:lnSpc>
                <a:spcPct val="100000"/>
              </a:lnSpc>
              <a:spcBef>
                <a:spcPts val="0"/>
              </a:spcBef>
              <a:spcAft>
                <a:spcPts val="0"/>
              </a:spcAft>
              <a:buClrTx/>
              <a:buSzTx/>
              <a:buFontTx/>
              <a:buChar char="•"/>
              <a:tabLst/>
              <a:defRPr/>
            </a:pPr>
            <a:r>
              <a:rPr lang="fr-CH" sz="1200">
                <a:latin typeface="+mn-lt"/>
                <a:cs typeface="Arial" panose="020B0604020202020204" pitchFamily="34" charset="0"/>
              </a:rPr>
              <a:t>La boussole éthique se décline en </a:t>
            </a:r>
            <a:r>
              <a:rPr lang="fr-CH" sz="1200" b="1">
                <a:latin typeface="+mn-lt"/>
                <a:cs typeface="Arial" panose="020B0604020202020204" pitchFamily="34" charset="0"/>
              </a:rPr>
              <a:t>quatre couleurs</a:t>
            </a:r>
            <a:r>
              <a:rPr lang="fr-CH" sz="1200">
                <a:latin typeface="+mn-lt"/>
                <a:cs typeface="Arial" panose="020B0604020202020204" pitchFamily="34" charset="0"/>
              </a:rPr>
              <a:t>: vert, gris, orange et rouge</a:t>
            </a:r>
          </a:p>
        </p:txBody>
      </p:sp>
      <p:sp>
        <p:nvSpPr>
          <p:cNvPr id="4" name="Foliennummernplatzhalter 3"/>
          <p:cNvSpPr>
            <a:spLocks noGrp="1"/>
          </p:cNvSpPr>
          <p:nvPr>
            <p:ph type="sldNum" sz="quarter" idx="5"/>
          </p:nvPr>
        </p:nvSpPr>
        <p:spPr/>
        <p:txBody>
          <a:bodyPr/>
          <a:lstStyle/>
          <a:p>
            <a:fld id="{288E0A86-1BAE-4CD5-91FD-FEFDACC0AA5C}" type="slidenum">
              <a:rPr lang="de-DE" smtClean="0"/>
              <a:t>20</a:t>
            </a:fld>
            <a:endParaRPr lang="de-DE"/>
          </a:p>
        </p:txBody>
      </p:sp>
    </p:spTree>
    <p:extLst>
      <p:ext uri="{BB962C8B-B14F-4D97-AF65-F5344CB8AC3E}">
        <p14:creationId xmlns:p14="http://schemas.microsoft.com/office/powerpoint/2010/main" val="771443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900">
                <a:cs typeface="Arial" panose="020B0604020202020204" pitchFamily="34" charset="0"/>
              </a:rPr>
              <a:t>La boussole éthique décrit les actions possibles dans les différentes zones de couleurs. </a:t>
            </a:r>
          </a:p>
          <a:p>
            <a:endParaRPr lang="de-CH" sz="900">
              <a:cs typeface="Arial" panose="020B0604020202020204" pitchFamily="34" charset="0"/>
            </a:endParaRPr>
          </a:p>
          <a:p>
            <a:pPr marL="227846" indent="-227846">
              <a:buFont typeface="+mj-lt"/>
              <a:buAutoNum type="arabicPeriod"/>
            </a:pPr>
            <a:r>
              <a:rPr lang="fr-CH" sz="900" b="1">
                <a:cs typeface="Arial" panose="020B0604020202020204" pitchFamily="34" charset="0"/>
              </a:rPr>
              <a:t>Vert</a:t>
            </a:r>
            <a:r>
              <a:rPr lang="fr-CH" sz="900">
                <a:cs typeface="Arial" panose="020B0604020202020204" pitchFamily="34" charset="0"/>
              </a:rPr>
              <a:t> signifie que la situation est </a:t>
            </a:r>
            <a:r>
              <a:rPr lang="fr-CH" sz="900" b="1">
                <a:cs typeface="Arial" panose="020B0604020202020204" pitchFamily="34" charset="0"/>
              </a:rPr>
              <a:t>normale/éthique</a:t>
            </a:r>
            <a:r>
              <a:rPr lang="fr-CH" sz="900">
                <a:cs typeface="Arial" panose="020B0604020202020204" pitchFamily="34" charset="0"/>
              </a:rPr>
              <a:t>. Les individus et la situation doivent être renforcés. </a:t>
            </a:r>
          </a:p>
          <a:p>
            <a:pPr marL="227846" indent="-227846">
              <a:buFont typeface="+mj-lt"/>
              <a:buAutoNum type="arabicPeriod"/>
            </a:pPr>
            <a:r>
              <a:rPr lang="fr-CH" sz="900" b="1">
                <a:cs typeface="Arial" panose="020B0604020202020204" pitchFamily="34" charset="0"/>
              </a:rPr>
              <a:t>Gris</a:t>
            </a:r>
            <a:r>
              <a:rPr lang="fr-CH" sz="900">
                <a:cs typeface="Arial" panose="020B0604020202020204" pitchFamily="34" charset="0"/>
              </a:rPr>
              <a:t> signifie que la situation est </a:t>
            </a:r>
            <a:r>
              <a:rPr lang="fr-CH" sz="900" b="1">
                <a:cs typeface="Arial" panose="020B0604020202020204" pitchFamily="34" charset="0"/>
              </a:rPr>
              <a:t>irritante</a:t>
            </a:r>
            <a:r>
              <a:rPr lang="fr-CH" sz="900">
                <a:cs typeface="Arial" panose="020B0604020202020204" pitchFamily="34" charset="0"/>
              </a:rPr>
              <a:t>. </a:t>
            </a:r>
            <a:r>
              <a:rPr lang="fr-CH" sz="900">
                <a:solidFill>
                  <a:srgbClr val="000000"/>
                </a:solidFill>
                <a:cs typeface="Arial" panose="020B0604020202020204" pitchFamily="34" charset="0"/>
              </a:rPr>
              <a:t>Lorsque les choses semblent incertaines, déconcertantes ou risquées et qu’on passe en zone grise, il convient de tirer cela au </a:t>
            </a:r>
            <a:r>
              <a:rPr lang="fr-CH" sz="900" b="1">
                <a:solidFill>
                  <a:srgbClr val="000000"/>
                </a:solidFill>
                <a:cs typeface="Arial" panose="020B0604020202020204" pitchFamily="34" charset="0"/>
              </a:rPr>
              <a:t>clair</a:t>
            </a:r>
            <a:r>
              <a:rPr lang="fr-CH" sz="900">
                <a:solidFill>
                  <a:srgbClr val="000000"/>
                </a:solidFill>
                <a:cs typeface="Arial" panose="020B0604020202020204" pitchFamily="34" charset="0"/>
              </a:rPr>
              <a:t> en réfléchissant tous ensemble et en évoquant la situation. </a:t>
            </a:r>
          </a:p>
          <a:p>
            <a:pPr marL="570746" lvl="1" indent="-227846">
              <a:buFont typeface="Arial" panose="020B0604020202020204" pitchFamily="34" charset="0"/>
              <a:buChar char="•"/>
            </a:pPr>
            <a:r>
              <a:rPr lang="fr-CH" sz="900">
                <a:solidFill>
                  <a:srgbClr val="000000"/>
                </a:solidFill>
                <a:cs typeface="Arial" panose="020B0604020202020204" pitchFamily="34" charset="0"/>
              </a:rPr>
              <a:t>Qu’est-ce qui est approprié dans cette fonction? </a:t>
            </a:r>
          </a:p>
          <a:p>
            <a:pPr marL="570746" lvl="1" indent="-227846">
              <a:buFont typeface="Arial" panose="020B0604020202020204" pitchFamily="34" charset="0"/>
              <a:buChar char="•"/>
            </a:pPr>
            <a:r>
              <a:rPr lang="fr-CH" sz="900">
                <a:solidFill>
                  <a:srgbClr val="000000"/>
                </a:solidFill>
                <a:cs typeface="Arial" panose="020B0604020202020204" pitchFamily="34" charset="0"/>
              </a:rPr>
              <a:t>Qu’est-ce qui fait partie de la mission? </a:t>
            </a:r>
          </a:p>
          <a:p>
            <a:pPr marL="570746" lvl="1" indent="-227846">
              <a:buFont typeface="Arial" panose="020B0604020202020204" pitchFamily="34" charset="0"/>
              <a:buChar char="•"/>
            </a:pPr>
            <a:r>
              <a:rPr lang="fr-CH" sz="900">
                <a:solidFill>
                  <a:srgbClr val="000000"/>
                </a:solidFill>
                <a:cs typeface="Arial" panose="020B0604020202020204" pitchFamily="34" charset="0"/>
              </a:rPr>
              <a:t>Avec qui faut-il en discuter? </a:t>
            </a:r>
          </a:p>
          <a:p>
            <a:pPr marL="570746" lvl="1" indent="-227846">
              <a:buFont typeface="Arial" panose="020B0604020202020204" pitchFamily="34" charset="0"/>
              <a:buChar char="•"/>
            </a:pPr>
            <a:r>
              <a:rPr lang="fr-CH" sz="900">
                <a:solidFill>
                  <a:srgbClr val="000000"/>
                </a:solidFill>
                <a:cs typeface="Arial" panose="020B0604020202020204" pitchFamily="34" charset="0"/>
              </a:rPr>
              <a:t>Et qui faut-il informer? </a:t>
            </a:r>
          </a:p>
          <a:p>
            <a:pPr marL="227846" marR="0" lvl="0" indent="-227846" algn="l" defTabSz="685800" rtl="0" eaLnBrk="1" fontAlgn="auto" latinLnBrk="0" hangingPunct="1">
              <a:lnSpc>
                <a:spcPct val="100000"/>
              </a:lnSpc>
              <a:spcBef>
                <a:spcPts val="0"/>
              </a:spcBef>
              <a:spcAft>
                <a:spcPts val="0"/>
              </a:spcAft>
              <a:buClrTx/>
              <a:buSzTx/>
              <a:buFont typeface="+mj-lt"/>
              <a:buAutoNum type="arabicPeriod"/>
              <a:tabLst/>
              <a:defRPr/>
            </a:pPr>
            <a:r>
              <a:rPr lang="fr-CH" sz="900" b="1">
                <a:solidFill>
                  <a:srgbClr val="000000"/>
                </a:solidFill>
                <a:cs typeface="Arial" panose="020B0604020202020204" pitchFamily="34" charset="0"/>
              </a:rPr>
              <a:t>Orange</a:t>
            </a:r>
            <a:r>
              <a:rPr lang="fr-CH" sz="900">
                <a:solidFill>
                  <a:srgbClr val="000000"/>
                </a:solidFill>
                <a:cs typeface="Arial" panose="020B0604020202020204" pitchFamily="34" charset="0"/>
              </a:rPr>
              <a:t> et </a:t>
            </a:r>
            <a:r>
              <a:rPr lang="fr-CH" sz="900" b="1">
                <a:solidFill>
                  <a:srgbClr val="000000"/>
                </a:solidFill>
                <a:cs typeface="Arial" panose="020B0604020202020204" pitchFamily="34" charset="0"/>
              </a:rPr>
              <a:t>rouge</a:t>
            </a:r>
            <a:r>
              <a:rPr lang="fr-CH" sz="900">
                <a:solidFill>
                  <a:srgbClr val="000000"/>
                </a:solidFill>
                <a:cs typeface="Arial" panose="020B0604020202020204" pitchFamily="34" charset="0"/>
              </a:rPr>
              <a:t> signifient que la situation est </a:t>
            </a:r>
            <a:r>
              <a:rPr lang="fr-CH" sz="900" b="1">
                <a:solidFill>
                  <a:srgbClr val="000000"/>
                </a:solidFill>
                <a:cs typeface="Arial" panose="020B0604020202020204" pitchFamily="34" charset="0"/>
              </a:rPr>
              <a:t>suspecte</a:t>
            </a:r>
            <a:r>
              <a:rPr lang="fr-CH" sz="900">
                <a:solidFill>
                  <a:srgbClr val="000000"/>
                </a:solidFill>
                <a:cs typeface="Arial" panose="020B0604020202020204" pitchFamily="34" charset="0"/>
              </a:rPr>
              <a:t>. On se trouve face à un excès ou à un manque de pouvoir, d’idéaux, de proximité ou de pression. </a:t>
            </a:r>
          </a:p>
          <a:p>
            <a:pPr marL="570746" marR="0" lvl="1" indent="-22784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900">
                <a:solidFill>
                  <a:srgbClr val="000000"/>
                </a:solidFill>
                <a:ea typeface="Calibri" panose="020F0502020204030204" pitchFamily="34" charset="0"/>
                <a:cs typeface="Arial" panose="020B0604020202020204" pitchFamily="34" charset="0"/>
              </a:rPr>
              <a:t>La zone orange indique que l’on se trouve dans une situation de manquement à l’éthique conformément aux Statuts en matière d’éthique.</a:t>
            </a:r>
          </a:p>
          <a:p>
            <a:pPr marL="570746" marR="0" lvl="1" indent="-22784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900">
                <a:solidFill>
                  <a:srgbClr val="000000"/>
                </a:solidFill>
                <a:ea typeface="Calibri" panose="020F0502020204030204" pitchFamily="34" charset="0"/>
                <a:cs typeface="Arial" panose="020B0604020202020204" pitchFamily="34" charset="0"/>
              </a:rPr>
              <a:t>Le rouge englobe les infractions pénales et les abus (ou les soupçons en ce sens). </a:t>
            </a:r>
            <a:r>
              <a:rPr lang="fr-CH" sz="900">
                <a:ea typeface="Calibri" panose="020F0502020204030204" pitchFamily="34" charset="0"/>
                <a:cs typeface="Arial" panose="020B0604020202020204" pitchFamily="34" charset="0"/>
              </a:rPr>
              <a:t>Ils sont sanctionnés par le Code pénal. </a:t>
            </a:r>
          </a:p>
          <a:p>
            <a:pPr marL="570746" marR="0" lvl="1" indent="-22784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900">
                <a:solidFill>
                  <a:srgbClr val="000000"/>
                </a:solidFill>
                <a:cs typeface="Arial" panose="020B0604020202020204" pitchFamily="34" charset="0"/>
              </a:rPr>
              <a:t>Les incidents relevant de la zone orange et rouge sont pénibles pour tout le monde. </a:t>
            </a:r>
          </a:p>
          <a:p>
            <a:pPr marL="570746" marR="0" lvl="1" indent="-227846"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900">
                <a:solidFill>
                  <a:srgbClr val="000000"/>
                </a:solidFill>
                <a:cs typeface="Arial" panose="020B0604020202020204" pitchFamily="34" charset="0"/>
              </a:rPr>
              <a:t>En cas de doutes, de présomption de manquement à l’éthique ou de suspicion de délit, toute personne a l’</a:t>
            </a:r>
            <a:r>
              <a:rPr lang="fr-CH" sz="900" b="1">
                <a:solidFill>
                  <a:srgbClr val="000000"/>
                </a:solidFill>
                <a:cs typeface="Arial" panose="020B0604020202020204" pitchFamily="34" charset="0"/>
              </a:rPr>
              <a:t>obligation de le signaler</a:t>
            </a:r>
            <a:r>
              <a:rPr lang="fr-CH" sz="900">
                <a:solidFill>
                  <a:srgbClr val="000000"/>
                </a:solidFill>
                <a:cs typeface="Arial" panose="020B0604020202020204" pitchFamily="34" charset="0"/>
              </a:rPr>
              <a:t> à Swiss Sport Integrity (SSI). </a:t>
            </a:r>
          </a:p>
          <a:p>
            <a:pPr marL="171450" indent="-171450">
              <a:buFont typeface="Arial" panose="020B0604020202020204" pitchFamily="34" charset="0"/>
              <a:buChar char="•"/>
            </a:pPr>
            <a:endParaRPr lang="de-CH" sz="900">
              <a:effectLst/>
              <a:latin typeface="+mn-lt"/>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fr-CH" sz="900">
                <a:latin typeface="+mn-lt"/>
                <a:ea typeface="Calibri" panose="020F0502020204030204" pitchFamily="34" charset="0"/>
                <a:cs typeface="Arial" panose="020B0604020202020204" pitchFamily="34" charset="0"/>
              </a:rPr>
              <a:t>La boussole éthique inclut également un chatbot qui permet de saisir des situations individuelles. En retour, l’intelligence artificielle affiche des recommandations pour cette situation spécifique. </a:t>
            </a:r>
          </a:p>
          <a:p>
            <a:pPr marL="171450" indent="-171450">
              <a:buFont typeface="Arial" panose="020B0604020202020204" pitchFamily="34" charset="0"/>
              <a:buChar char="•"/>
            </a:pPr>
            <a:r>
              <a:rPr lang="fr-CH" sz="900">
                <a:latin typeface="+mn-lt"/>
                <a:ea typeface="Calibri" panose="020F0502020204030204" pitchFamily="34" charset="0"/>
                <a:cs typeface="Arial" panose="020B0604020202020204" pitchFamily="34" charset="0"/>
              </a:rPr>
              <a:t>La boussole éthique dispose aussi d’une fonction loupe. Grâce à cette option de recherche, vous pouvez trouver des situations suivant ce que vous voulez trouver (par ex. pour votre sport ou des sujets spécifiques).</a:t>
            </a:r>
          </a:p>
          <a:p>
            <a:pPr marL="171450" indent="-171450">
              <a:buFont typeface="Arial" panose="020B0604020202020204" pitchFamily="34" charset="0"/>
              <a:buChar char="•"/>
            </a:pPr>
            <a:r>
              <a:rPr lang="fr-CH" sz="900">
                <a:latin typeface="+mn-lt"/>
                <a:ea typeface="Calibri" panose="020F0502020204030204" pitchFamily="34" charset="0"/>
                <a:cs typeface="Arial" panose="020B0604020202020204" pitchFamily="34" charset="0"/>
              </a:rPr>
              <a:t>Certains exemples (orange, rouge) sont dotés de liens directs vers les services de consultation pour les victimes et vers Swiss Sport Integrity.</a:t>
            </a:r>
          </a:p>
          <a:p>
            <a:pPr marL="171450" indent="-171450">
              <a:buFont typeface="Arial" panose="020B0604020202020204" pitchFamily="34" charset="0"/>
              <a:buChar char="•"/>
            </a:pPr>
            <a:r>
              <a:rPr lang="fr-CH" sz="900">
                <a:latin typeface="+mn-lt"/>
                <a:ea typeface="Calibri" panose="020F0502020204030204" pitchFamily="34" charset="0"/>
                <a:cs typeface="Arial" panose="020B0604020202020204" pitchFamily="34" charset="0"/>
              </a:rPr>
              <a:t>Enfin, des informations complémentaires sur les actions possibles sont également proposées pour les situations à risque.</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807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900">
                <a:cs typeface="Calibri"/>
              </a:rPr>
              <a:t>La boussole éthique décrit les actions possibles dans les différentes zones de couleurs. </a:t>
            </a:r>
          </a:p>
          <a:p>
            <a:endParaRPr lang="de-CH" sz="900">
              <a:cs typeface="Arial" panose="020B0604020202020204" pitchFamily="34" charset="0"/>
            </a:endParaRPr>
          </a:p>
          <a:p>
            <a:pPr marL="227330" indent="-227330">
              <a:buFont typeface="+mj-lt"/>
              <a:buAutoNum type="arabicPeriod"/>
            </a:pPr>
            <a:r>
              <a:rPr lang="fr-CH" sz="900" b="1">
                <a:cs typeface="Calibri"/>
              </a:rPr>
              <a:t>Vert</a:t>
            </a:r>
            <a:r>
              <a:rPr lang="fr-CH" sz="900">
                <a:cs typeface="Calibri"/>
              </a:rPr>
              <a:t> signifie que la situation est </a:t>
            </a:r>
            <a:r>
              <a:rPr lang="fr-CH" sz="900" b="1">
                <a:cs typeface="Calibri"/>
              </a:rPr>
              <a:t>normale/éthique</a:t>
            </a:r>
            <a:r>
              <a:rPr lang="fr-CH" sz="900">
                <a:cs typeface="Calibri"/>
              </a:rPr>
              <a:t>. Les individus et la situation doivent être renforcés. </a:t>
            </a:r>
          </a:p>
          <a:p>
            <a:pPr marL="227330" indent="-227330">
              <a:buFont typeface="+mj-lt"/>
              <a:buAutoNum type="arabicPeriod"/>
            </a:pPr>
            <a:r>
              <a:rPr lang="fr-CH" sz="900" b="1">
                <a:cs typeface="Calibri"/>
              </a:rPr>
              <a:t>Gris</a:t>
            </a:r>
            <a:r>
              <a:rPr lang="fr-CH" sz="900">
                <a:cs typeface="Calibri"/>
              </a:rPr>
              <a:t> signifie que la situation est </a:t>
            </a:r>
            <a:r>
              <a:rPr lang="fr-CH" sz="900" b="1">
                <a:cs typeface="Calibri"/>
              </a:rPr>
              <a:t>irritante</a:t>
            </a:r>
            <a:r>
              <a:rPr lang="fr-CH" sz="900">
                <a:cs typeface="Calibri"/>
              </a:rPr>
              <a:t>. </a:t>
            </a:r>
            <a:r>
              <a:rPr lang="fr-CH" sz="900">
                <a:solidFill>
                  <a:srgbClr val="000000"/>
                </a:solidFill>
                <a:cs typeface="Calibri"/>
              </a:rPr>
              <a:t>Lorsque les choses semblent incertaines, déconcertantes ou risquées et qu’on passe en zone grise, il convient de tirer cela au </a:t>
            </a:r>
            <a:r>
              <a:rPr lang="fr-CH" sz="900" b="1">
                <a:solidFill>
                  <a:srgbClr val="000000"/>
                </a:solidFill>
                <a:cs typeface="Calibri"/>
              </a:rPr>
              <a:t>clair</a:t>
            </a:r>
            <a:r>
              <a:rPr lang="fr-CH" sz="900">
                <a:solidFill>
                  <a:srgbClr val="000000"/>
                </a:solidFill>
                <a:cs typeface="Calibri"/>
              </a:rPr>
              <a:t> en réfléchissant tous ensemble et en évoquant la situation. </a:t>
            </a:r>
          </a:p>
          <a:p>
            <a:pPr marL="570230" lvl="1" indent="-227330">
              <a:buFont typeface="Arial" panose="020B0604020202020204" pitchFamily="34" charset="0"/>
              <a:buChar char="•"/>
            </a:pPr>
            <a:r>
              <a:rPr lang="fr-CH" sz="900">
                <a:solidFill>
                  <a:srgbClr val="000000"/>
                </a:solidFill>
                <a:cs typeface="Calibri"/>
              </a:rPr>
              <a:t>Qu’est-ce qui est approprié dans cette fonction? </a:t>
            </a:r>
          </a:p>
          <a:p>
            <a:pPr marL="570230" lvl="1" indent="-227330">
              <a:buFont typeface="Arial" panose="020B0604020202020204" pitchFamily="34" charset="0"/>
              <a:buChar char="•"/>
            </a:pPr>
            <a:r>
              <a:rPr lang="fr-CH" sz="900">
                <a:solidFill>
                  <a:srgbClr val="000000"/>
                </a:solidFill>
                <a:cs typeface="Calibri"/>
              </a:rPr>
              <a:t>Qu’est-ce qui fait partie de la mission? </a:t>
            </a:r>
          </a:p>
          <a:p>
            <a:pPr marL="570230" lvl="1" indent="-227330">
              <a:buFont typeface="Arial" panose="020B0604020202020204" pitchFamily="34" charset="0"/>
              <a:buChar char="•"/>
            </a:pPr>
            <a:r>
              <a:rPr lang="fr-CH" sz="900">
                <a:solidFill>
                  <a:srgbClr val="000000"/>
                </a:solidFill>
                <a:cs typeface="Calibri"/>
              </a:rPr>
              <a:t>Avec qui faut-il en discuter? </a:t>
            </a:r>
          </a:p>
          <a:p>
            <a:pPr marL="570230" lvl="1" indent="-227330">
              <a:buFont typeface="Arial" panose="020B0604020202020204" pitchFamily="34" charset="0"/>
              <a:buChar char="•"/>
            </a:pPr>
            <a:r>
              <a:rPr lang="fr-CH" sz="900">
                <a:solidFill>
                  <a:srgbClr val="000000"/>
                </a:solidFill>
                <a:cs typeface="Calibri"/>
              </a:rPr>
              <a:t>Et qui faut-il informer? </a:t>
            </a:r>
          </a:p>
          <a:p>
            <a:pPr marL="227330" marR="0" lvl="0" indent="-227330" algn="l" defTabSz="685800" rtl="0" eaLnBrk="1" fontAlgn="auto" latinLnBrk="0" hangingPunct="1">
              <a:lnSpc>
                <a:spcPct val="100000"/>
              </a:lnSpc>
              <a:spcBef>
                <a:spcPts val="0"/>
              </a:spcBef>
              <a:spcAft>
                <a:spcPts val="0"/>
              </a:spcAft>
              <a:buClrTx/>
              <a:buSzTx/>
              <a:buFont typeface="+mj-lt"/>
              <a:buAutoNum type="arabicPeriod"/>
              <a:tabLst/>
              <a:defRPr/>
            </a:pPr>
            <a:r>
              <a:rPr lang="fr-CH" sz="900" b="1">
                <a:solidFill>
                  <a:srgbClr val="000000"/>
                </a:solidFill>
                <a:cs typeface="Calibri"/>
              </a:rPr>
              <a:t>Orange</a:t>
            </a:r>
            <a:r>
              <a:rPr lang="fr-CH" sz="900">
                <a:solidFill>
                  <a:srgbClr val="000000"/>
                </a:solidFill>
                <a:cs typeface="Calibri"/>
              </a:rPr>
              <a:t> et </a:t>
            </a:r>
            <a:r>
              <a:rPr lang="fr-CH" sz="900" b="1">
                <a:solidFill>
                  <a:srgbClr val="000000"/>
                </a:solidFill>
                <a:cs typeface="Calibri"/>
              </a:rPr>
              <a:t>rouge</a:t>
            </a:r>
            <a:r>
              <a:rPr lang="fr-CH" sz="900">
                <a:solidFill>
                  <a:srgbClr val="000000"/>
                </a:solidFill>
                <a:cs typeface="Calibri"/>
              </a:rPr>
              <a:t> signifient que la situation est </a:t>
            </a:r>
            <a:r>
              <a:rPr lang="fr-CH" sz="900" b="1">
                <a:solidFill>
                  <a:srgbClr val="000000"/>
                </a:solidFill>
                <a:cs typeface="Calibri"/>
              </a:rPr>
              <a:t>suspecte</a:t>
            </a:r>
            <a:r>
              <a:rPr lang="fr-CH" sz="900">
                <a:solidFill>
                  <a:srgbClr val="000000"/>
                </a:solidFill>
                <a:cs typeface="Calibri"/>
              </a:rPr>
              <a:t>. On se trouve face à un excès ou à un manque de pouvoir, d’idéaux, de proximité ou de pression. </a:t>
            </a:r>
          </a:p>
          <a:p>
            <a:pPr marL="570230" marR="0" lvl="1" indent="-22733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900">
                <a:solidFill>
                  <a:srgbClr val="000000"/>
                </a:solidFill>
                <a:ea typeface="Calibri"/>
                <a:cs typeface="Calibri"/>
              </a:rPr>
              <a:t>La zone orange indique que l’on se trouve dans une situation de manquement à l’éthique conformément aux Statuts en matière d’éthique.</a:t>
            </a:r>
          </a:p>
          <a:p>
            <a:pPr marL="570230" marR="0" lvl="1" indent="-22733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900">
                <a:solidFill>
                  <a:srgbClr val="000000"/>
                </a:solidFill>
                <a:ea typeface="Calibri"/>
                <a:cs typeface="Calibri"/>
              </a:rPr>
              <a:t>Le rouge englobe les infractions pénales et les abus (ou les soupçons en ce sens). </a:t>
            </a:r>
            <a:r>
              <a:rPr lang="fr-CH" sz="900">
                <a:ea typeface="Calibri"/>
                <a:cs typeface="Calibri"/>
              </a:rPr>
              <a:t>Ils sont sanctionnés par le Code pénal. </a:t>
            </a:r>
          </a:p>
          <a:p>
            <a:pPr marL="570230" marR="0" lvl="1" indent="-22733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900">
                <a:solidFill>
                  <a:srgbClr val="000000"/>
                </a:solidFill>
                <a:cs typeface="Calibri"/>
              </a:rPr>
              <a:t>Les incidents relevant de la zone orange et rouge sont pénibles pour tout le monde. </a:t>
            </a:r>
          </a:p>
          <a:p>
            <a:pPr marL="570230" marR="0" lvl="1" indent="-22733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900">
                <a:solidFill>
                  <a:srgbClr val="000000"/>
                </a:solidFill>
                <a:cs typeface="Calibri"/>
              </a:rPr>
              <a:t>En cas de doutes, de présomption de manquement à l’éthique ou de suspicion de délit, toute personne a l’</a:t>
            </a:r>
            <a:r>
              <a:rPr lang="fr-CH" sz="900" b="1">
                <a:solidFill>
                  <a:srgbClr val="000000"/>
                </a:solidFill>
                <a:cs typeface="Calibri"/>
              </a:rPr>
              <a:t>obligation de le signaler</a:t>
            </a:r>
            <a:r>
              <a:rPr lang="fr-CH" sz="900">
                <a:solidFill>
                  <a:srgbClr val="000000"/>
                </a:solidFill>
                <a:cs typeface="Calibri"/>
              </a:rPr>
              <a:t> à Swiss Sport Integrity (SSI). </a:t>
            </a:r>
          </a:p>
          <a:p>
            <a:pPr marL="171450" indent="-171450">
              <a:buFont typeface="Arial" panose="020B0604020202020204" pitchFamily="34" charset="0"/>
              <a:buChar char="•"/>
            </a:pPr>
            <a:endParaRPr lang="de-CH" sz="900">
              <a:effectLst/>
              <a:latin typeface="+mn-lt"/>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fr-CH" sz="900">
                <a:latin typeface="+mn-lt"/>
                <a:ea typeface="Calibri"/>
                <a:cs typeface="Calibri"/>
              </a:rPr>
              <a:t>La boussole éthique inclut également un chatbot qui permet de saisir des situations individuelles. En retour, l’intelligence artificielle affiche des recommandations pour cette situation spécifique. </a:t>
            </a:r>
          </a:p>
          <a:p>
            <a:pPr marL="171450" indent="-171450">
              <a:buFont typeface="Arial" panose="020B0604020202020204" pitchFamily="34" charset="0"/>
              <a:buChar char="•"/>
            </a:pPr>
            <a:r>
              <a:rPr lang="fr-CH" sz="900">
                <a:latin typeface="+mn-lt"/>
                <a:ea typeface="Calibri"/>
                <a:cs typeface="Calibri"/>
              </a:rPr>
              <a:t>La boussole éthique dispose aussi d’une fonction loupe. Grâce à cette option de recherche, vous pouvez trouver des situations suivant ce que vous voulez trouver (par ex. pour votre sport ou des sujets spécifiques).</a:t>
            </a:r>
          </a:p>
          <a:p>
            <a:pPr marL="171450" indent="-171450">
              <a:buFont typeface="Arial" panose="020B0604020202020204" pitchFamily="34" charset="0"/>
              <a:buChar char="•"/>
            </a:pPr>
            <a:r>
              <a:rPr lang="fr-CH" sz="900">
                <a:latin typeface="+mn-lt"/>
                <a:ea typeface="Calibri"/>
                <a:cs typeface="Calibri"/>
              </a:rPr>
              <a:t>Certains exemples (orange, rouge) sont dotés de liens directs vers les services de consultation pour les victimes et vers Swiss Sport Integrity.</a:t>
            </a:r>
          </a:p>
          <a:p>
            <a:pPr marL="171450" indent="-171450">
              <a:buFont typeface="Arial" panose="020B0604020202020204" pitchFamily="34" charset="0"/>
              <a:buChar char="•"/>
            </a:pPr>
            <a:r>
              <a:rPr lang="fr-CH" sz="900">
                <a:latin typeface="+mn-lt"/>
                <a:ea typeface="Calibri"/>
                <a:cs typeface="Calibri"/>
              </a:rPr>
              <a:t>Enfin, des informations complémentaires sur les actions possibles sont également proposées pour les situations à risque.</a:t>
            </a:r>
          </a:p>
        </p:txBody>
      </p:sp>
      <p:sp>
        <p:nvSpPr>
          <p:cNvPr id="4" name="Foliennummernplatzhalter 3"/>
          <p:cNvSpPr>
            <a:spLocks noGrp="1"/>
          </p:cNvSpPr>
          <p:nvPr>
            <p:ph type="sldNum" sz="quarter" idx="5"/>
          </p:nvPr>
        </p:nvSpPr>
        <p:spPr/>
        <p:txBody>
          <a:bodyPr/>
          <a:lstStyle/>
          <a:p>
            <a:fld id="{288E0A86-1BAE-4CD5-91FD-FEFDACC0AA5C}" type="slidenum">
              <a:rPr lang="de-DE" smtClean="0"/>
              <a:t>22</a:t>
            </a:fld>
            <a:endParaRPr lang="de-DE"/>
          </a:p>
        </p:txBody>
      </p:sp>
    </p:spTree>
    <p:extLst>
      <p:ext uri="{BB962C8B-B14F-4D97-AF65-F5344CB8AC3E}">
        <p14:creationId xmlns:p14="http://schemas.microsoft.com/office/powerpoint/2010/main" val="2633397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0884" indent="-170884">
              <a:buFont typeface="Arial" panose="020B0604020202020204" pitchFamily="34" charset="0"/>
              <a:buChar char="•"/>
            </a:pPr>
            <a:r>
              <a:rPr lang="fr-CH" sz="1200"/>
              <a:t>La représentation triangulaire que nous voyons sur cette diapositive doit permettre de souligner de manière simplifiée que nous avons</a:t>
            </a:r>
            <a:r>
              <a:rPr lang="fr-CH" sz="1200" b="1"/>
              <a:t> davantage de moyens d’action</a:t>
            </a:r>
            <a:r>
              <a:rPr lang="fr-CH" sz="1200"/>
              <a:t> dans les zones </a:t>
            </a:r>
            <a:r>
              <a:rPr lang="fr-CH" sz="1200" b="1"/>
              <a:t>verte</a:t>
            </a:r>
            <a:r>
              <a:rPr lang="fr-CH" sz="1200"/>
              <a:t> et </a:t>
            </a:r>
            <a:r>
              <a:rPr lang="fr-CH" sz="1200" b="1"/>
              <a:t>grise</a:t>
            </a:r>
            <a:r>
              <a:rPr lang="fr-CH" sz="1200"/>
              <a:t>. </a:t>
            </a:r>
          </a:p>
          <a:p>
            <a:pPr marL="170884" indent="-170884">
              <a:buFont typeface="Arial" panose="020B0604020202020204" pitchFamily="34" charset="0"/>
              <a:buChar char="•"/>
            </a:pPr>
            <a:r>
              <a:rPr lang="fr-CH" sz="1200"/>
              <a:t>C’est là que nous pouvons exercer une influence à la fois </a:t>
            </a:r>
            <a:r>
              <a:rPr lang="fr-CH" sz="1200" b="1"/>
              <a:t>proactive</a:t>
            </a:r>
            <a:r>
              <a:rPr lang="fr-CH" sz="1200"/>
              <a:t> et </a:t>
            </a:r>
            <a:r>
              <a:rPr lang="fr-CH" sz="1200" b="1"/>
              <a:t>préventive</a:t>
            </a:r>
            <a:r>
              <a:rPr lang="fr-CH" sz="1200"/>
              <a:t>. </a:t>
            </a:r>
          </a:p>
          <a:p>
            <a:pPr marL="171450" indent="-171450">
              <a:buFont typeface="Arial" panose="020B0604020202020204" pitchFamily="34" charset="0"/>
              <a:buChar char="•"/>
            </a:pPr>
            <a:r>
              <a:rPr lang="fr-CH" sz="1200">
                <a:latin typeface="+mn-lt"/>
                <a:cs typeface="Arial" panose="020B0604020202020204" pitchFamily="34" charset="0"/>
              </a:rPr>
              <a:t>Cette diapositive reflète à nouveau les moyens d’action et les principes correspondants (Charte d’éthique et Statuts en matière d’éthique)</a:t>
            </a:r>
          </a:p>
          <a:p>
            <a:pPr marL="171450" indent="-171450">
              <a:buFont typeface="Arial" panose="020B0604020202020204" pitchFamily="34" charset="0"/>
              <a:buChar char="•"/>
            </a:pPr>
            <a:r>
              <a:rPr lang="fr-CH" sz="1200">
                <a:latin typeface="+mn-lt"/>
                <a:cs typeface="Arial" panose="020B0604020202020204" pitchFamily="34" charset="0"/>
              </a:rPr>
              <a:t>Renforcer les individus signifie par ex.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cs typeface="Arial" panose="020B0604020202020204" pitchFamily="34" charset="0"/>
              </a:rPr>
              <a:t>Se motiver mutuellement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Entretenir une culture du feed-back – qui implique de donner également des retours lorsque tout va bien</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Entretenir une culture de l’erreur et de l’apprentissage</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Assurer la qualité</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Et instaurer de la transparence</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Autant d’actions qui ont un effet préventif.</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La Charte d’éthique sert à la fois de base et d’orientation. Vous le savez, elle recense ce que nous souhaitons dans le sport suisse.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Pour ce qui est de la zone grise, il s’agit essentiellement:</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De définir des critères de qualité</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De discuter des risques</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D’évaluer et d’apprécier les situations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Et, si nécessaire (en cas d’incertitudes), de demander conseil</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solidFill>
                  <a:srgbClr val="000000"/>
                </a:solidFill>
                <a:ea typeface="Calibri" panose="020F0502020204030204" pitchFamily="34" charset="0"/>
                <a:cs typeface="Arial" panose="020B0604020202020204" pitchFamily="34" charset="0"/>
              </a:rPr>
              <a:t>Très important: Les risques font partie du sport et à ce titre, ils doivent être identifiés, analysés, traités en toute transparence et avec prudence. Ils ne sont pas négatifs en soi.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Dans les zones orange et rouge, une tolérance zéro s’applique.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Concrètement, il faut effectuer un signalement et, si nécessaire, se tourner vers la justice (attention toutefois, il faut toujours bien s’entourer avant de porter plainte).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L’action est toujours réactive.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a:latin typeface="+mn-lt"/>
                <a:cs typeface="Arial" panose="020B0604020202020204" pitchFamily="34" charset="0"/>
              </a:rPr>
              <a:t>Les actions complémentaires dans les zones orange et rouge requièrent une action professionnelle,</a:t>
            </a:r>
            <a:r>
              <a:rPr lang="fr-CH" sz="1200" b="0" i="0">
                <a:solidFill>
                  <a:schemeClr val="tx1"/>
                </a:solidFill>
                <a:latin typeface="+mn-lt"/>
                <a:cs typeface="Arial" panose="020B0604020202020204" pitchFamily="34" charset="0"/>
              </a:rPr>
              <a:t> laquelle-ci doit systématiquement tenir compte des conditions-cadres juridiques.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solidFill>
                  <a:schemeClr val="tx1"/>
                </a:solidFill>
                <a:latin typeface="+mn-lt"/>
                <a:cs typeface="Arial" panose="020B0604020202020204" pitchFamily="34" charset="0"/>
              </a:rPr>
              <a:t>En cas de crise, un conseil rapide est nécessaire de manière à introduire les étapes suivantes à prendre.</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solidFill>
                  <a:schemeClr val="tx1"/>
                </a:solidFill>
                <a:latin typeface="+mn-lt"/>
                <a:cs typeface="Arial" panose="020B0604020202020204" pitchFamily="34" charset="0"/>
              </a:rPr>
              <a:t>Les Statuts en matière d’éthique constituent la base de tout signalement.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solidFill>
                  <a:schemeClr val="tx1"/>
                </a:solidFill>
                <a:latin typeface="+mn-lt"/>
                <a:cs typeface="Arial" panose="020B0604020202020204" pitchFamily="34" charset="0"/>
              </a:rPr>
              <a:t>Mais concentrons-nous plutôt sur ce qui attire notre attention aujourd’hui: les situations dans les zones verte et grise.</a:t>
            </a:r>
          </a:p>
        </p:txBody>
      </p:sp>
      <p:sp>
        <p:nvSpPr>
          <p:cNvPr id="4" name="Foliennummernplatzhalter 3"/>
          <p:cNvSpPr>
            <a:spLocks noGrp="1"/>
          </p:cNvSpPr>
          <p:nvPr>
            <p:ph type="sldNum" sz="quarter" idx="5"/>
          </p:nvPr>
        </p:nvSpPr>
        <p:spPr/>
        <p:txBody>
          <a:bodyPr/>
          <a:lstStyle/>
          <a:p>
            <a:fld id="{288E0A86-1BAE-4CD5-91FD-FEFDACC0AA5C}" type="slidenum">
              <a:rPr lang="de-DE" smtClean="0"/>
              <a:t>23</a:t>
            </a:fld>
            <a:endParaRPr lang="de-DE"/>
          </a:p>
        </p:txBody>
      </p:sp>
    </p:spTree>
    <p:extLst>
      <p:ext uri="{BB962C8B-B14F-4D97-AF65-F5344CB8AC3E}">
        <p14:creationId xmlns:p14="http://schemas.microsoft.com/office/powerpoint/2010/main" val="3784921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a:latin typeface="+mn-lt"/>
              </a:rPr>
              <a:t>Les Statuts en matière d’éthique contiennent tous les red flags. Ils recensent tout ce que nous ne voulons pas voir dans le sport – et intègrent les mesures/conséquences possibles.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a:latin typeface="+mn-lt"/>
              </a:rPr>
              <a:t>Dès lors que vous faites partie d’une fédération membre ou d’organisation partenaire de Swiss Olympic ou de l’un de ses clubs membres, vous devez respecter ces Statuts en matière d’éthique.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a:latin typeface="+mn-lt"/>
              </a:rPr>
              <a:t>En cas de soupçon de violation des Statuts en matière d’éthique, vous devez contacter le Service de signalement et d’enquête indépendant Swiss Sport Integrity (SSI).</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a:latin typeface="+mn-lt"/>
              </a:rPr>
              <a:t>Toutes les personnes soumises aux Statuts en matière d’éthique qui exercent une fonction particulière d’assistance ou de surveillance au sein d’une organisation sportive (club, fédération, etc.) ont </a:t>
            </a:r>
            <a:r>
              <a:rPr lang="fr-CH" b="1" i="0">
                <a:solidFill>
                  <a:srgbClr val="E5E5E5"/>
                </a:solidFill>
                <a:latin typeface="+mn-lt"/>
              </a:rPr>
              <a:t>l’obligation de signaler tout manquement</a:t>
            </a:r>
            <a:r>
              <a:rPr lang="fr-CH">
                <a:latin typeface="+mn-lt"/>
              </a:rPr>
              <a:t>. Parmi ces personnes, citons les entraîneur·e·s, le personnel d'encadrement ou les supérieur·e·s hiérarchiques d’employé·e·s d’organisations sportives, etc.</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b="0">
                <a:latin typeface="+mn-lt"/>
              </a:rPr>
              <a:t>SSI fournit aussi volontiers des conseils en cas de questions ou d’incertitudes sur le thème de l’«Ethique dans le sport».</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kern="0">
              <a:latin typeface="+mn-lt"/>
            </a:endParaRPr>
          </a:p>
          <a:p>
            <a:pPr algn="l"/>
            <a:r>
              <a:rPr lang="fr-CH" b="1" i="0">
                <a:solidFill>
                  <a:srgbClr val="17284B"/>
                </a:solidFill>
                <a:latin typeface="+mn-lt"/>
              </a:rPr>
              <a:t>Des questions ou des incertitudes autour de l’éthique dans le sport? – Hotline SSI</a:t>
            </a:r>
          </a:p>
          <a:p>
            <a:pPr marL="171450" indent="-171450" algn="l">
              <a:buFont typeface="Arial" panose="020B0604020202020204" pitchFamily="34" charset="0"/>
              <a:buChar char="•"/>
            </a:pPr>
            <a:r>
              <a:rPr lang="fr-CH" b="0" i="0">
                <a:solidFill>
                  <a:srgbClr val="17284B"/>
                </a:solidFill>
                <a:latin typeface="+mn-lt"/>
              </a:rPr>
              <a:t>Le personnel du service de signalement ne se contente pas d’enregistrer les signalements qui arrivent par la hotline – il prodigue des conseils, répond aux questions et dissipe les incertitudes liées à l’éthique dans le sport. Athlètes, entraîneur·e·s, personnel encadrant, représentantes et représentants d’un club ou d’une fédération, fonctionnaires ou encore parents: SSI est à disposition pour répondre aux questions ou lever les incertitudes autour de l’éthique dans le sport.</a:t>
            </a:r>
          </a:p>
          <a:p>
            <a:pPr marL="171450" indent="-171450" algn="l">
              <a:buFont typeface="Arial" panose="020B0604020202020204" pitchFamily="34" charset="0"/>
              <a:buChar char="•"/>
            </a:pPr>
            <a:r>
              <a:rPr lang="fr-CH" b="0" i="0">
                <a:solidFill>
                  <a:srgbClr val="17284B"/>
                </a:solidFill>
                <a:latin typeface="+mn-lt"/>
              </a:rPr>
              <a:t>Les collaboratrices et collaborateurs du service de signalement écoutent les demandes et donnent des informations sur les différentes démarches possibles. Si nécessaire, ils peuvent aussi réorienter leurs interlocutrices et interlocuteurs vers d’autres services de consultation. </a:t>
            </a:r>
          </a:p>
          <a:p>
            <a:pPr marL="171450" indent="-171450" algn="l">
              <a:buFont typeface="Arial" panose="020B0604020202020204" pitchFamily="34" charset="0"/>
              <a:buChar char="•"/>
            </a:pPr>
            <a:r>
              <a:rPr lang="fr-CH" b="0" i="0">
                <a:solidFill>
                  <a:srgbClr val="17284B"/>
                </a:solidFill>
                <a:latin typeface="+mn-lt"/>
              </a:rPr>
              <a:t>Les faits décrits ne donnent pas automatiquement lieu à un signalement, à moins que la personne qui appelle ne le souhaite. Soulignons encore que la consultation de premier recours peut également être anonyme.</a:t>
            </a:r>
          </a:p>
          <a:p>
            <a:pPr marL="171450" indent="-171450" algn="l">
              <a:buFont typeface="Arial" panose="020B0604020202020204" pitchFamily="34" charset="0"/>
              <a:buChar char="•"/>
            </a:pPr>
            <a:r>
              <a:rPr lang="fr-CH" b="0" i="0">
                <a:solidFill>
                  <a:srgbClr val="17284B"/>
                </a:solidFill>
                <a:latin typeface="+mn-lt"/>
              </a:rPr>
              <a:t>Hotline SSI (du lundi au vendredi, de 8h30 à 11h30 et de 13h30 à 16h30)</a:t>
            </a:r>
          </a:p>
          <a:p>
            <a:pPr marL="171450" indent="-171450" algn="l">
              <a:buFont typeface="Arial" panose="020B0604020202020204" pitchFamily="34" charset="0"/>
              <a:buChar char="•"/>
            </a:pPr>
            <a:r>
              <a:rPr lang="fr-CH" b="0" i="0">
                <a:solidFill>
                  <a:srgbClr val="17284B"/>
                </a:solidFill>
                <a:latin typeface="+mn-lt"/>
              </a:rPr>
              <a:t>Tél.: +41 31 550 21 31</a:t>
            </a:r>
          </a:p>
        </p:txBody>
      </p:sp>
      <p:sp>
        <p:nvSpPr>
          <p:cNvPr id="4" name="Foliennummernplatzhalter 3"/>
          <p:cNvSpPr>
            <a:spLocks noGrp="1"/>
          </p:cNvSpPr>
          <p:nvPr>
            <p:ph type="sldNum" sz="quarter" idx="5"/>
          </p:nvPr>
        </p:nvSpPr>
        <p:spPr/>
        <p:txBody>
          <a:bodyPr/>
          <a:lstStyle/>
          <a:p>
            <a:fld id="{288E0A86-1BAE-4CD5-91FD-FEFDACC0AA5C}" type="slidenum">
              <a:rPr lang="de-DE" smtClean="0"/>
              <a:t>24</a:t>
            </a:fld>
            <a:endParaRPr lang="de-DE"/>
          </a:p>
        </p:txBody>
      </p:sp>
    </p:spTree>
    <p:extLst>
      <p:ext uri="{BB962C8B-B14F-4D97-AF65-F5344CB8AC3E}">
        <p14:creationId xmlns:p14="http://schemas.microsoft.com/office/powerpoint/2010/main" val="501567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CH" i="1"/>
              <a:t>Les participantes et les participants colorient individuellement l’exemple de situation en suivant les couleurs de la boussole éthique et répondent aux questions en binôme. </a:t>
            </a:r>
          </a:p>
          <a:p>
            <a:pPr marL="171450" indent="-171450">
              <a:buFont typeface="Arial" panose="020B0604020202020204" pitchFamily="34" charset="0"/>
              <a:buChar char="•"/>
            </a:pPr>
            <a:r>
              <a:rPr lang="fr-CH" i="1"/>
              <a:t>Après 10 minutes max., orienter la discussion vers les moyens d’action (même si les discussions sur la classification par couleurs ne sont pas tout à fait terminées).</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25</a:t>
            </a:fld>
            <a:endParaRPr lang="de-DE"/>
          </a:p>
        </p:txBody>
      </p:sp>
    </p:spTree>
    <p:extLst>
      <p:ext uri="{BB962C8B-B14F-4D97-AF65-F5344CB8AC3E}">
        <p14:creationId xmlns:p14="http://schemas.microsoft.com/office/powerpoint/2010/main" val="3467445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a:latin typeface="+mn-lt"/>
                <a:ea typeface="Calibri" panose="020F0502020204030204" pitchFamily="34" charset="0"/>
              </a:rPr>
              <a:t>Durant les 10 prochaines minutes, vous allez aborder les moyens d’action. Car observer ne sert à rien – ce qu’il faut, c’est agir. Aussi est-il important de se pencher sur les moyens d’action et de les étoffer.</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26</a:t>
            </a:fld>
            <a:endParaRPr lang="de-DE"/>
          </a:p>
        </p:txBody>
      </p:sp>
    </p:spTree>
    <p:extLst>
      <p:ext uri="{BB962C8B-B14F-4D97-AF65-F5344CB8AC3E}">
        <p14:creationId xmlns:p14="http://schemas.microsoft.com/office/powerpoint/2010/main" val="1371144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i="1">
                <a:latin typeface="+mn-lt"/>
              </a:rPr>
              <a:t>Au terme de la discussion, présenter l’exemple de situation en couleur (orange/rouge) (par ex. en insérant une capture d’écran).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i="1"/>
              <a:t>Les participantes et participants procèdent brièvement (et individuellement) à une comparaison individuelle.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i="1"/>
              <a:t>En plénum, présenter le point de vue d’un expert (réflexions juridiques, indications sur les Statuts en matière d’éthique).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i="1">
                <a:latin typeface="+mn-lt"/>
              </a:rPr>
              <a:t>Les exemples, les couleurs (orange/rouge) et les informations de base sont à la disposition de la personne responsable du cours sur mobilesport (voir lien dans le guide).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latin typeface="+mn-lt"/>
              </a:rPr>
              <a:t>Le service juridique de Swiss Olympic et Swiss Sport Integrity ont pris soin de mettre en couleur les exemples et de les justifier juridiquement. Attention toutefois à bien respecter le disclaimer au moment de la «résolution» de l’exemple. </a:t>
            </a:r>
          </a:p>
          <a:p>
            <a:endParaRPr lang="de-CH" b="0" i="1"/>
          </a:p>
          <a:p>
            <a:r>
              <a:rPr lang="fr-CH" b="0" i="1"/>
              <a:t>Questions aux participantes et aux participants: </a:t>
            </a:r>
            <a:r>
              <a:rPr lang="fr-CH" b="0" i="0"/>
              <a:t>Quel a été votre ressenti tout au long de cette tâche? Où avez-vous rencontré des difficultés?</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27</a:t>
            </a:fld>
            <a:endParaRPr lang="de-DE"/>
          </a:p>
        </p:txBody>
      </p:sp>
    </p:spTree>
    <p:extLst>
      <p:ext uri="{BB962C8B-B14F-4D97-AF65-F5344CB8AC3E}">
        <p14:creationId xmlns:p14="http://schemas.microsoft.com/office/powerpoint/2010/main" val="3089442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i="1">
                <a:latin typeface="+mn-lt"/>
              </a:rPr>
              <a:t>En plénum, la personne responsable du cours propose des réflexions complémentaires d’ordre juridique, mais surtout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i="1">
                <a:latin typeface="+mn-lt"/>
              </a:rPr>
              <a:t>technique et pédagogique. Suivant le groupe cible, des réflexions organisationnelles revêtent également une certaine importance.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i="1">
                <a:latin typeface="+mn-lt"/>
              </a:rPr>
              <a:t>Les questions clés ci-après aident à choisir les bons messages principaux à transmettre aux participantes et aux participants.</a:t>
            </a:r>
          </a:p>
          <a:p>
            <a:pPr marL="628650" lvl="1" indent="-171450">
              <a:buFont typeface="Arial" panose="020B0604020202020204" pitchFamily="34" charset="0"/>
              <a:buChar char="•"/>
            </a:pPr>
            <a:r>
              <a:rPr lang="fr-CH" sz="1200" b="1" i="1">
                <a:latin typeface="+mn-lt"/>
              </a:rPr>
              <a:t>Clarté du rôle</a:t>
            </a:r>
            <a:r>
              <a:rPr lang="fr-CH" sz="1200" i="1">
                <a:latin typeface="+mn-lt"/>
              </a:rPr>
              <a:t>: Dans cette situation, qu’est-ce qui fait partie du rôle et de la tâche?</a:t>
            </a:r>
          </a:p>
          <a:p>
            <a:pPr marL="628650" lvl="1" indent="-171450">
              <a:buFont typeface="Arial" panose="020B0604020202020204" pitchFamily="34" charset="0"/>
              <a:buChar char="•"/>
            </a:pPr>
            <a:r>
              <a:rPr lang="fr-CH" sz="1200" b="1" i="1">
                <a:latin typeface="+mn-lt"/>
                <a:ea typeface="+mn-ea"/>
                <a:cs typeface="+mn-cs"/>
              </a:rPr>
              <a:t>Information</a:t>
            </a:r>
            <a:r>
              <a:rPr lang="fr-CH" sz="1200" i="1">
                <a:latin typeface="+mn-lt"/>
                <a:ea typeface="+mn-ea"/>
                <a:cs typeface="+mn-cs"/>
              </a:rPr>
              <a:t>: Quelles informations (techniques) peuvent m’aider dans cette situation?</a:t>
            </a:r>
          </a:p>
          <a:p>
            <a:pPr marL="628650" lvl="1" indent="-171450">
              <a:buFont typeface="Arial" panose="020B0604020202020204" pitchFamily="34" charset="0"/>
              <a:buChar char="•"/>
            </a:pPr>
            <a:r>
              <a:rPr lang="fr-CH" sz="1200" b="1" i="1">
                <a:solidFill>
                  <a:schemeClr val="tx1"/>
                </a:solidFill>
                <a:latin typeface="+mn-lt"/>
                <a:ea typeface="+mn-ea"/>
                <a:cs typeface="+mn-cs"/>
              </a:rPr>
              <a:t>Autodétermination</a:t>
            </a:r>
            <a:r>
              <a:rPr lang="fr-CH" sz="1200" i="1">
                <a:solidFill>
                  <a:schemeClr val="tx1"/>
                </a:solidFill>
                <a:latin typeface="+mn-lt"/>
                <a:ea typeface="+mn-ea"/>
                <a:cs typeface="+mn-cs"/>
              </a:rPr>
              <a:t>: Comment garantir l’autodétermination de l’athlète dans cette situation? Quelles sont les possibilités que je lui offre en matière de voix, de choix et de porte de sortie?</a:t>
            </a:r>
          </a:p>
          <a:p>
            <a:pPr marL="628650" lvl="1" indent="-171450">
              <a:buFont typeface="Arial" panose="020B0604020202020204" pitchFamily="34" charset="0"/>
              <a:buChar char="•"/>
            </a:pPr>
            <a:r>
              <a:rPr lang="fr-CH" sz="1200" b="1" i="1">
                <a:solidFill>
                  <a:schemeClr val="tx1"/>
                </a:solidFill>
                <a:latin typeface="+mn-lt"/>
                <a:ea typeface="+mn-ea"/>
                <a:cs typeface="+mn-cs"/>
              </a:rPr>
              <a:t>Communication</a:t>
            </a:r>
            <a:r>
              <a:rPr lang="fr-CH" sz="1200" i="1">
                <a:solidFill>
                  <a:schemeClr val="tx1"/>
                </a:solidFill>
                <a:latin typeface="+mn-lt"/>
                <a:ea typeface="+mn-ea"/>
                <a:cs typeface="+mn-cs"/>
              </a:rPr>
              <a:t>: </a:t>
            </a:r>
            <a:r>
              <a:rPr lang="fr-CH" sz="1200" b="0" i="1">
                <a:solidFill>
                  <a:srgbClr val="000000"/>
                </a:solidFill>
                <a:latin typeface="+mn-lt"/>
                <a:ea typeface="+mn-ea"/>
                <a:cs typeface="+mn-cs"/>
              </a:rPr>
              <a:t>Comment est-ce que je communique dans cette situation? Comment est-ce que je peux prévenir les problèmes de transparence tout en garantissant une transparence parfaite?</a:t>
            </a:r>
          </a:p>
        </p:txBody>
      </p:sp>
      <p:sp>
        <p:nvSpPr>
          <p:cNvPr id="4" name="Foliennummernplatzhalter 3"/>
          <p:cNvSpPr>
            <a:spLocks noGrp="1"/>
          </p:cNvSpPr>
          <p:nvPr>
            <p:ph type="sldNum" sz="quarter" idx="5"/>
          </p:nvPr>
        </p:nvSpPr>
        <p:spPr/>
        <p:txBody>
          <a:bodyPr/>
          <a:lstStyle/>
          <a:p>
            <a:fld id="{288E0A86-1BAE-4CD5-91FD-FEFDACC0AA5C}" type="slidenum">
              <a:rPr lang="de-DE" smtClean="0"/>
              <a:t>28</a:t>
            </a:fld>
            <a:endParaRPr lang="de-DE"/>
          </a:p>
        </p:txBody>
      </p:sp>
    </p:spTree>
    <p:extLst>
      <p:ext uri="{BB962C8B-B14F-4D97-AF65-F5344CB8AC3E}">
        <p14:creationId xmlns:p14="http://schemas.microsoft.com/office/powerpoint/2010/main" val="155104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29</a:t>
            </a:fld>
            <a:endParaRPr lang="de-DE"/>
          </a:p>
        </p:txBody>
      </p:sp>
    </p:spTree>
    <p:extLst>
      <p:ext uri="{BB962C8B-B14F-4D97-AF65-F5344CB8AC3E}">
        <p14:creationId xmlns:p14="http://schemas.microsoft.com/office/powerpoint/2010/main" val="3614733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i="1" baseline="0" dirty="0">
                <a:latin typeface="+mn-lt"/>
                <a:ea typeface="+mn-ea"/>
                <a:cs typeface="+mn-cs"/>
              </a:rPr>
              <a:t>Pour illustrer cette diapositive, la personne responsable du cours insère une ou plusieurs images en rapport avec le sport afin de générer une </a:t>
            </a:r>
            <a:r>
              <a:rPr lang="fr-CH" sz="1200" b="1" i="1" baseline="0" dirty="0">
                <a:latin typeface="+mn-lt"/>
                <a:ea typeface="+mn-ea"/>
                <a:cs typeface="+mn-cs"/>
              </a:rPr>
              <a:t>association d’idées positive</a:t>
            </a:r>
            <a:r>
              <a:rPr lang="fr-CH" sz="1200" i="1" baseline="0" dirty="0">
                <a:latin typeface="+mn-lt"/>
                <a:ea typeface="+mn-ea"/>
                <a:cs typeface="+mn-cs"/>
              </a:rPr>
              <a:t>.</a:t>
            </a:r>
            <a:r>
              <a:rPr lang="fr-CH" sz="1200" i="1"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i="1" baseline="0" dirty="0">
                <a:latin typeface="+mn-lt"/>
              </a:rPr>
              <a:t>Tâche pour les personnes participantes (discussion en binôme):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aseline="0" dirty="0">
                <a:latin typeface="+mn-lt"/>
              </a:rPr>
              <a:t>Partagez avec votre binôme les trois moments les plus beaux et les plus marquants que vous avez vécus dans le sport.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aseline="0" dirty="0">
                <a:latin typeface="+mn-lt"/>
              </a:rPr>
              <a:t>Quel est le rapport entre ces moments et le «sport éthique»?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i="1" baseline="0" dirty="0">
                <a:latin typeface="+mn-lt"/>
              </a:rPr>
              <a:t>La personne responsable du cours sélectionne quelques-uns de ces moments, proposés en plénum.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i="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i="1" baseline="0" dirty="0">
                <a:latin typeface="+mn-lt"/>
              </a:rPr>
              <a:t>Si vous disposez de plus de temps pour l’introduction (15 minutes au moins), n’hésitez pas à recourir à la méthode dite des deux cercles (voir diapositive suivante).</a:t>
            </a:r>
          </a:p>
        </p:txBody>
      </p:sp>
      <p:sp>
        <p:nvSpPr>
          <p:cNvPr id="4" name="Foliennummernplatzhalter 3"/>
          <p:cNvSpPr>
            <a:spLocks noGrp="1"/>
          </p:cNvSpPr>
          <p:nvPr>
            <p:ph type="sldNum" sz="quarter" idx="5"/>
          </p:nvPr>
        </p:nvSpPr>
        <p:spPr/>
        <p:txBody>
          <a:bodyPr/>
          <a:lstStyle/>
          <a:p>
            <a:fld id="{288E0A86-1BAE-4CD5-91FD-FEFDACC0AA5C}" type="slidenum">
              <a:rPr lang="de-DE" smtClean="0"/>
              <a:t>3</a:t>
            </a:fld>
            <a:endParaRPr lang="de-DE"/>
          </a:p>
        </p:txBody>
      </p:sp>
    </p:spTree>
    <p:extLst>
      <p:ext uri="{BB962C8B-B14F-4D97-AF65-F5344CB8AC3E}">
        <p14:creationId xmlns:p14="http://schemas.microsoft.com/office/powerpoint/2010/main" val="1347114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fr-CH" sz="1200" i="1">
                <a:latin typeface="+mn-lt"/>
                <a:cs typeface="Arial" panose="020B0604020202020204" pitchFamily="34" charset="0"/>
              </a:rPr>
              <a:t>Facultatif: Etoffer le sujet (voir guide «Approfondir la question des actions à entreprendre au moyen d’exemples correspondant à la zone grise»)</a:t>
            </a:r>
          </a:p>
          <a:p>
            <a:pPr marL="0" indent="0">
              <a:buFont typeface="Arial" panose="020B0604020202020204" pitchFamily="34" charset="0"/>
              <a:buNone/>
            </a:pPr>
            <a:endParaRPr lang="de-CH" sz="1200" i="1">
              <a:latin typeface="+mn-lt"/>
              <a:cs typeface="Arial" panose="020B0604020202020204" pitchFamily="34" charset="0"/>
            </a:endParaRPr>
          </a:p>
          <a:p>
            <a:pPr marL="171450" indent="-171450">
              <a:buFont typeface="Arial" panose="020B0604020202020204" pitchFamily="34" charset="0"/>
              <a:buChar char="•"/>
            </a:pPr>
            <a:r>
              <a:rPr lang="fr-CH" sz="1200" i="1">
                <a:latin typeface="+mn-lt"/>
                <a:cs typeface="Arial" panose="020B0604020202020204" pitchFamily="34" charset="0"/>
              </a:rPr>
              <a:t>La personne responsable du cours choisit environ 8-10 exemples appropriés dans la boussole éthique (voir lien dans le guide), en mettant l’accent sur la zone grise.</a:t>
            </a:r>
          </a:p>
          <a:p>
            <a:pPr marL="171450" indent="-171450">
              <a:buFont typeface="Arial" panose="020B0604020202020204" pitchFamily="34" charset="0"/>
              <a:buChar char="•"/>
            </a:pPr>
            <a:r>
              <a:rPr lang="fr-CH" sz="1200" i="1">
                <a:latin typeface="+mn-lt"/>
                <a:cs typeface="Arial" panose="020B0604020202020204" pitchFamily="34" charset="0"/>
              </a:rPr>
              <a:t>Dans l’idéal, la personne responsable du cours sélectionne des exemples des quatre thèmes principaux (pouvoir, idéaux, proximité, pression).</a:t>
            </a:r>
          </a:p>
          <a:p>
            <a:pPr marL="171450" indent="-171450">
              <a:buFont typeface="Arial" panose="020B0604020202020204" pitchFamily="34" charset="0"/>
              <a:buChar char="•"/>
            </a:pPr>
            <a:r>
              <a:rPr lang="fr-CH" sz="1200" i="1">
                <a:latin typeface="+mn-lt"/>
                <a:cs typeface="Arial" panose="020B0604020202020204" pitchFamily="34" charset="0"/>
              </a:rPr>
              <a:t>Chaque petit groupe (5 personnes max.) doit disposer d’un éventail varié des exemples sélectionnés (il est judicieux de les laminer au préalable).</a:t>
            </a:r>
          </a:p>
          <a:p>
            <a:pPr marL="171450" indent="-171450">
              <a:buFont typeface="Arial" panose="020B0604020202020204" pitchFamily="34" charset="0"/>
              <a:buChar char="•"/>
            </a:pPr>
            <a:r>
              <a:rPr lang="fr-CH" sz="1200" i="1">
                <a:latin typeface="+mn-lt"/>
                <a:cs typeface="Arial" panose="020B0604020202020204" pitchFamily="34" charset="0"/>
              </a:rPr>
              <a:t>Tous les groupes reçoivent les mêmes exemples (huit à dix). Le nombre d’exemples analysés varie selon les groupes (si les discussions sont intenses, seule une partie des exemples sera abordée).</a:t>
            </a:r>
          </a:p>
          <a:p>
            <a:pPr marL="0" indent="0">
              <a:buFont typeface="Arial" panose="020B0604020202020204" pitchFamily="34" charset="0"/>
              <a:buNone/>
            </a:pPr>
            <a:endParaRPr lang="de-CH" sz="1200" i="1">
              <a:latin typeface="+mn-lt"/>
              <a:cs typeface="Arial" panose="020B0604020202020204" pitchFamily="34" charset="0"/>
            </a:endParaRPr>
          </a:p>
          <a:p>
            <a:pPr marL="228600" indent="-228600">
              <a:buAutoNum type="arabicParenR"/>
            </a:pPr>
            <a:r>
              <a:rPr lang="fr-CH" sz="1200" i="1">
                <a:latin typeface="+mn-lt"/>
                <a:cs typeface="Arial" panose="020B0604020202020204" pitchFamily="34" charset="0"/>
              </a:rPr>
              <a:t>Une participante ou un participant choisit un exemple de situation et le lit à voix haute.</a:t>
            </a:r>
          </a:p>
          <a:p>
            <a:pPr marL="228600" indent="-228600">
              <a:buAutoNum type="arabicParenR"/>
            </a:pPr>
            <a:r>
              <a:rPr lang="fr-CH" sz="1200" i="1">
                <a:latin typeface="+mn-lt"/>
                <a:cs typeface="Arial" panose="020B0604020202020204" pitchFamily="34" charset="0"/>
              </a:rPr>
              <a:t>Les autres membres du groupe décident individuellement dans quel cercle de couleur de la boussole éthique classer la situation. Ils placent le «personnage de l’exemple» dans la zone de couleur correspondante de la boussole.</a:t>
            </a:r>
          </a:p>
          <a:p>
            <a:pPr marL="228600" indent="-228600">
              <a:buAutoNum type="arabicParenR"/>
            </a:pPr>
            <a:r>
              <a:rPr lang="fr-CH" sz="1200" i="1">
                <a:latin typeface="+mn-lt"/>
                <a:cs typeface="Arial" panose="020B0604020202020204" pitchFamily="34" charset="0"/>
              </a:rPr>
              <a:t>Les participantes et participants répondent aux questions sur le cercle de couleur (ou diapositive suivante)</a:t>
            </a:r>
          </a:p>
          <a:p>
            <a:pPr marL="228600" indent="-228600">
              <a:buAutoNum type="arabicParenR"/>
            </a:pPr>
            <a:r>
              <a:rPr lang="fr-CH" sz="1200" i="1">
                <a:latin typeface="+mn-lt"/>
                <a:cs typeface="Arial" panose="020B0604020202020204" pitchFamily="34" charset="0"/>
              </a:rPr>
              <a:t>Si le groupe a répondu à toutes les questions et que la discussion est terminée, la personne suivant choisit à son tour un exemple de situation et l’exercice recommence.</a:t>
            </a:r>
          </a:p>
          <a:p>
            <a:pPr marL="228600" indent="-228600">
              <a:buAutoNum type="arabicParenR"/>
            </a:pPr>
            <a:r>
              <a:rPr lang="fr-CH" sz="1200" i="1">
                <a:latin typeface="+mn-lt"/>
                <a:cs typeface="Arial" panose="020B0604020202020204" pitchFamily="34" charset="0"/>
              </a:rPr>
              <a:t>De cette façon, les exemples sont discutés les uns après les autres.</a:t>
            </a:r>
          </a:p>
          <a:p>
            <a:pPr marL="0" lvl="0" indent="0">
              <a:spcAft>
                <a:spcPts val="600"/>
              </a:spcAft>
              <a:buFont typeface="Arial" panose="020B0604020202020204" pitchFamily="34" charset="0"/>
              <a:buNone/>
            </a:pPr>
            <a:endParaRPr lang="de-CH" sz="1200" i="0">
              <a:effectLst/>
              <a:latin typeface="+mn-lt"/>
              <a:ea typeface="+mn-ea"/>
              <a:cs typeface="+mn-cs"/>
            </a:endParaRPr>
          </a:p>
          <a:p>
            <a:pPr marL="0" lvl="0" indent="0">
              <a:spcAft>
                <a:spcPts val="600"/>
              </a:spcAft>
              <a:buFont typeface="Arial" panose="020B0604020202020204" pitchFamily="34" charset="0"/>
              <a:buNone/>
            </a:pPr>
            <a:r>
              <a:rPr lang="fr-CH" sz="1200" b="0" i="1">
                <a:latin typeface="+mn-lt"/>
                <a:ea typeface="Calibri" panose="020F0502020204030204" pitchFamily="34" charset="0"/>
                <a:cs typeface="Times New Roman" panose="02020603050405020304" pitchFamily="18" charset="0"/>
              </a:rPr>
              <a:t>Important: La personne responsable du cours ne précise PAS au groupe que cette partie concerne avant tout la zone grise. Par ailleurs, il n’est pas nécessaire de discuter de tous les exemples.</a:t>
            </a:r>
          </a:p>
        </p:txBody>
      </p:sp>
      <p:sp>
        <p:nvSpPr>
          <p:cNvPr id="4" name="Foliennummernplatzhalter 3"/>
          <p:cNvSpPr>
            <a:spLocks noGrp="1"/>
          </p:cNvSpPr>
          <p:nvPr>
            <p:ph type="sldNum" sz="quarter" idx="5"/>
          </p:nvPr>
        </p:nvSpPr>
        <p:spPr/>
        <p:txBody>
          <a:bodyPr/>
          <a:lstStyle/>
          <a:p>
            <a:fld id="{288E0A86-1BAE-4CD5-91FD-FEFDACC0AA5C}" type="slidenum">
              <a:rPr lang="de-DE" smtClean="0"/>
              <a:t>30</a:t>
            </a:fld>
            <a:endParaRPr lang="de-DE"/>
          </a:p>
        </p:txBody>
      </p:sp>
    </p:spTree>
    <p:extLst>
      <p:ext uri="{BB962C8B-B14F-4D97-AF65-F5344CB8AC3E}">
        <p14:creationId xmlns:p14="http://schemas.microsoft.com/office/powerpoint/2010/main" val="2319274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31</a:t>
            </a:fld>
            <a:endParaRPr lang="de-DE"/>
          </a:p>
        </p:txBody>
      </p:sp>
    </p:spTree>
    <p:extLst>
      <p:ext uri="{BB962C8B-B14F-4D97-AF65-F5344CB8AC3E}">
        <p14:creationId xmlns:p14="http://schemas.microsoft.com/office/powerpoint/2010/main" val="1511531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i="1" dirty="0" err="1">
                <a:latin typeface="+mn-lt"/>
              </a:rPr>
              <a:t>Après</a:t>
            </a:r>
            <a:r>
              <a:rPr lang="de-CH" sz="1200" i="1" dirty="0">
                <a:latin typeface="+mn-lt"/>
              </a:rPr>
              <a:t> les </a:t>
            </a:r>
            <a:r>
              <a:rPr lang="de-CH" sz="1200" i="1" dirty="0" err="1">
                <a:latin typeface="+mn-lt"/>
              </a:rPr>
              <a:t>discussions</a:t>
            </a:r>
            <a:r>
              <a:rPr lang="de-CH" sz="1200" i="1" dirty="0">
                <a:latin typeface="+mn-lt"/>
              </a:rPr>
              <a:t> en </a:t>
            </a:r>
            <a:r>
              <a:rPr lang="de-CH" sz="1200" i="1" dirty="0" err="1">
                <a:latin typeface="+mn-lt"/>
              </a:rPr>
              <a:t>petits</a:t>
            </a:r>
            <a:r>
              <a:rPr lang="de-CH" sz="1200" i="1" dirty="0">
                <a:latin typeface="+mn-lt"/>
              </a:rPr>
              <a:t> </a:t>
            </a:r>
            <a:r>
              <a:rPr lang="de-CH" sz="1200" i="1" dirty="0" err="1">
                <a:latin typeface="+mn-lt"/>
              </a:rPr>
              <a:t>groupes</a:t>
            </a:r>
            <a:r>
              <a:rPr lang="de-CH" sz="1200" i="1" dirty="0">
                <a:latin typeface="+mn-lt"/>
              </a:rPr>
              <a:t>, le</a:t>
            </a:r>
            <a:r>
              <a:rPr lang="de-CH" sz="1200" i="1" baseline="0" dirty="0">
                <a:latin typeface="+mn-lt"/>
              </a:rPr>
              <a:t> responsable du </a:t>
            </a:r>
            <a:r>
              <a:rPr lang="de-CH" sz="1200" i="1" baseline="0" dirty="0" err="1">
                <a:latin typeface="+mn-lt"/>
              </a:rPr>
              <a:t>cours</a:t>
            </a:r>
            <a:r>
              <a:rPr lang="de-CH" sz="1200" i="1" baseline="0" dirty="0">
                <a:latin typeface="+mn-lt"/>
              </a:rPr>
              <a:t> </a:t>
            </a:r>
            <a:r>
              <a:rPr lang="de-CH" sz="1200" i="1" baseline="0" dirty="0" err="1">
                <a:latin typeface="+mn-lt"/>
              </a:rPr>
              <a:t>résout</a:t>
            </a:r>
            <a:r>
              <a:rPr lang="de-CH" sz="1200" i="1" baseline="0" dirty="0">
                <a:latin typeface="+mn-lt"/>
              </a:rPr>
              <a:t> les </a:t>
            </a:r>
            <a:r>
              <a:rPr lang="de-CH" sz="1200" i="1" baseline="0" dirty="0" err="1">
                <a:latin typeface="+mn-lt"/>
              </a:rPr>
              <a:t>exemples</a:t>
            </a:r>
            <a:r>
              <a:rPr lang="de-CH" sz="1200" i="1" baseline="0" dirty="0">
                <a:latin typeface="+mn-lt"/>
              </a:rPr>
              <a:t> </a:t>
            </a:r>
            <a:r>
              <a:rPr lang="de-CH" sz="1200" i="1" baseline="0" dirty="0" err="1">
                <a:latin typeface="+mn-lt"/>
              </a:rPr>
              <a:t>courts</a:t>
            </a:r>
            <a:r>
              <a:rPr lang="de-CH" sz="1200" i="1" baseline="0" dirty="0">
                <a:latin typeface="+mn-lt"/>
              </a:rPr>
              <a:t>. </a:t>
            </a:r>
            <a:r>
              <a:rPr lang="de-CH" sz="1200" i="1" baseline="0" dirty="0" err="1">
                <a:latin typeface="+mn-lt"/>
              </a:rPr>
              <a:t>Méthodologies</a:t>
            </a:r>
            <a:r>
              <a:rPr lang="de-CH" sz="1200" i="1" baseline="0" dirty="0">
                <a:latin typeface="+mn-lt"/>
              </a:rPr>
              <a:t> </a:t>
            </a:r>
            <a:r>
              <a:rPr lang="de-CH" sz="1200" i="1" baseline="0" dirty="0" err="1">
                <a:latin typeface="+mn-lt"/>
              </a:rPr>
              <a:t>possibles</a:t>
            </a:r>
            <a:r>
              <a:rPr lang="de-CH" sz="1200" i="1" baseline="0" dirty="0">
                <a:latin typeface="+mn-lt"/>
              </a:rPr>
              <a:t>:</a:t>
            </a:r>
            <a:endParaRPr lang="de-CH" sz="1200" i="1" dirty="0">
              <a:latin typeface="+mn-lt"/>
            </a:endParaRPr>
          </a:p>
          <a:p>
            <a:endParaRPr lang="de-CH" sz="1200" i="1" dirty="0">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fr-FR" sz="1200" i="1" dirty="0">
                <a:latin typeface="+mn-lt"/>
              </a:rPr>
              <a:t>Résolution individuelle à l'aide de la fonction loupe dans la boussole éthique (entrer le nom de l'exemple). Laisser du temps pour des questions.</a:t>
            </a:r>
            <a:endParaRPr lang="de-CH" sz="1200" i="1" dirty="0">
              <a:latin typeface="+mn-lt"/>
              <a:ea typeface="Calibri"/>
              <a:cs typeface="Calibri"/>
            </a:endParaRPr>
          </a:p>
          <a:p>
            <a:pPr marL="228600" indent="-228600">
              <a:buAutoNum type="arabicParenR"/>
            </a:pPr>
            <a:r>
              <a:rPr lang="fr-FR" sz="1200" i="1" dirty="0">
                <a:latin typeface="+mn-lt"/>
              </a:rPr>
              <a:t>«Marché» : Résolution par impression des exemples, y compris des actions possibles («à quoi faire attention»).</a:t>
            </a:r>
            <a:endParaRPr lang="de-CH" sz="1200" i="1" dirty="0">
              <a:latin typeface="+mn-lt"/>
              <a:ea typeface="Calibri"/>
              <a:cs typeface="Calibri"/>
            </a:endParaRPr>
          </a:p>
          <a:p>
            <a:pPr marL="228600" indent="-228600">
              <a:buAutoNum type="arabicParenR"/>
            </a:pPr>
            <a:r>
              <a:rPr lang="de-CH" sz="1200" i="1" dirty="0" err="1">
                <a:latin typeface="+mn-lt"/>
              </a:rPr>
              <a:t>Résolution</a:t>
            </a:r>
            <a:r>
              <a:rPr lang="de-CH" sz="1200" i="1" dirty="0">
                <a:latin typeface="+mn-lt"/>
              </a:rPr>
              <a:t> en </a:t>
            </a:r>
            <a:r>
              <a:rPr lang="de-CH" sz="1200" i="1" dirty="0" err="1">
                <a:latin typeface="+mn-lt"/>
              </a:rPr>
              <a:t>plénum</a:t>
            </a:r>
            <a:r>
              <a:rPr lang="de-CH" sz="1200" i="1" dirty="0">
                <a:latin typeface="+mn-lt"/>
              </a:rPr>
              <a:t> en </a:t>
            </a:r>
            <a:r>
              <a:rPr lang="de-CH" sz="1200" i="1" dirty="0" err="1">
                <a:latin typeface="+mn-lt"/>
              </a:rPr>
              <a:t>insérant</a:t>
            </a:r>
            <a:r>
              <a:rPr lang="de-CH" sz="1200" i="1" dirty="0">
                <a:latin typeface="+mn-lt"/>
              </a:rPr>
              <a:t> des diapositives</a:t>
            </a:r>
            <a:r>
              <a:rPr lang="de-CH" sz="1200" i="1" baseline="0" dirty="0">
                <a:latin typeface="+mn-lt"/>
              </a:rPr>
              <a:t> </a:t>
            </a:r>
            <a:r>
              <a:rPr lang="de-CH" sz="1200" i="1" baseline="0" dirty="0" err="1">
                <a:latin typeface="+mn-lt"/>
              </a:rPr>
              <a:t>supplémentaires</a:t>
            </a:r>
            <a:r>
              <a:rPr lang="de-CH" sz="1200" i="1" baseline="0" dirty="0">
                <a:latin typeface="+mn-lt"/>
              </a:rPr>
              <a:t> </a:t>
            </a:r>
            <a:r>
              <a:rPr lang="de-CH" sz="1200" i="1" baseline="0" dirty="0" err="1">
                <a:latin typeface="+mn-lt"/>
              </a:rPr>
              <a:t>dans</a:t>
            </a:r>
            <a:r>
              <a:rPr lang="de-CH" sz="1200" i="1" baseline="0" dirty="0">
                <a:latin typeface="+mn-lt"/>
              </a:rPr>
              <a:t> la </a:t>
            </a:r>
            <a:r>
              <a:rPr lang="de-CH" sz="1200" i="1" baseline="0" dirty="0" err="1">
                <a:latin typeface="+mn-lt"/>
              </a:rPr>
              <a:t>présentation</a:t>
            </a:r>
            <a:endParaRPr lang="de-CH" sz="1200" i="1" dirty="0">
              <a:latin typeface="+mn-lt"/>
              <a:ea typeface="Calibri"/>
              <a:cs typeface="Calibri"/>
            </a:endParaRPr>
          </a:p>
          <a:p>
            <a:pPr marL="0" indent="0">
              <a:buNone/>
            </a:pPr>
            <a:endParaRPr lang="de-CH" sz="1200" i="1" dirty="0">
              <a:latin typeface="+mn-lt"/>
            </a:endParaRPr>
          </a:p>
          <a:p>
            <a:pPr marL="0" indent="0">
              <a:buNone/>
            </a:pPr>
            <a:r>
              <a:rPr lang="de-CH" sz="1200" i="1" dirty="0" err="1">
                <a:latin typeface="+mn-lt"/>
              </a:rPr>
              <a:t>Lors</a:t>
            </a:r>
            <a:r>
              <a:rPr lang="de-CH" sz="1200" i="1" baseline="0" dirty="0">
                <a:latin typeface="+mn-lt"/>
              </a:rPr>
              <a:t> de la </a:t>
            </a:r>
            <a:r>
              <a:rPr lang="de-CH" sz="1200" i="1" baseline="0" dirty="0" err="1">
                <a:latin typeface="+mn-lt"/>
              </a:rPr>
              <a:t>résuolution</a:t>
            </a:r>
            <a:r>
              <a:rPr lang="de-CH" sz="1200" i="1" baseline="0" dirty="0">
                <a:latin typeface="+mn-lt"/>
              </a:rPr>
              <a:t> des </a:t>
            </a:r>
            <a:r>
              <a:rPr lang="de-CH" sz="1200" i="1" baseline="0" dirty="0" err="1">
                <a:latin typeface="+mn-lt"/>
              </a:rPr>
              <a:t>exemples</a:t>
            </a:r>
            <a:r>
              <a:rPr lang="de-CH" sz="1200" i="1" baseline="0" dirty="0">
                <a:latin typeface="+mn-lt"/>
              </a:rPr>
              <a:t>, les </a:t>
            </a:r>
            <a:r>
              <a:rPr lang="de-CH" sz="1200" i="1" baseline="0" dirty="0" err="1">
                <a:latin typeface="+mn-lt"/>
              </a:rPr>
              <a:t>informations</a:t>
            </a:r>
            <a:r>
              <a:rPr lang="de-CH" sz="1200" i="1" baseline="0" dirty="0">
                <a:latin typeface="+mn-lt"/>
              </a:rPr>
              <a:t> </a:t>
            </a:r>
            <a:r>
              <a:rPr lang="de-CH" sz="1200" i="1" baseline="0" dirty="0" err="1">
                <a:latin typeface="+mn-lt"/>
              </a:rPr>
              <a:t>suivantes</a:t>
            </a:r>
            <a:r>
              <a:rPr lang="de-CH" sz="1200" i="1" baseline="0" dirty="0">
                <a:latin typeface="+mn-lt"/>
              </a:rPr>
              <a:t> </a:t>
            </a:r>
            <a:r>
              <a:rPr lang="de-CH" sz="1200" i="1" baseline="0" dirty="0" err="1">
                <a:latin typeface="+mn-lt"/>
              </a:rPr>
              <a:t>sont</a:t>
            </a:r>
            <a:r>
              <a:rPr lang="de-CH" sz="1200" i="1" baseline="0" dirty="0">
                <a:latin typeface="+mn-lt"/>
              </a:rPr>
              <a:t> essentielles</a:t>
            </a:r>
            <a:r>
              <a:rPr lang="de-CH" sz="1200" i="1" dirty="0">
                <a:latin typeface="+mn-lt"/>
              </a:rPr>
              <a:t>: </a:t>
            </a:r>
            <a:endParaRPr lang="de-CH" sz="1200" i="1" dirty="0">
              <a:latin typeface="+mn-lt"/>
              <a:ea typeface="Calibri"/>
              <a:cs typeface="Calibri"/>
            </a:endParaRPr>
          </a:p>
          <a:p>
            <a:pPr marL="228600" indent="-228600">
              <a:buAutoNum type="arabicParenR"/>
            </a:pPr>
            <a:r>
              <a:rPr lang="de-CH" sz="1200" i="1" dirty="0">
                <a:latin typeface="+mn-lt"/>
              </a:rPr>
              <a:t>Couleurs</a:t>
            </a:r>
            <a:r>
              <a:rPr lang="de-CH" sz="1200" i="1" baseline="0" dirty="0">
                <a:latin typeface="+mn-lt"/>
              </a:rPr>
              <a:t> de la </a:t>
            </a:r>
            <a:r>
              <a:rPr lang="de-CH" sz="1200" i="1" baseline="0" dirty="0" err="1">
                <a:latin typeface="+mn-lt"/>
              </a:rPr>
              <a:t>boussole</a:t>
            </a:r>
            <a:r>
              <a:rPr lang="de-CH" sz="1200" i="1" baseline="0" dirty="0">
                <a:latin typeface="+mn-lt"/>
              </a:rPr>
              <a:t> </a:t>
            </a:r>
            <a:r>
              <a:rPr lang="de-CH" sz="1200" i="1" baseline="0" dirty="0" err="1">
                <a:latin typeface="+mn-lt"/>
              </a:rPr>
              <a:t>éthique</a:t>
            </a:r>
            <a:r>
              <a:rPr lang="de-CH" sz="1200" i="1" baseline="0" dirty="0">
                <a:latin typeface="+mn-lt"/>
              </a:rPr>
              <a:t> </a:t>
            </a:r>
            <a:r>
              <a:rPr lang="de-CH" sz="1200" i="1" dirty="0">
                <a:latin typeface="+mn-lt"/>
              </a:rPr>
              <a:t>(en se </a:t>
            </a:r>
            <a:r>
              <a:rPr lang="de-CH" sz="1200" i="1" dirty="0" err="1">
                <a:latin typeface="+mn-lt"/>
              </a:rPr>
              <a:t>basant</a:t>
            </a:r>
            <a:r>
              <a:rPr lang="de-CH" sz="1200" i="1" dirty="0">
                <a:latin typeface="+mn-lt"/>
              </a:rPr>
              <a:t> </a:t>
            </a:r>
            <a:r>
              <a:rPr lang="de-CH" sz="1200" i="1" dirty="0" err="1">
                <a:latin typeface="+mn-lt"/>
              </a:rPr>
              <a:t>sur</a:t>
            </a:r>
            <a:r>
              <a:rPr lang="de-CH" sz="1200" i="1" dirty="0">
                <a:latin typeface="+mn-lt"/>
              </a:rPr>
              <a:t> les</a:t>
            </a:r>
            <a:r>
              <a:rPr lang="de-CH" sz="1200" i="1" baseline="0" dirty="0">
                <a:latin typeface="+mn-lt"/>
              </a:rPr>
              <a:t> </a:t>
            </a:r>
            <a:r>
              <a:rPr lang="de-CH" sz="1200" i="1" baseline="0" dirty="0" err="1">
                <a:latin typeface="+mn-lt"/>
              </a:rPr>
              <a:t>coulerus</a:t>
            </a:r>
            <a:r>
              <a:rPr lang="de-CH" sz="1200" i="1" baseline="0" dirty="0">
                <a:latin typeface="+mn-lt"/>
              </a:rPr>
              <a:t> de la </a:t>
            </a:r>
            <a:r>
              <a:rPr lang="de-CH" sz="1200" i="1" baseline="0" dirty="0" err="1">
                <a:latin typeface="+mn-lt"/>
              </a:rPr>
              <a:t>diapositive</a:t>
            </a:r>
            <a:r>
              <a:rPr lang="de-CH" sz="1200" i="1" baseline="0" dirty="0">
                <a:latin typeface="+mn-lt"/>
              </a:rPr>
              <a:t> 23</a:t>
            </a:r>
            <a:r>
              <a:rPr lang="de-CH" sz="1200" i="1" dirty="0">
                <a:latin typeface="+mn-lt"/>
              </a:rPr>
              <a:t>)</a:t>
            </a:r>
            <a:endParaRPr lang="de-CH" sz="1200" i="1" dirty="0">
              <a:latin typeface="+mn-lt"/>
              <a:ea typeface="Calibri"/>
              <a:cs typeface="Calibri"/>
            </a:endParaRPr>
          </a:p>
          <a:p>
            <a:pPr marL="457200" lvl="1" indent="0">
              <a:buNone/>
            </a:pPr>
            <a:r>
              <a:rPr lang="de-CH" sz="1200" i="1" dirty="0">
                <a:latin typeface="+mn-lt"/>
                <a:sym typeface="Wingdings" panose="05000000000000000000" pitchFamily="2" charset="2"/>
              </a:rPr>
              <a:t> </a:t>
            </a:r>
            <a:r>
              <a:rPr lang="fr-FR" sz="1200" i="1" dirty="0">
                <a:latin typeface="+mn-lt"/>
              </a:rPr>
              <a:t>Pour travailler sur les couleurs, clic droit -&gt; « Format de forme » -&gt; « Arrêts de dégradé de couleur » (pour une sélection correcte des couleurs, utiliser la pipette ou supprimer les couleurs non pertinentes).</a:t>
            </a:r>
            <a:endParaRPr lang="de-CH" sz="1200" i="1" dirty="0">
              <a:latin typeface="+mn-lt"/>
            </a:endParaRPr>
          </a:p>
          <a:p>
            <a:pPr marL="228600" indent="-228600">
              <a:buAutoNum type="arabicParenR"/>
            </a:pPr>
            <a:r>
              <a:rPr lang="de-CH" sz="1200" i="1" dirty="0" err="1">
                <a:latin typeface="+mn-lt"/>
              </a:rPr>
              <a:t>Termes</a:t>
            </a:r>
            <a:r>
              <a:rPr lang="de-CH" sz="1200" i="1" baseline="0" dirty="0">
                <a:latin typeface="+mn-lt"/>
              </a:rPr>
              <a:t> de la </a:t>
            </a:r>
            <a:r>
              <a:rPr lang="de-CH" sz="1200" i="1" baseline="0" dirty="0" err="1">
                <a:latin typeface="+mn-lt"/>
              </a:rPr>
              <a:t>boussole</a:t>
            </a:r>
            <a:r>
              <a:rPr lang="de-CH" sz="1200" i="1" baseline="0" dirty="0">
                <a:latin typeface="+mn-lt"/>
              </a:rPr>
              <a:t> </a:t>
            </a:r>
            <a:r>
              <a:rPr lang="de-CH" sz="1200" i="1" baseline="0" dirty="0" err="1">
                <a:latin typeface="+mn-lt"/>
              </a:rPr>
              <a:t>éthique</a:t>
            </a:r>
            <a:r>
              <a:rPr lang="de-CH" sz="1200" i="1" baseline="0" dirty="0">
                <a:latin typeface="+mn-lt"/>
              </a:rPr>
              <a:t> </a:t>
            </a:r>
            <a:r>
              <a:rPr lang="de-CH" sz="1200" i="1" dirty="0">
                <a:latin typeface="+mn-lt"/>
              </a:rPr>
              <a:t>(</a:t>
            </a:r>
            <a:r>
              <a:rPr lang="de-CH" sz="1200" i="1" dirty="0" err="1">
                <a:latin typeface="+mn-lt"/>
              </a:rPr>
              <a:t>adjectifs</a:t>
            </a:r>
            <a:r>
              <a:rPr lang="de-CH" sz="1200" i="1" dirty="0">
                <a:latin typeface="+mn-lt"/>
              </a:rPr>
              <a:t>)</a:t>
            </a:r>
            <a:endParaRPr lang="de-CH" sz="1200" i="1" dirty="0">
              <a:latin typeface="+mn-lt"/>
              <a:ea typeface="Calibri"/>
              <a:cs typeface="Calibri"/>
            </a:endParaRPr>
          </a:p>
          <a:p>
            <a:pPr marL="228600" indent="-228600">
              <a:buAutoNum type="arabicParenR"/>
            </a:pPr>
            <a:r>
              <a:rPr lang="de-CH" sz="1200" i="1" dirty="0" err="1">
                <a:latin typeface="+mn-lt"/>
              </a:rPr>
              <a:t>Thème</a:t>
            </a:r>
            <a:r>
              <a:rPr lang="de-CH" sz="1200" i="1" dirty="0">
                <a:latin typeface="+mn-lt"/>
              </a:rPr>
              <a:t> </a:t>
            </a:r>
            <a:r>
              <a:rPr lang="de-CH" sz="1200" i="1" dirty="0" err="1">
                <a:latin typeface="+mn-lt"/>
              </a:rPr>
              <a:t>central</a:t>
            </a:r>
            <a:r>
              <a:rPr lang="de-CH" sz="1200" i="1" dirty="0">
                <a:latin typeface="+mn-lt"/>
              </a:rPr>
              <a:t> (</a:t>
            </a:r>
            <a:r>
              <a:rPr lang="de-CH" sz="1200" i="1" dirty="0" err="1">
                <a:latin typeface="+mn-lt"/>
              </a:rPr>
              <a:t>pouvoir</a:t>
            </a:r>
            <a:r>
              <a:rPr lang="de-CH" sz="1200" i="1" baseline="0" dirty="0">
                <a:latin typeface="+mn-lt"/>
              </a:rPr>
              <a:t>, </a:t>
            </a:r>
            <a:r>
              <a:rPr lang="de-CH" sz="1200" i="1" baseline="0" dirty="0" err="1">
                <a:latin typeface="+mn-lt"/>
              </a:rPr>
              <a:t>idéaux</a:t>
            </a:r>
            <a:r>
              <a:rPr lang="de-CH" sz="1200" i="1" baseline="0" dirty="0">
                <a:latin typeface="+mn-lt"/>
              </a:rPr>
              <a:t>, </a:t>
            </a:r>
            <a:r>
              <a:rPr lang="de-CH" sz="1200" i="1" baseline="0" dirty="0" err="1">
                <a:latin typeface="+mn-lt"/>
              </a:rPr>
              <a:t>proximité</a:t>
            </a:r>
            <a:r>
              <a:rPr lang="de-CH" sz="1200" i="1" baseline="0" dirty="0">
                <a:latin typeface="+mn-lt"/>
              </a:rPr>
              <a:t>, </a:t>
            </a:r>
            <a:r>
              <a:rPr lang="de-CH" sz="1200" i="1" baseline="0" dirty="0" err="1">
                <a:latin typeface="+mn-lt"/>
              </a:rPr>
              <a:t>pression</a:t>
            </a:r>
            <a:r>
              <a:rPr lang="de-CH" sz="1200" i="1" dirty="0">
                <a:latin typeface="+mn-lt"/>
              </a:rPr>
              <a:t>)</a:t>
            </a:r>
            <a:endParaRPr lang="de-CH" sz="1200" i="1" dirty="0">
              <a:latin typeface="+mn-lt"/>
              <a:ea typeface="Calibri"/>
              <a:cs typeface="Calibri"/>
            </a:endParaRPr>
          </a:p>
          <a:p>
            <a:pPr marL="228600" indent="-228600">
              <a:buAutoNum type="arabicParenR"/>
            </a:pPr>
            <a:r>
              <a:rPr lang="fr-FR" sz="1200" i="1" dirty="0">
                <a:latin typeface="+mn-lt"/>
              </a:rPr>
              <a:t>Actions possibles. Les actions peuvent être précisées à l’aide des questions directrices ci-dessous (pour les exemples gris, des suggestions sont présentes dans la boussole éthique sous « à quoi faire attention »):</a:t>
            </a:r>
            <a:endParaRPr lang="de-CH" sz="1200" i="1" dirty="0">
              <a:latin typeface="+mn-lt"/>
              <a:ea typeface="Calibri"/>
              <a:cs typeface="Calibri"/>
            </a:endParaRPr>
          </a:p>
          <a:p>
            <a:pPr marL="628650" lvl="1" indent="-171450">
              <a:buFont typeface="Arial" panose="020B0604020202020204" pitchFamily="34" charset="0"/>
              <a:buChar char="•"/>
            </a:pPr>
            <a:r>
              <a:rPr lang="fr-FR" b="1" i="1" dirty="0"/>
              <a:t>Clarté des rôles</a:t>
            </a:r>
            <a:r>
              <a:rPr lang="fr-FR" i="1" dirty="0"/>
              <a:t>: Qu'est-ce qui appartient à mon rôle et à ma mission dans cette situation ?</a:t>
            </a:r>
          </a:p>
          <a:p>
            <a:pPr marL="628650" lvl="1" indent="-171450">
              <a:buFont typeface="Arial" panose="020B0604020202020204" pitchFamily="34" charset="0"/>
              <a:buChar char="•"/>
            </a:pPr>
            <a:r>
              <a:rPr lang="fr-FR" b="1" i="1" dirty="0"/>
              <a:t>Information: </a:t>
            </a:r>
            <a:r>
              <a:rPr lang="fr-FR" i="1" dirty="0"/>
              <a:t>Quelles informations (techniques) m'aident dans cette situation ?</a:t>
            </a:r>
          </a:p>
          <a:p>
            <a:pPr marL="628650" lvl="1" indent="-171450">
              <a:buFont typeface="Arial" panose="020B0604020202020204" pitchFamily="34" charset="0"/>
              <a:buChar char="•"/>
            </a:pPr>
            <a:r>
              <a:rPr lang="fr-FR" b="1" i="1" dirty="0"/>
              <a:t>Autonomie: </a:t>
            </a:r>
            <a:r>
              <a:rPr lang="fr-FR" i="1" dirty="0"/>
              <a:t>Comment respecter l'autonomie de l'athlète dans cette situation ? Quelles possibilités de voix, choix et sortie (Exit) puis-je créer ?</a:t>
            </a:r>
          </a:p>
          <a:p>
            <a:pPr marL="628650" lvl="1" indent="-171450">
              <a:buFont typeface="Arial" panose="020B0604020202020204" pitchFamily="34" charset="0"/>
              <a:buChar char="•"/>
            </a:pPr>
            <a:r>
              <a:rPr lang="fr-FR" b="1" i="1" dirty="0"/>
              <a:t>Communication: </a:t>
            </a:r>
            <a:r>
              <a:rPr lang="fr-FR" i="1" dirty="0"/>
              <a:t>Comment communiquer dans cette situation ? Comment garantir la transparence à la fois avant et après l’action ?</a:t>
            </a:r>
            <a:endParaRPr lang="de-DE" i="1" dirty="0"/>
          </a:p>
        </p:txBody>
      </p:sp>
      <p:sp>
        <p:nvSpPr>
          <p:cNvPr id="4" name="Foliennummernplatzhalter 3"/>
          <p:cNvSpPr>
            <a:spLocks noGrp="1"/>
          </p:cNvSpPr>
          <p:nvPr>
            <p:ph type="sldNum" sz="quarter" idx="5"/>
          </p:nvPr>
        </p:nvSpPr>
        <p:spPr/>
        <p:txBody>
          <a:bodyPr/>
          <a:lstStyle/>
          <a:p>
            <a:fld id="{288E0A86-1BAE-4CD5-91FD-FEFDACC0AA5C}" type="slidenum">
              <a:rPr lang="de-DE" smtClean="0"/>
              <a:t>32</a:t>
            </a:fld>
            <a:endParaRPr lang="de-DE"/>
          </a:p>
        </p:txBody>
      </p:sp>
    </p:spTree>
    <p:extLst>
      <p:ext uri="{BB962C8B-B14F-4D97-AF65-F5344CB8AC3E}">
        <p14:creationId xmlns:p14="http://schemas.microsoft.com/office/powerpoint/2010/main" val="2228953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dirty="0" err="1"/>
              <a:t>Exemple</a:t>
            </a:r>
            <a:r>
              <a:rPr lang="de-CH" sz="1200" i="1" baseline="0" dirty="0"/>
              <a:t> de </a:t>
            </a:r>
            <a:r>
              <a:rPr lang="de-CH" sz="1200" i="1" baseline="0" dirty="0" err="1"/>
              <a:t>solution</a:t>
            </a:r>
            <a:r>
              <a:rPr lang="de-CH" sz="1200" i="1" baseline="0" dirty="0"/>
              <a:t> </a:t>
            </a:r>
            <a:r>
              <a:rPr lang="de-CH" sz="1200" i="1" baseline="0" dirty="0" err="1"/>
              <a:t>pour</a:t>
            </a:r>
            <a:r>
              <a:rPr lang="de-CH" sz="1200" i="1" baseline="0" dirty="0"/>
              <a:t> la </a:t>
            </a:r>
            <a:r>
              <a:rPr lang="de-CH" sz="1200" i="1" baseline="0" dirty="0" err="1"/>
              <a:t>situation</a:t>
            </a:r>
            <a:r>
              <a:rPr lang="de-CH" sz="1200" i="1" baseline="0" dirty="0"/>
              <a:t> </a:t>
            </a:r>
            <a:r>
              <a:rPr lang="de-CH" sz="1200" i="1" baseline="0" dirty="0" err="1"/>
              <a:t>d’Hannes</a:t>
            </a:r>
            <a:endParaRPr lang="de-CH" sz="1200" i="1" dirty="0"/>
          </a:p>
        </p:txBody>
      </p:sp>
      <p:sp>
        <p:nvSpPr>
          <p:cNvPr id="4" name="Foliennummernplatzhalter 3"/>
          <p:cNvSpPr>
            <a:spLocks noGrp="1"/>
          </p:cNvSpPr>
          <p:nvPr>
            <p:ph type="sldNum" sz="quarter" idx="5"/>
          </p:nvPr>
        </p:nvSpPr>
        <p:spPr/>
        <p:txBody>
          <a:bodyPr/>
          <a:lstStyle/>
          <a:p>
            <a:fld id="{288E0A86-1BAE-4CD5-91FD-FEFDACC0AA5C}" type="slidenum">
              <a:rPr lang="de-DE" smtClean="0"/>
              <a:t>33</a:t>
            </a:fld>
            <a:endParaRPr lang="de-DE"/>
          </a:p>
        </p:txBody>
      </p:sp>
    </p:spTree>
    <p:extLst>
      <p:ext uri="{BB962C8B-B14F-4D97-AF65-F5344CB8AC3E}">
        <p14:creationId xmlns:p14="http://schemas.microsoft.com/office/powerpoint/2010/main" val="2794958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dirty="0" err="1"/>
              <a:t>Exemple</a:t>
            </a:r>
            <a:r>
              <a:rPr lang="de-CH" sz="1200" i="1" baseline="0" dirty="0"/>
              <a:t> de </a:t>
            </a:r>
            <a:r>
              <a:rPr lang="de-CH" sz="1200" i="1" baseline="0" dirty="0" err="1"/>
              <a:t>solution</a:t>
            </a:r>
            <a:r>
              <a:rPr lang="de-CH" sz="1200" i="1" baseline="0" dirty="0"/>
              <a:t> </a:t>
            </a:r>
            <a:r>
              <a:rPr lang="de-CH" sz="1200" i="1" baseline="0" dirty="0" err="1"/>
              <a:t>pour</a:t>
            </a:r>
            <a:r>
              <a:rPr lang="de-CH" sz="1200" i="1" baseline="0" dirty="0"/>
              <a:t> la </a:t>
            </a:r>
            <a:r>
              <a:rPr lang="de-CH" sz="1200" i="1" baseline="0" dirty="0" err="1"/>
              <a:t>situation</a:t>
            </a:r>
            <a:r>
              <a:rPr lang="de-CH" sz="1200" i="1" baseline="0" dirty="0"/>
              <a:t> de Lionel</a:t>
            </a:r>
            <a:endParaRPr lang="de-CH" sz="1200" i="1" dirty="0"/>
          </a:p>
        </p:txBody>
      </p:sp>
      <p:sp>
        <p:nvSpPr>
          <p:cNvPr id="4" name="Foliennummernplatzhalter 3"/>
          <p:cNvSpPr>
            <a:spLocks noGrp="1"/>
          </p:cNvSpPr>
          <p:nvPr>
            <p:ph type="sldNum" sz="quarter" idx="5"/>
          </p:nvPr>
        </p:nvSpPr>
        <p:spPr/>
        <p:txBody>
          <a:bodyPr/>
          <a:lstStyle/>
          <a:p>
            <a:fld id="{288E0A86-1BAE-4CD5-91FD-FEFDACC0AA5C}" type="slidenum">
              <a:rPr lang="de-DE" smtClean="0"/>
              <a:t>34</a:t>
            </a:fld>
            <a:endParaRPr lang="de-DE"/>
          </a:p>
        </p:txBody>
      </p:sp>
    </p:spTree>
    <p:extLst>
      <p:ext uri="{BB962C8B-B14F-4D97-AF65-F5344CB8AC3E}">
        <p14:creationId xmlns:p14="http://schemas.microsoft.com/office/powerpoint/2010/main" val="1446091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i="1" dirty="0" err="1"/>
              <a:t>Exemple</a:t>
            </a:r>
            <a:r>
              <a:rPr lang="de-CH" sz="1200" i="1" baseline="0" dirty="0"/>
              <a:t> de </a:t>
            </a:r>
            <a:r>
              <a:rPr lang="de-CH" sz="1200" i="1" baseline="0" dirty="0" err="1"/>
              <a:t>solution</a:t>
            </a:r>
            <a:r>
              <a:rPr lang="de-CH" sz="1200" i="1" baseline="0" dirty="0"/>
              <a:t> </a:t>
            </a:r>
            <a:r>
              <a:rPr lang="de-CH" sz="1200" i="1" baseline="0" dirty="0" err="1"/>
              <a:t>pour</a:t>
            </a:r>
            <a:r>
              <a:rPr lang="de-CH" sz="1200" i="1" baseline="0" dirty="0"/>
              <a:t> la </a:t>
            </a:r>
            <a:r>
              <a:rPr lang="de-CH" sz="1200" i="1" baseline="0" dirty="0" err="1"/>
              <a:t>situation</a:t>
            </a:r>
            <a:r>
              <a:rPr lang="de-CH" sz="1200" i="1" baseline="0" dirty="0"/>
              <a:t> de Mandy</a:t>
            </a:r>
            <a:endParaRPr lang="de-CH" sz="1200" i="1" dirty="0"/>
          </a:p>
        </p:txBody>
      </p:sp>
      <p:sp>
        <p:nvSpPr>
          <p:cNvPr id="4" name="Foliennummernplatzhalter 3"/>
          <p:cNvSpPr>
            <a:spLocks noGrp="1"/>
          </p:cNvSpPr>
          <p:nvPr>
            <p:ph type="sldNum" sz="quarter" idx="5"/>
          </p:nvPr>
        </p:nvSpPr>
        <p:spPr/>
        <p:txBody>
          <a:bodyPr/>
          <a:lstStyle/>
          <a:p>
            <a:fld id="{288E0A86-1BAE-4CD5-91FD-FEFDACC0AA5C}" type="slidenum">
              <a:rPr lang="de-DE" smtClean="0"/>
              <a:t>35</a:t>
            </a:fld>
            <a:endParaRPr lang="de-DE"/>
          </a:p>
        </p:txBody>
      </p:sp>
    </p:spTree>
    <p:extLst>
      <p:ext uri="{BB962C8B-B14F-4D97-AF65-F5344CB8AC3E}">
        <p14:creationId xmlns:p14="http://schemas.microsoft.com/office/powerpoint/2010/main" val="3623807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i="1"/>
              <a:t>Pour finir, la personne responsable du cours montre aux participantes et aux participants ce qu’il faut prendre en compte dans la «zone grise».</a:t>
            </a:r>
          </a:p>
        </p:txBody>
      </p:sp>
      <p:sp>
        <p:nvSpPr>
          <p:cNvPr id="4" name="Foliennummernplatzhalter 3"/>
          <p:cNvSpPr>
            <a:spLocks noGrp="1"/>
          </p:cNvSpPr>
          <p:nvPr>
            <p:ph type="sldNum" sz="quarter" idx="5"/>
          </p:nvPr>
        </p:nvSpPr>
        <p:spPr/>
        <p:txBody>
          <a:bodyPr/>
          <a:lstStyle/>
          <a:p>
            <a:fld id="{288E0A86-1BAE-4CD5-91FD-FEFDACC0AA5C}" type="slidenum">
              <a:rPr lang="de-DE" smtClean="0"/>
              <a:t>36</a:t>
            </a:fld>
            <a:endParaRPr lang="de-DE"/>
          </a:p>
        </p:txBody>
      </p:sp>
    </p:spTree>
    <p:extLst>
      <p:ext uri="{BB962C8B-B14F-4D97-AF65-F5344CB8AC3E}">
        <p14:creationId xmlns:p14="http://schemas.microsoft.com/office/powerpoint/2010/main" val="2263285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i="1"/>
              <a:t>La personne responsable du cours montre aux participantes et aux participants comment ils peuvent clarifier les situations en posant certaines questions. </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37</a:t>
            </a:fld>
            <a:endParaRPr lang="de-DE"/>
          </a:p>
        </p:txBody>
      </p:sp>
    </p:spTree>
    <p:extLst>
      <p:ext uri="{BB962C8B-B14F-4D97-AF65-F5344CB8AC3E}">
        <p14:creationId xmlns:p14="http://schemas.microsoft.com/office/powerpoint/2010/main" val="2686070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EDE1D-9749-61B2-B096-12F2D51FBC3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357C9E6-EE7B-5470-2876-D9C8D58E92A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6E480ED-8C24-AF81-60C5-8AA5BCD4AD26}"/>
              </a:ext>
            </a:extLst>
          </p:cNvPr>
          <p:cNvSpPr>
            <a:spLocks noGrp="1"/>
          </p:cNvSpPr>
          <p:nvPr>
            <p:ph type="body" idx="1"/>
          </p:nvPr>
        </p:nvSpPr>
        <p:spPr/>
        <p:txBody>
          <a:bodyPr/>
          <a:lstStyle/>
          <a:p>
            <a:r>
              <a:rPr lang="de-CH" i="1" dirty="0"/>
              <a:t>Diapositive de </a:t>
            </a:r>
            <a:r>
              <a:rPr lang="de-CH" i="1" dirty="0" err="1"/>
              <a:t>transition</a:t>
            </a:r>
            <a:r>
              <a:rPr lang="de-CH" i="1" dirty="0"/>
              <a:t> </a:t>
            </a:r>
            <a:r>
              <a:rPr lang="de-CH" i="1" dirty="0" err="1"/>
              <a:t>pour</a:t>
            </a:r>
            <a:r>
              <a:rPr lang="de-CH" i="1" dirty="0"/>
              <a:t> la </a:t>
            </a:r>
            <a:r>
              <a:rPr lang="de-CH" i="1" dirty="0" err="1"/>
              <a:t>personne</a:t>
            </a:r>
            <a:r>
              <a:rPr lang="de-CH" i="1" dirty="0"/>
              <a:t> responsable du </a:t>
            </a:r>
            <a:r>
              <a:rPr lang="de-CH" i="1" dirty="0" err="1"/>
              <a:t>cours</a:t>
            </a:r>
            <a:endParaRPr lang="de-CH" i="1" dirty="0"/>
          </a:p>
        </p:txBody>
      </p:sp>
      <p:sp>
        <p:nvSpPr>
          <p:cNvPr id="4" name="Foliennummernplatzhalter 3">
            <a:extLst>
              <a:ext uri="{FF2B5EF4-FFF2-40B4-BE49-F238E27FC236}">
                <a16:creationId xmlns:a16="http://schemas.microsoft.com/office/drawing/2014/main" id="{32A10939-3AD1-02D8-7D48-10837358A0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1726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latin typeface="+mn-lt"/>
              </a:rPr>
              <a:t>Objectifs de l’analyse propre au sport: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latin typeface="+mn-lt"/>
              </a:rPr>
              <a:t>(1) Reconnaître et analyser sa propre réalité en termes de pouvoir, d’idéaux, de proximité et de pression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latin typeface="+mn-lt"/>
              </a:rPr>
              <a:t>(2) Analyser ses propres actions dans la zone grise et identifier les moyens d’action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0">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1" i="1">
                <a:latin typeface="+mn-lt"/>
              </a:rPr>
              <a:t>Pour la deuxième question, la personne responsable du cours ajoute le rôle des participantes et des participants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1" i="1">
              <a:effectLst/>
              <a:latin typeface="+mn-lt"/>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latin typeface="+mn-lt"/>
                <a:ea typeface="Calibri" panose="020F0502020204030204" pitchFamily="34" charset="0"/>
              </a:rPr>
              <a:t>Réflexion individuelle sur les questions clés.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latin typeface="+mn-lt"/>
                <a:ea typeface="Calibri" panose="020F0502020204030204" pitchFamily="34" charset="0"/>
              </a:rPr>
              <a:t>La personne responsable du cours encourage les participantes et les participants à prendre des notes au fil de leurs réflexions (mettre éventuellement à leur disposition un journal d’apprentissage ou un outil similaire).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latin typeface="+mn-lt"/>
                <a:ea typeface="Calibri" panose="020F0502020204030204" pitchFamily="34" charset="0"/>
              </a:rPr>
              <a:t>Après 10 minutes max., passer à la discussion en petits groupes. Pour ce faire, les participantes et participants se répartissent par sport ou type de sport (groupes de 5 personnes max.).</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1">
              <a:effectLst/>
              <a:latin typeface="+mn-lt"/>
              <a:ea typeface="Calibri" panose="020F050202020403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latin typeface="+mn-lt"/>
                <a:ea typeface="Calibri" panose="020F0502020204030204" pitchFamily="34" charset="0"/>
              </a:rPr>
              <a:t>Consacrons à présent du temps à un état des lieux et à une analyse du sport ou du type de sport.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latin typeface="+mn-lt"/>
                <a:ea typeface="Calibri" panose="020F0502020204030204" pitchFamily="34" charset="0"/>
              </a:rPr>
              <a:t>Pour commencer, réfléchissez individuellement aux questions qui apparaissent sur la diapositive (5 à 10 minutes env.).</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latin typeface="+mn-lt"/>
                <a:ea typeface="Calibri" panose="020F0502020204030204" pitchFamily="34" charset="0"/>
              </a:rPr>
              <a:t>Si vous avez des difficultés à y répondre, n’hésitez pas à vous inspirer de votre propre parcours sportif: </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latin typeface="+mn-lt"/>
                <a:ea typeface="Calibri" panose="020F0502020204030204" pitchFamily="34" charset="0"/>
              </a:rPr>
              <a:t>Dans quelles circonstances avez-vous rencontré les thèmes du pouvoir, des idéaux, de la proximité et de la pression durant une participation à un entraînement?</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latin typeface="+mn-lt"/>
                <a:ea typeface="Calibri" panose="020F0502020204030204" pitchFamily="34" charset="0"/>
              </a:rPr>
              <a:t>Comment avez-vous géré cela en tant que participante ou participant?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latin typeface="+mn-lt"/>
                <a:ea typeface="Calibri" panose="020F0502020204030204" pitchFamily="34" charset="0"/>
              </a:rPr>
              <a:t>Réunissez-vous ensuite avec des personnes du même sport (groupes de 5 personnes max.)</a:t>
            </a:r>
          </a:p>
        </p:txBody>
      </p:sp>
      <p:sp>
        <p:nvSpPr>
          <p:cNvPr id="4" name="Foliennummernplatzhalter 3"/>
          <p:cNvSpPr>
            <a:spLocks noGrp="1"/>
          </p:cNvSpPr>
          <p:nvPr>
            <p:ph type="sldNum" sz="quarter" idx="5"/>
          </p:nvPr>
        </p:nvSpPr>
        <p:spPr/>
        <p:txBody>
          <a:bodyPr/>
          <a:lstStyle/>
          <a:p>
            <a:fld id="{288E0A86-1BAE-4CD5-91FD-FEFDACC0AA5C}" type="slidenum">
              <a:rPr lang="de-DE" smtClean="0"/>
              <a:t>39</a:t>
            </a:fld>
            <a:endParaRPr lang="de-DE"/>
          </a:p>
        </p:txBody>
      </p:sp>
    </p:spTree>
    <p:extLst>
      <p:ext uri="{BB962C8B-B14F-4D97-AF65-F5344CB8AC3E}">
        <p14:creationId xmlns:p14="http://schemas.microsoft.com/office/powerpoint/2010/main" val="3861600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CH" sz="1200" b="1" i="1" dirty="0">
                <a:latin typeface="+mn-lt"/>
                <a:hlinkClick r:id="rId3"/>
              </a:rPr>
              <a:t>Les </a:t>
            </a:r>
            <a:r>
              <a:rPr lang="de-CH" sz="1200" b="1" i="1" dirty="0" err="1">
                <a:latin typeface="+mn-lt"/>
                <a:hlinkClick r:id="rId3"/>
              </a:rPr>
              <a:t>deux</a:t>
            </a:r>
            <a:r>
              <a:rPr lang="de-CH" sz="1200" b="1" i="1" dirty="0">
                <a:latin typeface="+mn-lt"/>
                <a:hlinkClick r:id="rId3"/>
              </a:rPr>
              <a:t> </a:t>
            </a:r>
            <a:r>
              <a:rPr lang="de-CH" sz="1200" b="1" i="1" dirty="0" err="1">
                <a:latin typeface="+mn-lt"/>
                <a:hlinkClick r:id="rId3"/>
              </a:rPr>
              <a:t>cercles</a:t>
            </a:r>
            <a:r>
              <a:rPr lang="de-CH" sz="1200" i="1" dirty="0">
                <a:latin typeface="+mn-lt"/>
              </a:rPr>
              <a:t> </a:t>
            </a:r>
            <a:r>
              <a:rPr lang="de-CH" sz="1200" i="1" dirty="0" err="1">
                <a:latin typeface="+mn-lt"/>
              </a:rPr>
              <a:t>environ</a:t>
            </a:r>
            <a:r>
              <a:rPr lang="de-CH" sz="1200" i="1" dirty="0">
                <a:latin typeface="+mn-lt"/>
              </a:rPr>
              <a:t> 15-20 min </a:t>
            </a:r>
            <a:endParaRPr lang="en-US" sz="1200" dirty="0">
              <a:latin typeface="+mn-lt"/>
              <a:ea typeface="Calibri"/>
              <a:cs typeface="Calibri"/>
            </a:endParaRPr>
          </a:p>
          <a:p>
            <a:pPr marL="0" indent="0">
              <a:buFont typeface="Arial" panose="020B0604020202020204" pitchFamily="34" charset="0"/>
              <a:buNone/>
            </a:pPr>
            <a:endParaRPr lang="de-CH" sz="1200" dirty="0">
              <a:latin typeface="+mn-lt"/>
              <a:cs typeface="Arial" panose="020B0604020202020204" pitchFamily="34" charset="0"/>
            </a:endParaRPr>
          </a:p>
          <a:p>
            <a:pPr marL="0" indent="0">
              <a:buFont typeface="Arial" panose="020B0604020202020204" pitchFamily="34" charset="0"/>
              <a:buNone/>
            </a:pPr>
            <a:r>
              <a:rPr lang="de-CH" sz="1200" i="1" dirty="0">
                <a:latin typeface="+mn-lt"/>
                <a:cs typeface="Arial" panose="020B0604020202020204" pitchFamily="34" charset="0"/>
              </a:rPr>
              <a:t>La </a:t>
            </a:r>
            <a:r>
              <a:rPr lang="de-CH" sz="1200" i="1" dirty="0" err="1">
                <a:latin typeface="+mn-lt"/>
                <a:cs typeface="Arial" panose="020B0604020202020204" pitchFamily="34" charset="0"/>
              </a:rPr>
              <a:t>personne</a:t>
            </a:r>
            <a:r>
              <a:rPr lang="de-CH" sz="1200" i="1" dirty="0">
                <a:latin typeface="+mn-lt"/>
                <a:cs typeface="Arial" panose="020B0604020202020204" pitchFamily="34" charset="0"/>
              </a:rPr>
              <a:t> responsable du </a:t>
            </a:r>
            <a:r>
              <a:rPr lang="de-CH" sz="1200" i="1" dirty="0" err="1">
                <a:latin typeface="+mn-lt"/>
                <a:cs typeface="Arial" panose="020B0604020202020204" pitchFamily="34" charset="0"/>
              </a:rPr>
              <a:t>cours</a:t>
            </a:r>
            <a:r>
              <a:rPr lang="de-CH" sz="1200" i="1" dirty="0">
                <a:latin typeface="+mn-lt"/>
                <a:cs typeface="Arial" panose="020B0604020202020204" pitchFamily="34" charset="0"/>
              </a:rPr>
              <a:t> </a:t>
            </a:r>
            <a:r>
              <a:rPr lang="de-CH" sz="1200" i="1" dirty="0" err="1">
                <a:latin typeface="+mn-lt"/>
                <a:cs typeface="Arial" panose="020B0604020202020204" pitchFamily="34" charset="0"/>
              </a:rPr>
              <a:t>explique</a:t>
            </a:r>
            <a:r>
              <a:rPr lang="de-CH" sz="1200" i="1" dirty="0">
                <a:latin typeface="+mn-lt"/>
                <a:cs typeface="Arial" panose="020B0604020202020204" pitchFamily="34" charset="0"/>
              </a:rPr>
              <a:t> </a:t>
            </a:r>
            <a:r>
              <a:rPr lang="de-CH" sz="1200" i="1" dirty="0" err="1">
                <a:latin typeface="+mn-lt"/>
                <a:cs typeface="Arial" panose="020B0604020202020204" pitchFamily="34" charset="0"/>
              </a:rPr>
              <a:t>brièvement</a:t>
            </a:r>
            <a:r>
              <a:rPr lang="de-CH" sz="1200" i="1" dirty="0">
                <a:latin typeface="+mn-lt"/>
                <a:cs typeface="Arial" panose="020B0604020202020204" pitchFamily="34" charset="0"/>
              </a:rPr>
              <a:t> le </a:t>
            </a:r>
            <a:r>
              <a:rPr lang="de-CH" sz="1200" i="1" dirty="0" err="1">
                <a:latin typeface="+mn-lt"/>
                <a:cs typeface="Arial" panose="020B0604020202020204" pitchFamily="34" charset="0"/>
              </a:rPr>
              <a:t>fonctionnement</a:t>
            </a:r>
            <a:r>
              <a:rPr lang="de-CH" sz="1200" i="1" dirty="0">
                <a:latin typeface="+mn-lt"/>
                <a:cs typeface="Arial" panose="020B0604020202020204" pitchFamily="34" charset="0"/>
              </a:rPr>
              <a:t> des </a:t>
            </a:r>
            <a:r>
              <a:rPr lang="de-CH" sz="1200" i="1" dirty="0" err="1">
                <a:latin typeface="+mn-lt"/>
                <a:cs typeface="Arial" panose="020B0604020202020204" pitchFamily="34" charset="0"/>
              </a:rPr>
              <a:t>deux</a:t>
            </a:r>
            <a:r>
              <a:rPr lang="de-CH" sz="1200" i="1" dirty="0">
                <a:latin typeface="+mn-lt"/>
                <a:cs typeface="Arial" panose="020B0604020202020204" pitchFamily="34" charset="0"/>
              </a:rPr>
              <a:t> </a:t>
            </a:r>
            <a:r>
              <a:rPr lang="de-CH" sz="1200" i="1" dirty="0" err="1">
                <a:latin typeface="+mn-lt"/>
                <a:cs typeface="Arial" panose="020B0604020202020204" pitchFamily="34" charset="0"/>
              </a:rPr>
              <a:t>cercles</a:t>
            </a:r>
            <a:r>
              <a:rPr lang="de-CH" sz="1200" i="1" dirty="0">
                <a:latin typeface="+mn-lt"/>
                <a:cs typeface="Arial" panose="020B0604020202020204" pitchFamily="34" charset="0"/>
              </a:rPr>
              <a:t> (</a:t>
            </a:r>
            <a:r>
              <a:rPr lang="de-CH" sz="1200" i="1" dirty="0" err="1">
                <a:latin typeface="+mn-lt"/>
                <a:cs typeface="Arial" panose="020B0604020202020204" pitchFamily="34" charset="0"/>
              </a:rPr>
              <a:t>voir</a:t>
            </a:r>
            <a:r>
              <a:rPr lang="de-CH" sz="1200" i="1" dirty="0">
                <a:latin typeface="+mn-lt"/>
                <a:cs typeface="Arial" panose="020B0604020202020204" pitchFamily="34" charset="0"/>
              </a:rPr>
              <a:t> </a:t>
            </a:r>
            <a:r>
              <a:rPr lang="de-CH" sz="1200" i="1" dirty="0" err="1">
                <a:latin typeface="+mn-lt"/>
                <a:cs typeface="Arial" panose="020B0604020202020204" pitchFamily="34" charset="0"/>
              </a:rPr>
              <a:t>mobilesport</a:t>
            </a:r>
            <a:r>
              <a:rPr lang="de-CH" sz="1200" i="1" dirty="0">
                <a:latin typeface="+mn-lt"/>
                <a:cs typeface="Arial" panose="020B0604020202020204" pitchFamily="34" charset="0"/>
              </a:rPr>
              <a:t>, </a:t>
            </a:r>
            <a:r>
              <a:rPr lang="de-CH" sz="1200" i="1" dirty="0" err="1">
                <a:latin typeface="+mn-lt"/>
                <a:cs typeface="Arial" panose="020B0604020202020204" pitchFamily="34" charset="0"/>
              </a:rPr>
              <a:t>lien</a:t>
            </a:r>
            <a:r>
              <a:rPr lang="de-CH" sz="1200" i="1" dirty="0">
                <a:latin typeface="+mn-lt"/>
                <a:cs typeface="Arial" panose="020B0604020202020204" pitchFamily="34" charset="0"/>
              </a:rPr>
              <a:t> </a:t>
            </a:r>
            <a:r>
              <a:rPr lang="de-CH" sz="1200" i="1" dirty="0" err="1">
                <a:latin typeface="+mn-lt"/>
                <a:cs typeface="Arial" panose="020B0604020202020204" pitchFamily="34" charset="0"/>
              </a:rPr>
              <a:t>sur</a:t>
            </a:r>
            <a:r>
              <a:rPr lang="de-CH" sz="1200" i="1" dirty="0">
                <a:latin typeface="+mn-lt"/>
                <a:cs typeface="Arial" panose="020B0604020202020204" pitchFamily="34" charset="0"/>
              </a:rPr>
              <a:t> la </a:t>
            </a:r>
            <a:r>
              <a:rPr lang="de-CH" sz="1200" i="1" dirty="0" err="1">
                <a:latin typeface="+mn-lt"/>
                <a:cs typeface="Arial" panose="020B0604020202020204" pitchFamily="34" charset="0"/>
              </a:rPr>
              <a:t>diapositive</a:t>
            </a:r>
            <a:r>
              <a:rPr lang="de-CH" sz="1200" i="1" dirty="0">
                <a:latin typeface="+mn-lt"/>
                <a:cs typeface="Arial" panose="020B0604020202020204" pitchFamily="34" charset="0"/>
              </a:rPr>
              <a:t>) </a:t>
            </a:r>
            <a:endParaRPr lang="de-CH" sz="1200" dirty="0">
              <a:latin typeface="+mn-lt"/>
              <a:cs typeface="Arial" panose="020B0604020202020204" pitchFamily="34" charset="0"/>
            </a:endParaRPr>
          </a:p>
          <a:p>
            <a:pPr marL="171450" indent="-171450">
              <a:buFont typeface="Wingdings" panose="05000000000000000000" pitchFamily="2" charset="2"/>
              <a:buChar char="à"/>
            </a:pPr>
            <a:r>
              <a:rPr lang="de-CH" sz="1200" i="1" dirty="0" err="1">
                <a:latin typeface="+mn-lt"/>
              </a:rPr>
              <a:t>Echange</a:t>
            </a:r>
            <a:r>
              <a:rPr lang="de-CH" sz="1200" i="1" dirty="0">
                <a:latin typeface="+mn-lt"/>
              </a:rPr>
              <a:t> en </a:t>
            </a:r>
            <a:r>
              <a:rPr lang="de-CH" sz="1200" i="1" dirty="0" err="1">
                <a:latin typeface="+mn-lt"/>
              </a:rPr>
              <a:t>binôme</a:t>
            </a:r>
            <a:r>
              <a:rPr lang="de-CH" sz="1200" i="1" dirty="0">
                <a:latin typeface="+mn-lt"/>
              </a:rPr>
              <a:t> de 2-3 </a:t>
            </a:r>
            <a:r>
              <a:rPr lang="de-CH" sz="1200" i="1" dirty="0" err="1">
                <a:latin typeface="+mn-lt"/>
              </a:rPr>
              <a:t>minutes</a:t>
            </a:r>
            <a:r>
              <a:rPr lang="de-CH" sz="1200" i="1" dirty="0">
                <a:latin typeface="+mn-lt"/>
              </a:rPr>
              <a:t> par </a:t>
            </a:r>
            <a:r>
              <a:rPr lang="de-CH" sz="1200" i="1" dirty="0" err="1">
                <a:latin typeface="+mn-lt"/>
              </a:rPr>
              <a:t>question</a:t>
            </a:r>
            <a:endParaRPr lang="de-CH" sz="1200" i="1" dirty="0">
              <a:latin typeface="+mn-lt"/>
            </a:endParaRPr>
          </a:p>
          <a:p>
            <a:pPr marL="171450" indent="-171450">
              <a:buFont typeface="Wingdings" panose="05000000000000000000" pitchFamily="2" charset="2"/>
              <a:buChar char="à"/>
            </a:pPr>
            <a:r>
              <a:rPr lang="de-CH" sz="1200" i="1" dirty="0" err="1">
                <a:latin typeface="+mn-lt"/>
              </a:rPr>
              <a:t>Relever</a:t>
            </a:r>
            <a:r>
              <a:rPr lang="de-CH" sz="1200" i="1" baseline="0" dirty="0">
                <a:latin typeface="+mn-lt"/>
              </a:rPr>
              <a:t> 2-3 </a:t>
            </a:r>
            <a:r>
              <a:rPr lang="de-CH" sz="1200" i="1" baseline="0" dirty="0" err="1">
                <a:latin typeface="+mn-lt"/>
              </a:rPr>
              <a:t>interventions</a:t>
            </a:r>
            <a:r>
              <a:rPr lang="de-CH" sz="1200" i="1" baseline="0" dirty="0">
                <a:latin typeface="+mn-lt"/>
              </a:rPr>
              <a:t> en </a:t>
            </a:r>
            <a:r>
              <a:rPr lang="de-CH" sz="1200" i="1" baseline="0" dirty="0" err="1">
                <a:latin typeface="+mn-lt"/>
              </a:rPr>
              <a:t>plénum</a:t>
            </a:r>
            <a:r>
              <a:rPr lang="de-CH" sz="1200" i="1" baseline="0" dirty="0">
                <a:latin typeface="+mn-lt"/>
              </a:rPr>
              <a:t>, </a:t>
            </a:r>
            <a:r>
              <a:rPr lang="de-CH" sz="1200" i="1" baseline="0" dirty="0" err="1">
                <a:latin typeface="+mn-lt"/>
              </a:rPr>
              <a:t>puis</a:t>
            </a:r>
            <a:r>
              <a:rPr lang="de-CH" sz="1200" i="1" baseline="0" dirty="0">
                <a:latin typeface="+mn-lt"/>
              </a:rPr>
              <a:t> </a:t>
            </a:r>
            <a:r>
              <a:rPr lang="de-CH" sz="1200" i="1" baseline="0" dirty="0" err="1">
                <a:latin typeface="+mn-lt"/>
              </a:rPr>
              <a:t>tourner</a:t>
            </a:r>
            <a:endParaRPr lang="de-CH" sz="1200" i="1" dirty="0">
              <a:latin typeface="+mn-lt"/>
            </a:endParaRPr>
          </a:p>
          <a:p>
            <a:pPr marL="171450" indent="-171450">
              <a:buFont typeface="Wingdings" panose="05000000000000000000" pitchFamily="2" charset="2"/>
              <a:buChar char="à"/>
            </a:pPr>
            <a:r>
              <a:rPr lang="de-CH" sz="1200" i="1" dirty="0" err="1">
                <a:latin typeface="+mn-lt"/>
              </a:rPr>
              <a:t>Eventuellement</a:t>
            </a:r>
            <a:r>
              <a:rPr lang="de-CH" sz="1200" i="1" dirty="0">
                <a:latin typeface="+mn-lt"/>
              </a:rPr>
              <a:t>,</a:t>
            </a:r>
            <a:r>
              <a:rPr lang="de-CH" sz="1200" i="1" baseline="0" dirty="0">
                <a:latin typeface="+mn-lt"/>
              </a:rPr>
              <a:t> </a:t>
            </a:r>
            <a:r>
              <a:rPr lang="de-CH" sz="1200" i="1" baseline="0" dirty="0" err="1">
                <a:latin typeface="+mn-lt"/>
              </a:rPr>
              <a:t>noter</a:t>
            </a:r>
            <a:r>
              <a:rPr lang="de-CH" sz="1200" i="1" baseline="0" dirty="0">
                <a:latin typeface="+mn-lt"/>
              </a:rPr>
              <a:t> </a:t>
            </a:r>
            <a:r>
              <a:rPr lang="de-CH" sz="1200" i="1" baseline="0" dirty="0" err="1">
                <a:latin typeface="+mn-lt"/>
              </a:rPr>
              <a:t>quelques</a:t>
            </a:r>
            <a:r>
              <a:rPr lang="de-CH" sz="1200" i="1" baseline="0" dirty="0">
                <a:latin typeface="+mn-lt"/>
              </a:rPr>
              <a:t> </a:t>
            </a:r>
            <a:r>
              <a:rPr lang="de-CH" sz="1200" i="1" baseline="0" dirty="0" err="1">
                <a:latin typeface="+mn-lt"/>
              </a:rPr>
              <a:t>mots-clés</a:t>
            </a:r>
            <a:r>
              <a:rPr lang="de-CH" sz="1200" i="1" baseline="0" dirty="0">
                <a:latin typeface="+mn-lt"/>
              </a:rPr>
              <a:t> (</a:t>
            </a:r>
            <a:r>
              <a:rPr lang="de-CH" sz="1200" i="1" baseline="0" dirty="0" err="1">
                <a:latin typeface="+mn-lt"/>
              </a:rPr>
              <a:t>interventions</a:t>
            </a:r>
            <a:r>
              <a:rPr lang="de-CH" sz="1200" i="1" baseline="0" dirty="0">
                <a:latin typeface="+mn-lt"/>
              </a:rPr>
              <a:t>) au </a:t>
            </a:r>
            <a:r>
              <a:rPr lang="de-CH" sz="1200" i="1" baseline="0" dirty="0" err="1">
                <a:latin typeface="+mn-lt"/>
              </a:rPr>
              <a:t>tableau</a:t>
            </a:r>
            <a:r>
              <a:rPr lang="de-CH" sz="1200" i="1" baseline="0" dirty="0">
                <a:latin typeface="+mn-lt"/>
              </a:rPr>
              <a:t> </a:t>
            </a:r>
            <a:r>
              <a:rPr lang="de-CH" sz="1200" i="1" baseline="0" dirty="0" err="1">
                <a:latin typeface="+mn-lt"/>
              </a:rPr>
              <a:t>pour</a:t>
            </a:r>
            <a:r>
              <a:rPr lang="de-CH" sz="1200" i="1" baseline="0" dirty="0">
                <a:latin typeface="+mn-lt"/>
              </a:rPr>
              <a:t> </a:t>
            </a:r>
            <a:r>
              <a:rPr lang="de-CH" sz="1200" i="1" baseline="0" dirty="0" err="1">
                <a:latin typeface="+mn-lt"/>
              </a:rPr>
              <a:t>chaque</a:t>
            </a:r>
            <a:r>
              <a:rPr lang="de-CH" sz="1200" i="1" baseline="0" dirty="0">
                <a:latin typeface="+mn-lt"/>
              </a:rPr>
              <a:t> tour, </a:t>
            </a:r>
            <a:r>
              <a:rPr lang="de-CH" sz="1200" i="1" baseline="0" dirty="0" err="1">
                <a:latin typeface="+mn-lt"/>
              </a:rPr>
              <a:t>afin</a:t>
            </a:r>
            <a:r>
              <a:rPr lang="de-CH" sz="1200" i="1" baseline="0" dirty="0">
                <a:latin typeface="+mn-lt"/>
              </a:rPr>
              <a:t> </a:t>
            </a:r>
            <a:r>
              <a:rPr lang="de-CH" sz="1200" i="1" baseline="0" dirty="0" err="1">
                <a:latin typeface="+mn-lt"/>
              </a:rPr>
              <a:t>d’obtenir</a:t>
            </a:r>
            <a:r>
              <a:rPr lang="de-CH" sz="1200" i="1" baseline="0" dirty="0">
                <a:latin typeface="+mn-lt"/>
              </a:rPr>
              <a:t> </a:t>
            </a:r>
            <a:r>
              <a:rPr lang="de-CH" sz="1200" i="1" baseline="0" dirty="0" err="1">
                <a:latin typeface="+mn-lt"/>
              </a:rPr>
              <a:t>un</a:t>
            </a:r>
            <a:r>
              <a:rPr lang="de-CH" sz="1200" i="1" baseline="0" dirty="0">
                <a:latin typeface="+mn-lt"/>
              </a:rPr>
              <a:t> </a:t>
            </a:r>
            <a:r>
              <a:rPr lang="de-CH" sz="1200" i="1" baseline="0" dirty="0" err="1">
                <a:latin typeface="+mn-lt"/>
              </a:rPr>
              <a:t>aperçu</a:t>
            </a:r>
            <a:r>
              <a:rPr lang="de-CH" sz="1200" i="1" baseline="0" dirty="0">
                <a:latin typeface="+mn-lt"/>
              </a:rPr>
              <a:t> de </a:t>
            </a:r>
            <a:r>
              <a:rPr lang="de-CH" sz="1200" i="1" baseline="0" dirty="0" err="1">
                <a:latin typeface="+mn-lt"/>
              </a:rPr>
              <a:t>l’ambiance</a:t>
            </a:r>
            <a:r>
              <a:rPr lang="de-CH" sz="1200" i="1" baseline="0" dirty="0">
                <a:latin typeface="+mn-lt"/>
              </a:rPr>
              <a:t> du </a:t>
            </a:r>
            <a:r>
              <a:rPr lang="de-CH" sz="1200" i="1" baseline="0" dirty="0" err="1">
                <a:latin typeface="+mn-lt"/>
              </a:rPr>
              <a:t>groupe</a:t>
            </a:r>
            <a:endParaRPr lang="de-DE" sz="1200" dirty="0">
              <a:latin typeface="+mn-lt"/>
            </a:endParaRPr>
          </a:p>
        </p:txBody>
      </p:sp>
      <p:sp>
        <p:nvSpPr>
          <p:cNvPr id="4" name="Foliennummernplatzhalter 3"/>
          <p:cNvSpPr>
            <a:spLocks noGrp="1"/>
          </p:cNvSpPr>
          <p:nvPr>
            <p:ph type="sldNum" sz="quarter" idx="5"/>
          </p:nvPr>
        </p:nvSpPr>
        <p:spPr/>
        <p:txBody>
          <a:bodyPr/>
          <a:lstStyle/>
          <a:p>
            <a:fld id="{288E0A86-1BAE-4CD5-91FD-FEFDACC0AA5C}" type="slidenum">
              <a:rPr lang="de-DE" smtClean="0"/>
              <a:t>4</a:t>
            </a:fld>
            <a:endParaRPr lang="de-DE"/>
          </a:p>
        </p:txBody>
      </p:sp>
    </p:spTree>
    <p:extLst>
      <p:ext uri="{BB962C8B-B14F-4D97-AF65-F5344CB8AC3E}">
        <p14:creationId xmlns:p14="http://schemas.microsoft.com/office/powerpoint/2010/main" val="1553897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latin typeface="+mn-lt"/>
                <a:ea typeface="Calibri"/>
              </a:rPr>
              <a:t>Avant d’entamer la discussion, les participantes et participants lisent l’ensemble des questions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latin typeface="+mn-lt"/>
                <a:ea typeface="Calibri"/>
              </a:rPr>
              <a:t>10-15 minutes env. de discussion en petits groupes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CH" sz="1200" b="0" i="0">
              <a:effectLst/>
              <a:latin typeface="+mn-lt"/>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latin typeface="+mn-lt"/>
                <a:ea typeface="Calibri"/>
              </a:rPr>
              <a:t>Partagez vos réflexions propres à votre sport sur le pouvoir, les idéaux, la proximité et la pression.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latin typeface="+mn-lt"/>
                <a:ea typeface="Calibri"/>
              </a:rPr>
              <a:t>Discutez ensuite ensemble des risques possibles dans votre sport.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latin typeface="+mn-lt"/>
                <a:ea typeface="Calibri"/>
                <a:cs typeface="Calibri"/>
              </a:rPr>
              <a:t>Indiquez comment vous résoudriez les situations à risque ou comment vous agiriez.</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0">
                <a:latin typeface="+mn-lt"/>
                <a:ea typeface="Calibri"/>
                <a:cs typeface="Calibri"/>
              </a:rPr>
              <a:t>Utilisez des post-it pour noter vos moyens d’action ou vos solutions.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CH" sz="1200" b="0" i="0">
              <a:effectLst/>
              <a:latin typeface="+mn-lt"/>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latin typeface="+mn-lt"/>
                <a:ea typeface="Calibri"/>
                <a:cs typeface="Calibri"/>
              </a:rPr>
              <a:t>S’il y a suffisamment de temps à disposition: </a:t>
            </a:r>
            <a:r>
              <a:rPr lang="fr-CH" sz="1200" b="0" i="0">
                <a:latin typeface="+mn-lt"/>
                <a:ea typeface="Calibri"/>
                <a:cs typeface="Calibri"/>
              </a:rPr>
              <a:t>En plénum, partagez une situation à risque de votre sport et associez-y des moyens d’action concrets. </a:t>
            </a:r>
            <a:r>
              <a:rPr lang="fr-CH" sz="1200" b="0" i="1">
                <a:latin typeface="+mn-lt"/>
                <a:ea typeface="Calibri"/>
                <a:cs typeface="Calibri"/>
              </a:rPr>
              <a:t>Les participantes et participants peuvent ensuite proposer d’autres solutions.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0" i="1">
                <a:latin typeface="+mn-lt"/>
                <a:ea typeface="Calibri"/>
                <a:cs typeface="Calibri"/>
              </a:rPr>
              <a:t>S’il n’y a pas assez de temps à disposition: </a:t>
            </a:r>
            <a:r>
              <a:rPr lang="fr-CH" sz="1200" b="0"/>
              <a:t>Accrochez vos moyens d’action ou vos solutions sur le panneau d’affichage ou le tableau de conférence («Wall of act»).</a:t>
            </a:r>
            <a:r>
              <a:rPr lang="fr-CH" sz="1200" b="0" i="1">
                <a:latin typeface="+mn-lt"/>
                <a:ea typeface="Calibri"/>
                <a:cs typeface="+mn-cs"/>
              </a:rPr>
              <a:t> </a:t>
            </a:r>
            <a:r>
              <a:rPr lang="fr-CH" sz="1200" b="0" i="1">
                <a:latin typeface="+mn-lt"/>
                <a:ea typeface="Calibri"/>
                <a:cs typeface="Calibri"/>
              </a:rPr>
              <a:t>Les participantes et participants pourront s’en inspirer.</a:t>
            </a:r>
          </a:p>
        </p:txBody>
      </p:sp>
      <p:sp>
        <p:nvSpPr>
          <p:cNvPr id="4" name="Foliennummernplatzhalter 3"/>
          <p:cNvSpPr>
            <a:spLocks noGrp="1"/>
          </p:cNvSpPr>
          <p:nvPr>
            <p:ph type="sldNum" sz="quarter" idx="5"/>
          </p:nvPr>
        </p:nvSpPr>
        <p:spPr/>
        <p:txBody>
          <a:bodyPr/>
          <a:lstStyle/>
          <a:p>
            <a:fld id="{288E0A86-1BAE-4CD5-91FD-FEFDACC0AA5C}" type="slidenum">
              <a:rPr lang="de-DE" smtClean="0"/>
              <a:t>40</a:t>
            </a:fld>
            <a:endParaRPr lang="de-DE"/>
          </a:p>
        </p:txBody>
      </p:sp>
    </p:spTree>
    <p:extLst>
      <p:ext uri="{BB962C8B-B14F-4D97-AF65-F5344CB8AC3E}">
        <p14:creationId xmlns:p14="http://schemas.microsoft.com/office/powerpoint/2010/main" val="3034659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CH" sz="1200" b="0" i="0"/>
              <a:t>Vous avez réfléchi aux moyens d’action dans diverses situations à risque et vous avez puisé votre inspiration dans différentes idées.</a:t>
            </a:r>
          </a:p>
          <a:p>
            <a:pPr marL="171450" indent="-171450">
              <a:buFont typeface="Arial" panose="020B0604020202020204" pitchFamily="34" charset="0"/>
              <a:buChar char="•"/>
            </a:pPr>
            <a:r>
              <a:rPr lang="fr-CH" sz="1200" b="0" i="0"/>
              <a:t>Avez-vous des questions à ce stade?</a:t>
            </a:r>
          </a:p>
          <a:p>
            <a:pPr marL="171450" indent="-171450">
              <a:buFont typeface="Arial" panose="020B0604020202020204" pitchFamily="34" charset="0"/>
              <a:buChar char="•"/>
            </a:pPr>
            <a:r>
              <a:rPr lang="fr-CH" sz="1200" i="0">
                <a:latin typeface="+mn-lt"/>
                <a:ea typeface="Calibri" panose="020F0502020204030204" pitchFamily="34" charset="0"/>
                <a:cs typeface="Times New Roman" panose="02020603050405020304" pitchFamily="18" charset="0"/>
              </a:rPr>
              <a:t>Rappelons encore une fois que les exemples en gris ou les situations à risque ne sont pas négatifs en soi et font partie de notre quotidien dans le sport. Une fois identifiés, ces risques peuvent être gérés. Aussi est-il important de réfléchir à de ces situations, d’en discuter et de les traiter en toute transparence. Pour le bien de tous. </a:t>
            </a:r>
          </a:p>
          <a:p>
            <a:pPr marL="171450" indent="-171450">
              <a:buFont typeface="Arial" panose="020B0604020202020204" pitchFamily="34" charset="0"/>
              <a:buChar char="•"/>
            </a:pPr>
            <a:r>
              <a:rPr lang="fr-CH" sz="1200" i="0">
                <a:latin typeface="+mn-lt"/>
                <a:ea typeface="Calibri" panose="020F0502020204030204" pitchFamily="34" charset="0"/>
                <a:cs typeface="Times New Roman" panose="02020603050405020304" pitchFamily="18" charset="0"/>
              </a:rPr>
              <a:t>En effet, dans le monde du sport, nous sommes régulièrement au contact du pouvoir, des idéaux, de la proximité et de la pression. </a:t>
            </a:r>
          </a:p>
          <a:p>
            <a:pPr marL="171450" indent="-171450">
              <a:buFont typeface="Arial" panose="020B0604020202020204" pitchFamily="34" charset="0"/>
              <a:buChar char="•"/>
            </a:pPr>
            <a:r>
              <a:rPr lang="fr-CH" sz="1200" b="0" i="0"/>
              <a:t>De même, les relations et la collaboration appartiennent elles aussi au monde du sport (que ce soit au sein de l’équipe, entre enfants et jeunes, monitrices et moniteurs, titulaires de l’autorité parentale, fédérations ou clubs). </a:t>
            </a:r>
          </a:p>
          <a:p>
            <a:pPr marL="171450" indent="-171450">
              <a:buFont typeface="Arial" panose="020B0604020202020204" pitchFamily="34" charset="0"/>
              <a:buChar char="•"/>
            </a:pPr>
            <a:r>
              <a:rPr lang="fr-CH" sz="1200"/>
              <a:t>Les relations sont consolidées par </a:t>
            </a:r>
            <a:r>
              <a:rPr lang="fr-CH" sz="1200" b="1"/>
              <a:t>la participation, la diversité, le soutien et le plaisir </a:t>
            </a:r>
            <a:r>
              <a:rPr lang="fr-CH" sz="1200"/>
              <a:t>(</a:t>
            </a:r>
            <a:r>
              <a:rPr lang="fr-CH" sz="1200" i="1"/>
              <a:t>vous pouvez voir ces termes sur le drapeau de l’illustration</a:t>
            </a:r>
            <a:r>
              <a:rPr lang="fr-CH" sz="1200"/>
              <a:t>).</a:t>
            </a:r>
          </a:p>
          <a:p>
            <a:pPr marL="171450" indent="-171450">
              <a:buFont typeface="Arial" panose="020B0604020202020204" pitchFamily="34" charset="0"/>
              <a:buChar char="•"/>
            </a:pPr>
            <a:r>
              <a:rPr lang="fr-CH" sz="1200" i="0"/>
              <a:t>Ces quatre concepts doivent être considérés comme </a:t>
            </a:r>
            <a:r>
              <a:rPr lang="fr-CH" sz="1200" b="1" i="0"/>
              <a:t>allant de pair avec le pouvoir, les idéaux, la proximité et la pression</a:t>
            </a:r>
            <a:r>
              <a:rPr lang="fr-CH" sz="1200" i="0"/>
              <a:t>.</a:t>
            </a:r>
          </a:p>
          <a:p>
            <a:pPr marL="171450" indent="-171450">
              <a:buFont typeface="Arial" panose="020B0604020202020204" pitchFamily="34" charset="0"/>
              <a:buChar char="•"/>
            </a:pPr>
            <a:r>
              <a:rPr lang="fr-CH" sz="1200" b="0" i="0"/>
              <a:t>Qu’est-ce que cela signifie concrètement?</a:t>
            </a:r>
          </a:p>
          <a:p>
            <a:pPr marL="171450" indent="-171450">
              <a:buFont typeface="Arial" panose="020B0604020202020204" pitchFamily="34" charset="0"/>
              <a:buChar char="•"/>
            </a:pPr>
            <a:r>
              <a:rPr lang="fr-CH" sz="1200" i="0"/>
              <a:t>Le </a:t>
            </a:r>
            <a:r>
              <a:rPr lang="fr-CH" sz="1200" b="1" i="0"/>
              <a:t>pouvoir</a:t>
            </a:r>
            <a:r>
              <a:rPr lang="fr-CH" sz="1200" i="0"/>
              <a:t> a besoin de </a:t>
            </a:r>
            <a:r>
              <a:rPr lang="fr-CH" sz="1200" b="1" i="0"/>
              <a:t>participation</a:t>
            </a:r>
            <a:r>
              <a:rPr lang="fr-CH" sz="1200" i="0"/>
              <a:t> pour s’exercer avec la bonne mesure:</a:t>
            </a:r>
            <a:r>
              <a:rPr lang="fr-CH" sz="1200" b="0" i="0"/>
              <a:t> Les athlètes, mais aussi les monitrices ou moniteurs et d’autres personnes impliquées, doivent pouvoir donner leur avis, participer aux discussions et prendre des décisions.</a:t>
            </a:r>
          </a:p>
          <a:p>
            <a:pPr marL="171450" indent="-171450">
              <a:buFont typeface="Arial" panose="020B0604020202020204" pitchFamily="34" charset="0"/>
              <a:buChar char="•"/>
            </a:pPr>
            <a:r>
              <a:rPr lang="fr-CH" sz="1200" i="0"/>
              <a:t>Les </a:t>
            </a:r>
            <a:r>
              <a:rPr lang="fr-CH" sz="1200" b="1" i="0"/>
              <a:t>idéaux</a:t>
            </a:r>
            <a:r>
              <a:rPr lang="fr-CH" sz="1200" i="0"/>
              <a:t> sont indissociables de la </a:t>
            </a:r>
            <a:r>
              <a:rPr lang="fr-CH" sz="1200" b="1" i="0"/>
              <a:t>diversité</a:t>
            </a:r>
            <a:r>
              <a:rPr lang="fr-CH" sz="1200" i="0"/>
              <a:t>:</a:t>
            </a:r>
            <a:r>
              <a:rPr lang="fr-CH" sz="1200" b="0" i="0"/>
              <a:t> Dans le sport, toutes et tous doivent avoir une chance de bénéficier d’un développement et d’un encouragement individuels. Aspirer à un seul idéal est un concept radical. Les idéaux doivent avoir de la place pour la diversité, sans quoi ils deviennent une idéologie.</a:t>
            </a:r>
          </a:p>
          <a:p>
            <a:pPr marL="171450" indent="-171450">
              <a:buFont typeface="Arial" panose="020B0604020202020204" pitchFamily="34" charset="0"/>
              <a:buChar char="•"/>
            </a:pPr>
            <a:r>
              <a:rPr lang="fr-CH" sz="1200" i="0"/>
              <a:t>La </a:t>
            </a:r>
            <a:r>
              <a:rPr lang="fr-CH" sz="1200" b="1" i="0"/>
              <a:t>proximité</a:t>
            </a:r>
            <a:r>
              <a:rPr lang="fr-CH" sz="1200" i="0"/>
              <a:t> a besoin de </a:t>
            </a:r>
            <a:r>
              <a:rPr lang="fr-CH" sz="1200" b="1" i="0"/>
              <a:t>soutien</a:t>
            </a:r>
            <a:r>
              <a:rPr lang="fr-CH" sz="1200" i="0"/>
              <a:t> pour être synonyme de protection et ne transgresser aucune limite.</a:t>
            </a:r>
          </a:p>
          <a:p>
            <a:pPr marL="171450" indent="-171450">
              <a:buFont typeface="Arial" panose="020B0604020202020204" pitchFamily="34" charset="0"/>
              <a:buChar char="•"/>
            </a:pPr>
            <a:r>
              <a:rPr lang="fr-CH" sz="1200" i="0"/>
              <a:t>Enfin, la </a:t>
            </a:r>
            <a:r>
              <a:rPr lang="fr-CH" sz="1200" b="1" i="0"/>
              <a:t>pression</a:t>
            </a:r>
            <a:r>
              <a:rPr lang="fr-CH" sz="1200" i="0"/>
              <a:t> n’est supportable que combinée au </a:t>
            </a:r>
            <a:r>
              <a:rPr lang="fr-CH" sz="1200" b="1" i="0"/>
              <a:t>plaisir</a:t>
            </a:r>
            <a:r>
              <a:rPr lang="fr-CH" sz="1200" i="0"/>
              <a:t>.</a:t>
            </a:r>
            <a:r>
              <a:rPr lang="fr-CH" sz="1200" b="0" i="0"/>
              <a:t> La joie est la motivation par excellence. Conjointement à la pression, le plaisir ne doit pas être négligé, afin de trouver un bon équilibre.</a:t>
            </a:r>
          </a:p>
        </p:txBody>
      </p:sp>
      <p:sp>
        <p:nvSpPr>
          <p:cNvPr id="4" name="Foliennummernplatzhalter 3"/>
          <p:cNvSpPr>
            <a:spLocks noGrp="1"/>
          </p:cNvSpPr>
          <p:nvPr>
            <p:ph type="sldNum" sz="quarter" idx="5"/>
          </p:nvPr>
        </p:nvSpPr>
        <p:spPr/>
        <p:txBody>
          <a:bodyPr/>
          <a:lstStyle/>
          <a:p>
            <a:fld id="{288E0A86-1BAE-4CD5-91FD-FEFDACC0AA5C}" type="slidenum">
              <a:rPr lang="de-DE" smtClean="0"/>
              <a:t>41</a:t>
            </a:fld>
            <a:endParaRPr lang="de-DE"/>
          </a:p>
        </p:txBody>
      </p:sp>
    </p:spTree>
    <p:extLst>
      <p:ext uri="{BB962C8B-B14F-4D97-AF65-F5344CB8AC3E}">
        <p14:creationId xmlns:p14="http://schemas.microsoft.com/office/powerpoint/2010/main" val="688671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0" i="0"/>
              <a:t>Voici une nouvelle fois le concept sur cette diapositive, de façon claire et schématisée: Pour gérer les situations, il est très important de trouver la bonne mesure!</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42</a:t>
            </a:fld>
            <a:endParaRPr lang="de-DE"/>
          </a:p>
        </p:txBody>
      </p:sp>
    </p:spTree>
    <p:extLst>
      <p:ext uri="{BB962C8B-B14F-4D97-AF65-F5344CB8AC3E}">
        <p14:creationId xmlns:p14="http://schemas.microsoft.com/office/powerpoint/2010/main" val="5413931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CH" i="1"/>
              <a:t>Veiller à </a:t>
            </a:r>
            <a:r>
              <a:rPr lang="fr-CH" b="1" i="1"/>
              <a:t>terminer sur une note positive</a:t>
            </a:r>
            <a:r>
              <a:rPr lang="fr-CH" i="1"/>
              <a:t>, de façon à consolider les participantes et les participants dans cet impact positif.</a:t>
            </a:r>
          </a:p>
          <a:p>
            <a:pPr marL="171450" indent="-171450">
              <a:buFont typeface="Arial" panose="020B0604020202020204" pitchFamily="34" charset="0"/>
              <a:buChar char="•"/>
            </a:pPr>
            <a:r>
              <a:rPr lang="fr-CH" i="1"/>
              <a:t>S’il reste du temps, les questions affichées peuvent être discutées en plénum pour conclure.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i="1"/>
              <a:t>Attention: Si les questions ont déjà été posées au début de l’activité lors des deux cercles, elles ne sont plus pertinentes.</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43</a:t>
            </a:fld>
            <a:endParaRPr lang="de-DE"/>
          </a:p>
        </p:txBody>
      </p:sp>
    </p:spTree>
    <p:extLst>
      <p:ext uri="{BB962C8B-B14F-4D97-AF65-F5344CB8AC3E}">
        <p14:creationId xmlns:p14="http://schemas.microsoft.com/office/powerpoint/2010/main" val="2834841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B0188-2223-54B6-88A5-AB9F36F4622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792A3D7-BC20-2BEE-2DA1-C880B0860D5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1FDC58F-9C5E-10E8-48C9-908A6E35AA27}"/>
              </a:ext>
            </a:extLst>
          </p:cNvPr>
          <p:cNvSpPr>
            <a:spLocks noGrp="1"/>
          </p:cNvSpPr>
          <p:nvPr>
            <p:ph type="body" idx="1"/>
          </p:nvPr>
        </p:nvSpPr>
        <p:spPr/>
        <p:txBody>
          <a:bodyPr/>
          <a:lstStyle/>
          <a:p>
            <a:r>
              <a:rPr lang="de-CH" i="1" dirty="0"/>
              <a:t>Diapositive de </a:t>
            </a:r>
            <a:r>
              <a:rPr lang="de-CH" i="1" dirty="0" err="1"/>
              <a:t>transition</a:t>
            </a:r>
            <a:r>
              <a:rPr lang="de-CH" i="1" dirty="0"/>
              <a:t> </a:t>
            </a:r>
            <a:r>
              <a:rPr lang="de-CH" i="1" dirty="0" err="1"/>
              <a:t>pour</a:t>
            </a:r>
            <a:r>
              <a:rPr lang="de-CH" i="1" dirty="0"/>
              <a:t> la </a:t>
            </a:r>
            <a:r>
              <a:rPr lang="de-CH" i="1" dirty="0" err="1"/>
              <a:t>personne</a:t>
            </a:r>
            <a:r>
              <a:rPr lang="de-CH" i="1" dirty="0"/>
              <a:t> responsable du </a:t>
            </a:r>
            <a:r>
              <a:rPr lang="de-CH" i="1" dirty="0" err="1"/>
              <a:t>cours</a:t>
            </a:r>
            <a:endParaRPr lang="de-CH" i="1" dirty="0"/>
          </a:p>
        </p:txBody>
      </p:sp>
      <p:sp>
        <p:nvSpPr>
          <p:cNvPr id="4" name="Foliennummernplatzhalter 3">
            <a:extLst>
              <a:ext uri="{FF2B5EF4-FFF2-40B4-BE49-F238E27FC236}">
                <a16:creationId xmlns:a16="http://schemas.microsoft.com/office/drawing/2014/main" id="{113AB20C-3D50-C2DB-0345-08694D5E33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940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680" indent="-165680">
              <a:buFont typeface="Arial" panose="020B0604020202020204" pitchFamily="34" charset="0"/>
              <a:buChar char="•"/>
            </a:pPr>
            <a:r>
              <a:rPr lang="fr-CH"/>
              <a:t>Pour finir, laissez-moi vous présenter cet aperçu. Il s’agit, pour ainsi dire, de la représentation de l’univers du sport éthique. Vous y retrouvez une synthèse illustrée des contenus que nous avons traités aujourd’hui.</a:t>
            </a:r>
          </a:p>
          <a:p>
            <a:pPr marL="165680" indent="-165680">
              <a:buFont typeface="Arial" panose="020B0604020202020204" pitchFamily="34" charset="0"/>
              <a:buChar char="•"/>
            </a:pPr>
            <a:r>
              <a:rPr lang="fr-CH"/>
              <a:t>Vous voyez ainsi notre planète, qui représente le «sport éthique». </a:t>
            </a:r>
            <a:r>
              <a:rPr lang="fr-CH" i="1"/>
              <a:t>(montrer du doigt la grande sphère)</a:t>
            </a:r>
          </a:p>
          <a:p>
            <a:pPr marL="165680" indent="-165680">
              <a:buFont typeface="Arial" panose="020B0604020202020204" pitchFamily="34" charset="0"/>
              <a:buChar char="•"/>
            </a:pPr>
            <a:r>
              <a:rPr lang="fr-CH"/>
              <a:t>Elle met l’accent sur la bonne mesure ainsi que sur un processus continu d’apprentissage et de réflexion. </a:t>
            </a:r>
            <a:r>
              <a:rPr lang="fr-CH" i="1"/>
              <a:t>(montrer le côté droit de l’image)</a:t>
            </a:r>
          </a:p>
          <a:p>
            <a:pPr marL="165680" indent="-165680">
              <a:buFont typeface="Arial" panose="020B0604020202020204" pitchFamily="34" charset="0"/>
              <a:buChar char="•"/>
            </a:pPr>
            <a:r>
              <a:rPr lang="fr-CH"/>
              <a:t>Autour de la planète gravitent des orbites en vert et gris, qui représentent le développement des compétences et le développement de l’organisation. </a:t>
            </a:r>
            <a:r>
              <a:rPr lang="fr-CH" i="1"/>
              <a:t>(montrer le côté gauche de l’image)</a:t>
            </a:r>
          </a:p>
          <a:p>
            <a:pPr marL="165680" indent="-165680">
              <a:buFont typeface="Arial" panose="020B0604020202020204" pitchFamily="34" charset="0"/>
              <a:buChar char="•"/>
            </a:pPr>
            <a:r>
              <a:rPr lang="fr-CH"/>
              <a:t>Gravitant dans son orbite orange et rouge, Swiss Sport Integrity apparaît comme service de signalement et d’intervention. </a:t>
            </a:r>
            <a:r>
              <a:rPr lang="fr-CH" i="1"/>
              <a:t>(montrer en haut à gauche)</a:t>
            </a:r>
          </a:p>
          <a:p>
            <a:pPr marL="165680" indent="-165680">
              <a:buFont typeface="Arial" panose="020B0604020202020204" pitchFamily="34" charset="0"/>
              <a:buChar char="•"/>
            </a:pPr>
            <a:r>
              <a:rPr lang="fr-CH"/>
              <a:t>Une fusée vole vers l’avenir. </a:t>
            </a:r>
            <a:r>
              <a:rPr lang="fr-CH" i="1"/>
              <a:t>(montrer en haut à droite)</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7050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680" indent="-165680">
              <a:buFont typeface="Arial" panose="020B0604020202020204" pitchFamily="34" charset="0"/>
              <a:buChar char="•"/>
            </a:pPr>
            <a:r>
              <a:rPr lang="fr-CH" i="0"/>
              <a:t>Et c’est ici que vous intervenez!</a:t>
            </a:r>
          </a:p>
          <a:p>
            <a:pPr marL="165680" indent="-165680">
              <a:buFont typeface="Arial" panose="020B0604020202020204" pitchFamily="34" charset="0"/>
              <a:buChar char="•"/>
            </a:pPr>
            <a:r>
              <a:rPr lang="fr-CH" i="0"/>
              <a:t>Merci à toutes et à tous de continuer à contribuer activement à un sport éthique!</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D1545-34EE-457B-B5DE-97D69928C3A8}"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468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CH" i="1">
                <a:latin typeface="+mn-lt"/>
              </a:rPr>
              <a:t>Brève réflexion personnelle des participantes et des participants</a:t>
            </a:r>
          </a:p>
          <a:p>
            <a:pPr marL="171450" indent="-171450">
              <a:buFont typeface="Arial" panose="020B0604020202020204" pitchFamily="34" charset="0"/>
              <a:buChar char="•"/>
            </a:pPr>
            <a:r>
              <a:rPr lang="fr-CH" i="1">
                <a:latin typeface="+mn-lt"/>
              </a:rPr>
              <a:t>L’état d’esprit final du groupe permet à la personne responsable du cours de recevoir un feed-back. </a:t>
            </a:r>
          </a:p>
          <a:p>
            <a:pPr marL="171450" indent="-171450">
              <a:buFont typeface="Arial" panose="020B0604020202020204" pitchFamily="34" charset="0"/>
              <a:buChar char="•"/>
            </a:pPr>
            <a:r>
              <a:rPr lang="fr-CH" i="1">
                <a:latin typeface="+mn-lt"/>
              </a:rPr>
              <a:t>Les questions sont classées selon le principe tête-cœur-main:</a:t>
            </a:r>
          </a:p>
          <a:p>
            <a:pPr marL="514350" lvl="1" indent="-171450">
              <a:buFont typeface="Arial" panose="020B0604020202020204" pitchFamily="34" charset="0"/>
              <a:buChar char="•"/>
            </a:pPr>
            <a:r>
              <a:rPr lang="fr-CH" i="1">
                <a:latin typeface="+mn-lt"/>
              </a:rPr>
              <a:t>Tête (ampoule): Qu’est-ce que j’ai appris?</a:t>
            </a:r>
          </a:p>
          <a:p>
            <a:pPr marL="514350" lvl="1" indent="-171450">
              <a:buFont typeface="Arial" panose="020B0604020202020204" pitchFamily="34" charset="0"/>
              <a:buChar char="•"/>
            </a:pPr>
            <a:r>
              <a:rPr lang="fr-CH" i="1">
                <a:latin typeface="+mn-lt"/>
              </a:rPr>
              <a:t>Cœur: Comment est-ce que je me sens?</a:t>
            </a:r>
          </a:p>
          <a:p>
            <a:pPr marL="5143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i="1">
                <a:latin typeface="+mn-lt"/>
              </a:rPr>
              <a:t>Main: </a:t>
            </a:r>
            <a:r>
              <a:rPr lang="fr-CH" b="1" i="1">
                <a:latin typeface="+mn-lt"/>
              </a:rPr>
              <a:t>Comment procéder à présent? (=question principale) </a:t>
            </a:r>
            <a:r>
              <a:rPr lang="fr-CH" sz="1200" b="1" i="1">
                <a:latin typeface="+mn-lt"/>
              </a:rPr>
              <a:t>A quoi vais-je faire tout particulièrement attention ces quatre prochaines semaines en termes de pouvoir, d’idéaux, de proximité ou de pression dans mon champ d’action?</a:t>
            </a:r>
          </a:p>
          <a:p>
            <a:pPr marL="5143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200" b="1" i="1">
                <a:latin typeface="+mn-lt"/>
              </a:rPr>
              <a:t>Remarque importante à l’attention des participantes et des participants: Décrire concrètement la prochaine étape et s’y atteler rapidement. Et n’oubliez pas: Mieux vaut commencer par de petites étapes qui peuvent être menées à bien!</a:t>
            </a:r>
          </a:p>
          <a:p>
            <a:pPr marL="171450" indent="-171450">
              <a:buFont typeface="Arial" panose="020B0604020202020204" pitchFamily="34" charset="0"/>
              <a:buChar char="•"/>
            </a:pPr>
            <a:r>
              <a:rPr lang="fr-CH" i="1">
                <a:latin typeface="+mn-lt"/>
              </a:rPr>
              <a:t>Les participantes et participants peuvent laisser leur feed-back sur des post-it ou des petites notes.</a:t>
            </a:r>
          </a:p>
          <a:p>
            <a:pPr marL="171450" indent="-171450">
              <a:buFont typeface="Arial" panose="020B0604020202020204" pitchFamily="34" charset="0"/>
              <a:buChar char="•"/>
            </a:pPr>
            <a:r>
              <a:rPr lang="fr-CH" i="1">
                <a:latin typeface="+mn-lt"/>
              </a:rPr>
              <a:t>Epingler ou visualiser ces feed-back sur des tableaux de conférence ou des panneaux d’affichage permet de se faire une idée de l’état d’esprit final du groupe. </a:t>
            </a:r>
            <a:r>
              <a:rPr lang="fr-CH" b="1" i="1">
                <a:latin typeface="+mn-lt"/>
              </a:rPr>
              <a:t>Tout le monde formule oralement la prochaine étape concrète.</a:t>
            </a:r>
          </a:p>
          <a:p>
            <a:pPr marL="171450" indent="-171450">
              <a:buFont typeface="Arial" panose="020B0604020202020204" pitchFamily="34" charset="0"/>
              <a:buChar char="•"/>
            </a:pPr>
            <a:r>
              <a:rPr lang="fr-CH" i="1">
                <a:latin typeface="+mn-lt"/>
              </a:rPr>
              <a:t>Remarques méthodologiques: </a:t>
            </a:r>
          </a:p>
          <a:p>
            <a:pPr marL="685800" lvl="1" indent="-228600">
              <a:buFont typeface="+mj-lt"/>
              <a:buAutoNum type="arabicParenR"/>
            </a:pPr>
            <a:r>
              <a:rPr lang="fr-CH" i="1">
                <a:latin typeface="+mn-lt"/>
              </a:rPr>
              <a:t>La dernière question est écrite sur une carte postale; les participantes et participants y répondent. La personne responsable du cours enverra les cartes postales aux personnes participantes environ quatre semaines après le cours.</a:t>
            </a:r>
          </a:p>
          <a:p>
            <a:pPr marL="685800" lvl="1" indent="-228600">
              <a:buFont typeface="+mj-lt"/>
              <a:buAutoNum type="arabicParenR"/>
            </a:pPr>
            <a:r>
              <a:rPr lang="fr-CH" sz="1200" b="0" i="1">
                <a:latin typeface="+mn-lt"/>
              </a:rPr>
              <a:t>La dernière question sera traitée via </a:t>
            </a:r>
            <a:r>
              <a:rPr lang="fr-CH" sz="1200" b="0" i="1" u="sng" strike="noStrike">
                <a:solidFill>
                  <a:srgbClr val="0563C1"/>
                </a:solidFill>
                <a:latin typeface="+mn-lt"/>
                <a:hlinkClick r:id="rId3"/>
              </a:rPr>
              <a:t>FutureMe</a:t>
            </a:r>
            <a:r>
              <a:rPr lang="fr-CH" sz="1200" b="0" i="1">
                <a:latin typeface="+mn-lt"/>
              </a:rPr>
              <a:t> et envoyée automatiquement par e-mail aux participantes et participants environ quatre semaines après le cours (cf. lien dans le guide).</a:t>
            </a:r>
          </a:p>
        </p:txBody>
      </p:sp>
      <p:sp>
        <p:nvSpPr>
          <p:cNvPr id="4" name="Foliennummernplatzhalter 3"/>
          <p:cNvSpPr>
            <a:spLocks noGrp="1"/>
          </p:cNvSpPr>
          <p:nvPr>
            <p:ph type="sldNum" sz="quarter" idx="5"/>
          </p:nvPr>
        </p:nvSpPr>
        <p:spPr/>
        <p:txBody>
          <a:bodyPr/>
          <a:lstStyle/>
          <a:p>
            <a:fld id="{288E0A86-1BAE-4CD5-91FD-FEFDACC0AA5C}" type="slidenum">
              <a:rPr lang="de-DE" smtClean="0"/>
              <a:t>47</a:t>
            </a:fld>
            <a:endParaRPr lang="de-DE"/>
          </a:p>
        </p:txBody>
      </p:sp>
    </p:spTree>
    <p:extLst>
      <p:ext uri="{BB962C8B-B14F-4D97-AF65-F5344CB8AC3E}">
        <p14:creationId xmlns:p14="http://schemas.microsoft.com/office/powerpoint/2010/main" val="13493885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680" indent="-165680">
              <a:buFont typeface="Arial" panose="020B0604020202020204" pitchFamily="34" charset="0"/>
              <a:buChar char="•"/>
            </a:pPr>
            <a:r>
              <a:rPr lang="fr-CH" i="1"/>
              <a:t>Ajouter une image pour remercier les participantes et les participants</a:t>
            </a:r>
          </a:p>
        </p:txBody>
      </p:sp>
      <p:sp>
        <p:nvSpPr>
          <p:cNvPr id="4" name="Foliennummernplatzhalter 3"/>
          <p:cNvSpPr>
            <a:spLocks noGrp="1"/>
          </p:cNvSpPr>
          <p:nvPr>
            <p:ph type="sldNum" sz="quarter" idx="5"/>
          </p:nvPr>
        </p:nvSpPr>
        <p:spPr/>
        <p:txBody>
          <a:bodyPr/>
          <a:lstStyle/>
          <a:p>
            <a:fld id="{288E0A86-1BAE-4CD5-91FD-FEFDACC0AA5C}" type="slidenum">
              <a:rPr lang="de-DE" smtClean="0"/>
              <a:t>48</a:t>
            </a:fld>
            <a:endParaRPr lang="de-DE"/>
          </a:p>
        </p:txBody>
      </p:sp>
    </p:spTree>
    <p:extLst>
      <p:ext uri="{BB962C8B-B14F-4D97-AF65-F5344CB8AC3E}">
        <p14:creationId xmlns:p14="http://schemas.microsoft.com/office/powerpoint/2010/main" val="2540383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59385" indent="-159385">
              <a:buFont typeface="Arial" panose="020B0604020202020204" pitchFamily="34" charset="0"/>
              <a:buChar char="•"/>
            </a:pPr>
            <a:r>
              <a:rPr lang="de-CH" dirty="0" err="1"/>
              <a:t>Vidéo</a:t>
            </a:r>
            <a:r>
              <a:rPr lang="de-CH" dirty="0"/>
              <a:t> </a:t>
            </a:r>
            <a:r>
              <a:rPr lang="de-CH" dirty="0" err="1"/>
              <a:t>explicative</a:t>
            </a:r>
            <a:r>
              <a:rPr lang="de-CH" dirty="0"/>
              <a:t> </a:t>
            </a:r>
            <a:r>
              <a:rPr lang="de-CH" dirty="0" err="1"/>
              <a:t>sur</a:t>
            </a:r>
            <a:r>
              <a:rPr lang="de-CH" dirty="0"/>
              <a:t> le </a:t>
            </a:r>
            <a:r>
              <a:rPr lang="de-CH" dirty="0" err="1"/>
              <a:t>système</a:t>
            </a:r>
            <a:r>
              <a:rPr lang="de-CH" dirty="0"/>
              <a:t> </a:t>
            </a:r>
            <a:r>
              <a:rPr lang="de-CH" dirty="0" err="1"/>
              <a:t>pour</a:t>
            </a:r>
            <a:r>
              <a:rPr lang="de-CH" dirty="0"/>
              <a:t> </a:t>
            </a:r>
            <a:r>
              <a:rPr lang="de-CH" dirty="0" err="1"/>
              <a:t>un</a:t>
            </a:r>
            <a:r>
              <a:rPr lang="de-CH" dirty="0"/>
              <a:t> «</a:t>
            </a:r>
            <a:r>
              <a:rPr lang="de-CH" dirty="0" err="1"/>
              <a:t>sport</a:t>
            </a:r>
            <a:r>
              <a:rPr lang="de-CH" dirty="0"/>
              <a:t> </a:t>
            </a:r>
            <a:r>
              <a:rPr lang="de-CH" dirty="0" err="1"/>
              <a:t>suisse</a:t>
            </a:r>
            <a:r>
              <a:rPr lang="de-CH" dirty="0"/>
              <a:t> </a:t>
            </a:r>
            <a:r>
              <a:rPr lang="de-CH" dirty="0" err="1"/>
              <a:t>respectueux</a:t>
            </a:r>
            <a:r>
              <a:rPr lang="de-CH" dirty="0"/>
              <a:t>» </a:t>
            </a:r>
            <a:r>
              <a:rPr lang="de-CH" dirty="0" err="1"/>
              <a:t>voir</a:t>
            </a:r>
            <a:r>
              <a:rPr lang="de-CH" dirty="0"/>
              <a:t> https://www.youtube.com/watch?v=H-83tHSVebw&amp;ab_channel=SwissOlympicTeam </a:t>
            </a:r>
            <a:r>
              <a:rPr lang="de-CH" i="1" dirty="0"/>
              <a:t>(</a:t>
            </a:r>
            <a:r>
              <a:rPr lang="de-CH" i="1" dirty="0" err="1"/>
              <a:t>Copier</a:t>
            </a:r>
            <a:r>
              <a:rPr lang="de-CH" i="1" dirty="0"/>
              <a:t> et </a:t>
            </a:r>
            <a:r>
              <a:rPr lang="de-CH" i="1" dirty="0" err="1"/>
              <a:t>Coller</a:t>
            </a:r>
            <a:r>
              <a:rPr lang="de-CH" i="1" dirty="0"/>
              <a:t>)</a:t>
            </a:r>
            <a:endParaRPr lang="de-CH" i="1" dirty="0">
              <a:ea typeface="Calibri"/>
              <a:cs typeface="Calibri"/>
            </a:endParaRPr>
          </a:p>
          <a:p>
            <a:pPr marL="159385" indent="-159385">
              <a:buFont typeface="Arial" panose="020B0604020202020204" pitchFamily="34" charset="0"/>
              <a:buChar char="•"/>
            </a:pPr>
            <a:r>
              <a:rPr lang="de-CH" i="1" dirty="0" err="1"/>
              <a:t>Cette</a:t>
            </a:r>
            <a:r>
              <a:rPr lang="de-CH" i="1" dirty="0"/>
              <a:t> </a:t>
            </a:r>
            <a:r>
              <a:rPr lang="de-CH" i="1" dirty="0" err="1"/>
              <a:t>diapositive</a:t>
            </a:r>
            <a:r>
              <a:rPr lang="de-CH" i="1" dirty="0"/>
              <a:t> </a:t>
            </a:r>
            <a:r>
              <a:rPr lang="de-CH" i="1" dirty="0" err="1"/>
              <a:t>permet</a:t>
            </a:r>
            <a:r>
              <a:rPr lang="de-CH" i="1" dirty="0"/>
              <a:t> à la </a:t>
            </a:r>
            <a:r>
              <a:rPr lang="de-CH" i="1" dirty="0" err="1"/>
              <a:t>direction</a:t>
            </a:r>
            <a:r>
              <a:rPr lang="de-CH" i="1" dirty="0"/>
              <a:t> du </a:t>
            </a:r>
            <a:r>
              <a:rPr lang="de-CH" i="1" dirty="0" err="1"/>
              <a:t>cours</a:t>
            </a:r>
            <a:r>
              <a:rPr lang="de-CH" i="1" dirty="0"/>
              <a:t> de </a:t>
            </a:r>
            <a:r>
              <a:rPr lang="de-CH" i="1" dirty="0" err="1"/>
              <a:t>disposer</a:t>
            </a:r>
            <a:r>
              <a:rPr lang="de-CH" i="1" baseline="0" dirty="0"/>
              <a:t> </a:t>
            </a:r>
            <a:r>
              <a:rPr lang="de-CH" i="1" baseline="0" dirty="0" err="1"/>
              <a:t>d’informations</a:t>
            </a:r>
            <a:r>
              <a:rPr lang="de-CH" i="1" baseline="0" dirty="0"/>
              <a:t> </a:t>
            </a:r>
            <a:r>
              <a:rPr lang="de-CH" i="1" baseline="0" dirty="0" err="1"/>
              <a:t>contextuelles</a:t>
            </a:r>
            <a:r>
              <a:rPr lang="de-CH" i="1" baseline="0" dirty="0"/>
              <a:t> </a:t>
            </a:r>
            <a:r>
              <a:rPr lang="de-CH" i="1" baseline="0" dirty="0" err="1"/>
              <a:t>sur</a:t>
            </a:r>
            <a:r>
              <a:rPr lang="de-CH" i="1" baseline="0" dirty="0"/>
              <a:t> le </a:t>
            </a:r>
            <a:r>
              <a:rPr lang="de-CH" b="0" i="1" dirty="0">
                <a:latin typeface="+mn-lt"/>
              </a:rPr>
              <a:t>«</a:t>
            </a:r>
            <a:r>
              <a:rPr lang="de-CH" b="0" i="1" dirty="0" err="1">
                <a:latin typeface="+mn-lt"/>
              </a:rPr>
              <a:t>sport</a:t>
            </a:r>
            <a:r>
              <a:rPr lang="de-CH" b="0" i="1" baseline="0" dirty="0">
                <a:latin typeface="+mn-lt"/>
              </a:rPr>
              <a:t> </a:t>
            </a:r>
            <a:r>
              <a:rPr lang="de-CH" b="0" i="1" baseline="0" dirty="0" err="1">
                <a:latin typeface="+mn-lt"/>
              </a:rPr>
              <a:t>suisse</a:t>
            </a:r>
            <a:r>
              <a:rPr lang="de-CH" b="0" i="1" baseline="0" dirty="0">
                <a:latin typeface="+mn-lt"/>
              </a:rPr>
              <a:t> </a:t>
            </a:r>
            <a:r>
              <a:rPr lang="de-CH" b="0" i="1" baseline="0" dirty="0" err="1">
                <a:latin typeface="+mn-lt"/>
              </a:rPr>
              <a:t>respectueux</a:t>
            </a:r>
            <a:r>
              <a:rPr lang="de-CH" b="0" i="1" dirty="0">
                <a:latin typeface="+mn-lt"/>
              </a:rPr>
              <a:t>». La </a:t>
            </a:r>
            <a:r>
              <a:rPr lang="de-CH" b="0" i="1" dirty="0" err="1">
                <a:latin typeface="+mn-lt"/>
              </a:rPr>
              <a:t>direction</a:t>
            </a:r>
            <a:r>
              <a:rPr lang="de-CH" b="0" i="1" dirty="0">
                <a:latin typeface="+mn-lt"/>
              </a:rPr>
              <a:t> du </a:t>
            </a:r>
            <a:r>
              <a:rPr lang="de-CH" b="0" i="1" dirty="0" err="1">
                <a:latin typeface="+mn-lt"/>
              </a:rPr>
              <a:t>sport</a:t>
            </a:r>
            <a:r>
              <a:rPr lang="de-CH" b="0" i="1" dirty="0">
                <a:latin typeface="+mn-lt"/>
              </a:rPr>
              <a:t> </a:t>
            </a:r>
            <a:r>
              <a:rPr lang="de-CH" b="0" i="1" dirty="0" err="1">
                <a:latin typeface="+mn-lt"/>
              </a:rPr>
              <a:t>peut</a:t>
            </a:r>
            <a:r>
              <a:rPr lang="de-CH" b="0" i="1" baseline="0" dirty="0">
                <a:latin typeface="+mn-lt"/>
              </a:rPr>
              <a:t> </a:t>
            </a:r>
            <a:r>
              <a:rPr lang="de-CH" b="0" i="1" baseline="0" dirty="0" err="1">
                <a:latin typeface="+mn-lt"/>
              </a:rPr>
              <a:t>ajouter</a:t>
            </a:r>
            <a:r>
              <a:rPr lang="de-CH" b="0" i="1" baseline="0" dirty="0">
                <a:latin typeface="+mn-lt"/>
              </a:rPr>
              <a:t> </a:t>
            </a:r>
            <a:r>
              <a:rPr lang="de-CH" b="0" i="1" baseline="0" dirty="0" err="1">
                <a:latin typeface="+mn-lt"/>
              </a:rPr>
              <a:t>cette</a:t>
            </a:r>
            <a:r>
              <a:rPr lang="de-CH" b="0" i="1" baseline="0" dirty="0">
                <a:latin typeface="+mn-lt"/>
              </a:rPr>
              <a:t> </a:t>
            </a:r>
            <a:r>
              <a:rPr lang="de-CH" b="0" i="1" baseline="0" dirty="0" err="1">
                <a:latin typeface="+mn-lt"/>
              </a:rPr>
              <a:t>diapositive</a:t>
            </a:r>
            <a:r>
              <a:rPr lang="de-CH" b="0" i="1" baseline="0" dirty="0">
                <a:latin typeface="+mn-lt"/>
              </a:rPr>
              <a:t> à la </a:t>
            </a:r>
            <a:r>
              <a:rPr lang="de-CH" b="0" i="1" baseline="0" dirty="0" err="1">
                <a:latin typeface="+mn-lt"/>
              </a:rPr>
              <a:t>présentation</a:t>
            </a:r>
            <a:r>
              <a:rPr lang="de-CH" b="0" i="1" baseline="0" dirty="0">
                <a:latin typeface="+mn-lt"/>
              </a:rPr>
              <a:t>, si </a:t>
            </a:r>
            <a:r>
              <a:rPr lang="de-CH" b="0" i="1" baseline="0" dirty="0" err="1">
                <a:latin typeface="+mn-lt"/>
              </a:rPr>
              <a:t>besoin</a:t>
            </a:r>
            <a:r>
              <a:rPr lang="de-CH" b="0" i="1" baseline="0" dirty="0">
                <a:latin typeface="+mn-lt"/>
              </a:rPr>
              <a:t>.</a:t>
            </a:r>
          </a:p>
          <a:p>
            <a:pPr marL="159385" indent="-159385">
              <a:buFont typeface="Arial" panose="020B0604020202020204" pitchFamily="34" charset="0"/>
              <a:buChar char="•"/>
            </a:pPr>
            <a:r>
              <a:rPr lang="de-CH" b="0" i="1" baseline="0" dirty="0">
                <a:latin typeface="+mn-lt"/>
              </a:rPr>
              <a:t>Les </a:t>
            </a:r>
            <a:r>
              <a:rPr lang="de-CH" b="0" i="1" baseline="0" dirty="0" err="1">
                <a:latin typeface="+mn-lt"/>
              </a:rPr>
              <a:t>couleurs</a:t>
            </a:r>
            <a:r>
              <a:rPr lang="de-CH" b="0" i="1" baseline="0" dirty="0">
                <a:latin typeface="+mn-lt"/>
              </a:rPr>
              <a:t> de la </a:t>
            </a:r>
            <a:r>
              <a:rPr lang="de-CH" b="0" i="1" baseline="0" dirty="0" err="1">
                <a:latin typeface="+mn-lt"/>
              </a:rPr>
              <a:t>boussoles</a:t>
            </a:r>
            <a:r>
              <a:rPr lang="de-CH" b="0" i="1" baseline="0" dirty="0">
                <a:latin typeface="+mn-lt"/>
              </a:rPr>
              <a:t> </a:t>
            </a:r>
            <a:r>
              <a:rPr lang="de-CH" b="0" i="1" baseline="0" dirty="0" err="1">
                <a:latin typeface="+mn-lt"/>
              </a:rPr>
              <a:t>éthiques</a:t>
            </a:r>
            <a:r>
              <a:rPr lang="de-CH" b="0" i="1" baseline="0" dirty="0">
                <a:latin typeface="+mn-lt"/>
              </a:rPr>
              <a:t> </a:t>
            </a:r>
            <a:r>
              <a:rPr lang="de-CH" b="0" i="1" baseline="0" dirty="0" err="1">
                <a:latin typeface="+mn-lt"/>
              </a:rPr>
              <a:t>ont</a:t>
            </a:r>
            <a:r>
              <a:rPr lang="de-CH" b="0" i="1" baseline="0" dirty="0">
                <a:latin typeface="+mn-lt"/>
              </a:rPr>
              <a:t> </a:t>
            </a:r>
            <a:r>
              <a:rPr lang="de-CH" b="0" i="1" baseline="0" dirty="0" err="1">
                <a:latin typeface="+mn-lt"/>
              </a:rPr>
              <a:t>été</a:t>
            </a:r>
            <a:r>
              <a:rPr lang="de-CH" b="0" i="1" baseline="0" dirty="0">
                <a:latin typeface="+mn-lt"/>
              </a:rPr>
              <a:t> </a:t>
            </a:r>
            <a:r>
              <a:rPr lang="de-CH" b="0" i="1" baseline="0" dirty="0" err="1">
                <a:latin typeface="+mn-lt"/>
              </a:rPr>
              <a:t>utilisées</a:t>
            </a:r>
            <a:r>
              <a:rPr lang="de-CH" b="0" i="1" baseline="0" dirty="0">
                <a:latin typeface="+mn-lt"/>
              </a:rPr>
              <a:t> </a:t>
            </a:r>
            <a:r>
              <a:rPr lang="de-CH" b="0" i="1" baseline="0" dirty="0" err="1">
                <a:latin typeface="+mn-lt"/>
              </a:rPr>
              <a:t>dans</a:t>
            </a:r>
            <a:r>
              <a:rPr lang="de-CH" b="0" i="1" baseline="0" dirty="0">
                <a:latin typeface="+mn-lt"/>
              </a:rPr>
              <a:t> </a:t>
            </a:r>
            <a:r>
              <a:rPr lang="de-CH" b="0" i="1" baseline="0" dirty="0" err="1">
                <a:latin typeface="+mn-lt"/>
              </a:rPr>
              <a:t>cette</a:t>
            </a:r>
            <a:r>
              <a:rPr lang="de-CH" b="0" i="1" baseline="0" dirty="0">
                <a:latin typeface="+mn-lt"/>
              </a:rPr>
              <a:t> </a:t>
            </a:r>
            <a:r>
              <a:rPr lang="de-CH" b="0" i="1" baseline="0" dirty="0" err="1">
                <a:latin typeface="+mn-lt"/>
              </a:rPr>
              <a:t>image</a:t>
            </a:r>
            <a:r>
              <a:rPr lang="de-CH" b="0" i="1" baseline="0" dirty="0">
                <a:latin typeface="+mn-lt"/>
              </a:rPr>
              <a:t>.</a:t>
            </a:r>
            <a:endParaRPr lang="de-CH" b="0" i="1" dirty="0">
              <a:latin typeface="+mn-lt"/>
            </a:endParaRPr>
          </a:p>
          <a:p>
            <a:pPr marL="159385" indent="-159385">
              <a:buFont typeface="Arial" panose="020B0604020202020204" pitchFamily="34" charset="0"/>
              <a:buChar char="•"/>
            </a:pPr>
            <a:r>
              <a:rPr lang="de-CH" b="0" i="1" dirty="0">
                <a:latin typeface="+mn-lt"/>
              </a:rPr>
              <a:t>La </a:t>
            </a:r>
            <a:r>
              <a:rPr lang="de-CH" b="0" i="1" dirty="0" err="1">
                <a:latin typeface="+mn-lt"/>
              </a:rPr>
              <a:t>diapositive</a:t>
            </a:r>
            <a:r>
              <a:rPr lang="de-CH" b="0" i="1" baseline="0" dirty="0">
                <a:latin typeface="+mn-lt"/>
              </a:rPr>
              <a:t> </a:t>
            </a:r>
            <a:r>
              <a:rPr lang="de-CH" b="0" i="1" baseline="0" dirty="0" err="1">
                <a:latin typeface="+mn-lt"/>
              </a:rPr>
              <a:t>montre</a:t>
            </a:r>
            <a:r>
              <a:rPr lang="de-CH" b="0" i="1" baseline="0" dirty="0">
                <a:latin typeface="+mn-lt"/>
              </a:rPr>
              <a:t> </a:t>
            </a:r>
            <a:r>
              <a:rPr lang="de-CH" b="0" i="1" baseline="0" dirty="0" err="1">
                <a:latin typeface="+mn-lt"/>
              </a:rPr>
              <a:t>ce</a:t>
            </a:r>
            <a:r>
              <a:rPr lang="de-CH" b="0" i="1" baseline="0" dirty="0">
                <a:latin typeface="+mn-lt"/>
              </a:rPr>
              <a:t> </a:t>
            </a:r>
            <a:r>
              <a:rPr lang="de-CH" b="0" i="1" baseline="0" dirty="0" err="1">
                <a:latin typeface="+mn-lt"/>
              </a:rPr>
              <a:t>qui</a:t>
            </a:r>
            <a:r>
              <a:rPr lang="de-CH" b="0" i="1" baseline="0" dirty="0">
                <a:latin typeface="+mn-lt"/>
              </a:rPr>
              <a:t> </a:t>
            </a:r>
            <a:r>
              <a:rPr lang="de-CH" b="0" i="1" baseline="0" dirty="0" err="1">
                <a:latin typeface="+mn-lt"/>
              </a:rPr>
              <a:t>est</a:t>
            </a:r>
            <a:r>
              <a:rPr lang="de-CH" b="0" i="1" baseline="0" dirty="0">
                <a:latin typeface="+mn-lt"/>
              </a:rPr>
              <a:t> </a:t>
            </a:r>
            <a:r>
              <a:rPr lang="de-CH" b="0" i="1" baseline="0" dirty="0" err="1">
                <a:latin typeface="+mn-lt"/>
              </a:rPr>
              <a:t>nécessaire</a:t>
            </a:r>
            <a:r>
              <a:rPr lang="de-CH" b="0" i="1" baseline="0" dirty="0">
                <a:latin typeface="+mn-lt"/>
              </a:rPr>
              <a:t> </a:t>
            </a:r>
            <a:r>
              <a:rPr lang="de-CH" b="0" i="1" baseline="0" dirty="0" err="1">
                <a:latin typeface="+mn-lt"/>
              </a:rPr>
              <a:t>pour</a:t>
            </a:r>
            <a:r>
              <a:rPr lang="de-CH" b="0" i="1" baseline="0" dirty="0">
                <a:latin typeface="+mn-lt"/>
              </a:rPr>
              <a:t> </a:t>
            </a:r>
            <a:r>
              <a:rPr lang="de-CH" b="0" i="1" baseline="0" dirty="0" err="1">
                <a:latin typeface="+mn-lt"/>
              </a:rPr>
              <a:t>un</a:t>
            </a:r>
            <a:r>
              <a:rPr lang="de-CH" b="0" i="1" baseline="0" dirty="0">
                <a:latin typeface="+mn-lt"/>
              </a:rPr>
              <a:t> </a:t>
            </a:r>
            <a:r>
              <a:rPr lang="de-CH" b="0" i="1" baseline="0" dirty="0" err="1">
                <a:latin typeface="+mn-lt"/>
              </a:rPr>
              <a:t>sport</a:t>
            </a:r>
            <a:r>
              <a:rPr lang="de-CH" b="0" i="1" baseline="0" dirty="0">
                <a:latin typeface="+mn-lt"/>
              </a:rPr>
              <a:t> </a:t>
            </a:r>
            <a:r>
              <a:rPr lang="de-CH" b="0" i="1" baseline="0" dirty="0" err="1">
                <a:latin typeface="+mn-lt"/>
              </a:rPr>
              <a:t>respectueux</a:t>
            </a:r>
            <a:r>
              <a:rPr lang="de-CH" b="0" i="1" baseline="0" dirty="0">
                <a:latin typeface="+mn-lt"/>
              </a:rPr>
              <a:t>.</a:t>
            </a:r>
            <a:r>
              <a:rPr lang="de-CH" b="0" i="1" dirty="0">
                <a:latin typeface="+mn-lt"/>
              </a:rPr>
              <a:t> </a:t>
            </a:r>
            <a:r>
              <a:rPr lang="de-CH" b="0" i="1" dirty="0" err="1">
                <a:latin typeface="+mn-lt"/>
              </a:rPr>
              <a:t>Cette</a:t>
            </a:r>
            <a:r>
              <a:rPr lang="de-CH" b="0" i="1" dirty="0">
                <a:latin typeface="+mn-lt"/>
              </a:rPr>
              <a:t> </a:t>
            </a:r>
            <a:r>
              <a:rPr lang="de-CH" b="0" i="1" dirty="0" err="1">
                <a:latin typeface="+mn-lt"/>
              </a:rPr>
              <a:t>compréhension</a:t>
            </a:r>
            <a:r>
              <a:rPr lang="de-CH" b="0" i="1" dirty="0">
                <a:latin typeface="+mn-lt"/>
              </a:rPr>
              <a:t> </a:t>
            </a:r>
            <a:r>
              <a:rPr lang="de-CH" b="0" i="1" dirty="0" err="1">
                <a:latin typeface="+mn-lt"/>
              </a:rPr>
              <a:t>est</a:t>
            </a:r>
            <a:r>
              <a:rPr lang="de-CH" b="0" i="1" dirty="0">
                <a:latin typeface="+mn-lt"/>
              </a:rPr>
              <a:t> </a:t>
            </a:r>
            <a:r>
              <a:rPr lang="de-CH" b="0" i="1" dirty="0" err="1">
                <a:latin typeface="+mn-lt"/>
              </a:rPr>
              <a:t>basée</a:t>
            </a:r>
            <a:r>
              <a:rPr lang="de-CH" b="0" i="1" dirty="0">
                <a:latin typeface="+mn-lt"/>
              </a:rPr>
              <a:t> </a:t>
            </a:r>
            <a:r>
              <a:rPr lang="de-CH" b="0" i="1" dirty="0" err="1">
                <a:latin typeface="+mn-lt"/>
              </a:rPr>
              <a:t>sur</a:t>
            </a:r>
            <a:r>
              <a:rPr lang="de-CH" b="0" i="1" dirty="0">
                <a:latin typeface="+mn-lt"/>
              </a:rPr>
              <a:t> le</a:t>
            </a:r>
            <a:r>
              <a:rPr lang="de-CH" b="0" i="1" baseline="0" dirty="0">
                <a:latin typeface="+mn-lt"/>
              </a:rPr>
              <a:t> </a:t>
            </a:r>
            <a:r>
              <a:rPr lang="de-CH" b="0" i="1" baseline="0" dirty="0" err="1">
                <a:latin typeface="+mn-lt"/>
              </a:rPr>
              <a:t>modèle</a:t>
            </a:r>
            <a:r>
              <a:rPr lang="de-CH" b="0" i="1" baseline="0" dirty="0">
                <a:latin typeface="+mn-lt"/>
              </a:rPr>
              <a:t> des </a:t>
            </a:r>
            <a:r>
              <a:rPr lang="de-CH" b="0" i="1" baseline="0" dirty="0" err="1">
                <a:latin typeface="+mn-lt"/>
              </a:rPr>
              <a:t>quatre</a:t>
            </a:r>
            <a:r>
              <a:rPr lang="de-CH" b="0" i="1" baseline="0" dirty="0">
                <a:latin typeface="+mn-lt"/>
              </a:rPr>
              <a:t> </a:t>
            </a:r>
            <a:r>
              <a:rPr lang="de-CH" b="0" i="1" baseline="0" dirty="0" err="1">
                <a:latin typeface="+mn-lt"/>
              </a:rPr>
              <a:t>quadrants</a:t>
            </a:r>
            <a:r>
              <a:rPr lang="de-CH" b="0" i="1" baseline="0" dirty="0">
                <a:latin typeface="+mn-lt"/>
              </a:rPr>
              <a:t> de Ken </a:t>
            </a:r>
            <a:r>
              <a:rPr lang="de-CH" b="0" i="1" baseline="0" dirty="0" err="1">
                <a:latin typeface="+mn-lt"/>
              </a:rPr>
              <a:t>Wilber</a:t>
            </a:r>
            <a:r>
              <a:rPr lang="de-CH" b="0" i="1" baseline="0" dirty="0">
                <a:latin typeface="+mn-lt"/>
              </a:rPr>
              <a:t>.</a:t>
            </a:r>
            <a:r>
              <a:rPr lang="de-CH" b="0" i="1" dirty="0">
                <a:latin typeface="+mn-lt"/>
              </a:rPr>
              <a:t> </a:t>
            </a:r>
            <a:endParaRPr lang="de-CH" b="0" i="1" dirty="0">
              <a:latin typeface="+mn-lt"/>
              <a:ea typeface="Calibri"/>
              <a:cs typeface="Calibri"/>
            </a:endParaRPr>
          </a:p>
          <a:p>
            <a:pPr marL="159385" indent="-159385" defTabSz="639424">
              <a:buFont typeface="Arial" panose="020B0604020202020204" pitchFamily="34" charset="0"/>
              <a:buChar char="•"/>
              <a:defRPr/>
            </a:pPr>
            <a:r>
              <a:rPr lang="de-CH" b="0" i="1" dirty="0">
                <a:latin typeface="+mn-lt"/>
                <a:ea typeface="Calibri"/>
                <a:cs typeface="Calibri"/>
              </a:rPr>
              <a:t>Cela</a:t>
            </a:r>
            <a:r>
              <a:rPr lang="de-CH" b="0" i="1" baseline="0" dirty="0">
                <a:latin typeface="+mn-lt"/>
                <a:ea typeface="Calibri"/>
                <a:cs typeface="Calibri"/>
              </a:rPr>
              <a:t> </a:t>
            </a:r>
            <a:r>
              <a:rPr lang="de-CH" b="0" i="1" baseline="0" dirty="0" err="1">
                <a:latin typeface="+mn-lt"/>
                <a:ea typeface="Calibri"/>
                <a:cs typeface="Calibri"/>
              </a:rPr>
              <a:t>signifique</a:t>
            </a:r>
            <a:r>
              <a:rPr lang="de-CH" b="0" i="1" baseline="0" dirty="0">
                <a:latin typeface="+mn-lt"/>
                <a:ea typeface="Calibri"/>
                <a:cs typeface="Calibri"/>
              </a:rPr>
              <a:t> </a:t>
            </a:r>
            <a:r>
              <a:rPr lang="de-CH" b="0" i="1" baseline="0" dirty="0" err="1">
                <a:latin typeface="+mn-lt"/>
                <a:ea typeface="Calibri"/>
                <a:cs typeface="Calibri"/>
              </a:rPr>
              <a:t>que</a:t>
            </a:r>
            <a:r>
              <a:rPr lang="de-CH" b="0" i="1" baseline="0" dirty="0">
                <a:latin typeface="+mn-lt"/>
                <a:ea typeface="Calibri"/>
                <a:cs typeface="Calibri"/>
              </a:rPr>
              <a:t> </a:t>
            </a:r>
            <a:r>
              <a:rPr lang="de-CH" b="0" i="1" baseline="0" dirty="0" err="1">
                <a:latin typeface="+mn-lt"/>
                <a:ea typeface="Calibri"/>
                <a:cs typeface="Calibri"/>
              </a:rPr>
              <a:t>pour</a:t>
            </a:r>
            <a:r>
              <a:rPr lang="de-CH" b="0" i="1" baseline="0" dirty="0">
                <a:latin typeface="+mn-lt"/>
                <a:ea typeface="Calibri"/>
                <a:cs typeface="Calibri"/>
              </a:rPr>
              <a:t> </a:t>
            </a:r>
            <a:r>
              <a:rPr lang="de-CH" b="0" i="1" baseline="0" dirty="0" err="1">
                <a:latin typeface="+mn-lt"/>
                <a:ea typeface="Calibri"/>
                <a:cs typeface="Calibri"/>
              </a:rPr>
              <a:t>l’éthique</a:t>
            </a:r>
            <a:r>
              <a:rPr lang="de-CH" b="0" i="1" baseline="0" dirty="0">
                <a:latin typeface="+mn-lt"/>
                <a:ea typeface="Calibri"/>
                <a:cs typeface="Calibri"/>
              </a:rPr>
              <a:t>, </a:t>
            </a:r>
            <a:r>
              <a:rPr lang="de-CH" b="0" i="1" baseline="0" dirty="0" err="1">
                <a:latin typeface="+mn-lt"/>
                <a:ea typeface="Calibri"/>
                <a:cs typeface="Calibri"/>
              </a:rPr>
              <a:t>ou</a:t>
            </a:r>
            <a:r>
              <a:rPr lang="de-CH" b="0" i="1" baseline="0" dirty="0">
                <a:latin typeface="+mn-lt"/>
                <a:ea typeface="Calibri"/>
                <a:cs typeface="Calibri"/>
              </a:rPr>
              <a:t> </a:t>
            </a:r>
            <a:r>
              <a:rPr lang="de-CH" b="0" i="1" baseline="0" dirty="0" err="1">
                <a:latin typeface="+mn-lt"/>
                <a:ea typeface="Calibri"/>
                <a:cs typeface="Calibri"/>
              </a:rPr>
              <a:t>un</a:t>
            </a:r>
            <a:r>
              <a:rPr lang="de-CH" b="0" i="1" baseline="0" dirty="0">
                <a:latin typeface="+mn-lt"/>
                <a:ea typeface="Calibri"/>
                <a:cs typeface="Calibri"/>
              </a:rPr>
              <a:t> </a:t>
            </a:r>
            <a:r>
              <a:rPr lang="de-CH" b="0" i="1" baseline="0" dirty="0" err="1">
                <a:latin typeface="+mn-lt"/>
                <a:ea typeface="Calibri"/>
                <a:cs typeface="Calibri"/>
              </a:rPr>
              <a:t>sport</a:t>
            </a:r>
            <a:r>
              <a:rPr lang="de-CH" b="0" i="1" baseline="0" dirty="0">
                <a:latin typeface="+mn-lt"/>
                <a:ea typeface="Calibri"/>
                <a:cs typeface="Calibri"/>
              </a:rPr>
              <a:t> de </a:t>
            </a:r>
            <a:r>
              <a:rPr lang="de-CH" b="0" i="1" baseline="0" dirty="0" err="1">
                <a:latin typeface="+mn-lt"/>
                <a:ea typeface="Calibri"/>
                <a:cs typeface="Calibri"/>
              </a:rPr>
              <a:t>valeur</a:t>
            </a:r>
            <a:r>
              <a:rPr lang="de-CH" b="0" i="1" baseline="0" dirty="0">
                <a:latin typeface="+mn-lt"/>
                <a:ea typeface="Calibri"/>
                <a:cs typeface="Calibri"/>
              </a:rPr>
              <a:t>, la </a:t>
            </a:r>
            <a:r>
              <a:rPr lang="de-CH" b="0" i="1" baseline="0" dirty="0" err="1">
                <a:latin typeface="+mn-lt"/>
                <a:ea typeface="Calibri"/>
                <a:cs typeface="Calibri"/>
              </a:rPr>
              <a:t>participation</a:t>
            </a:r>
            <a:r>
              <a:rPr lang="de-CH" b="0" i="1" baseline="0" dirty="0">
                <a:latin typeface="+mn-lt"/>
                <a:ea typeface="Calibri"/>
                <a:cs typeface="Calibri"/>
              </a:rPr>
              <a:t> de </a:t>
            </a:r>
            <a:r>
              <a:rPr lang="de-CH" b="0" i="1" baseline="0" dirty="0" err="1">
                <a:latin typeface="+mn-lt"/>
                <a:ea typeface="Calibri"/>
                <a:cs typeface="Calibri"/>
              </a:rPr>
              <a:t>tous</a:t>
            </a:r>
            <a:r>
              <a:rPr lang="de-CH" b="0" i="1" baseline="0" dirty="0">
                <a:latin typeface="+mn-lt"/>
                <a:ea typeface="Calibri"/>
                <a:cs typeface="Calibri"/>
              </a:rPr>
              <a:t> les </a:t>
            </a:r>
            <a:r>
              <a:rPr lang="de-CH" b="0" i="1" baseline="0" dirty="0" err="1">
                <a:latin typeface="+mn-lt"/>
                <a:ea typeface="Calibri"/>
                <a:cs typeface="Calibri"/>
              </a:rPr>
              <a:t>acteurs</a:t>
            </a:r>
            <a:r>
              <a:rPr lang="de-CH" b="0" i="1" baseline="0" dirty="0">
                <a:latin typeface="+mn-lt"/>
                <a:ea typeface="Calibri"/>
                <a:cs typeface="Calibri"/>
              </a:rPr>
              <a:t> du </a:t>
            </a:r>
            <a:r>
              <a:rPr lang="de-CH" b="0" i="1" baseline="0" dirty="0" err="1">
                <a:latin typeface="+mn-lt"/>
                <a:ea typeface="Calibri"/>
                <a:cs typeface="Calibri"/>
              </a:rPr>
              <a:t>sport</a:t>
            </a:r>
            <a:r>
              <a:rPr lang="de-CH" b="0" i="1" baseline="0" dirty="0">
                <a:latin typeface="+mn-lt"/>
                <a:ea typeface="Calibri"/>
                <a:cs typeface="Calibri"/>
              </a:rPr>
              <a:t> </a:t>
            </a:r>
            <a:r>
              <a:rPr lang="de-CH" b="0" i="1" baseline="0" dirty="0" err="1">
                <a:latin typeface="+mn-lt"/>
                <a:ea typeface="Calibri"/>
                <a:cs typeface="Calibri"/>
              </a:rPr>
              <a:t>suisse</a:t>
            </a:r>
            <a:r>
              <a:rPr lang="de-CH" b="0" i="1" baseline="0" dirty="0">
                <a:latin typeface="+mn-lt"/>
                <a:ea typeface="Calibri"/>
                <a:cs typeface="Calibri"/>
              </a:rPr>
              <a:t> </a:t>
            </a:r>
            <a:r>
              <a:rPr lang="de-CH" b="0" i="1" baseline="0" dirty="0" err="1">
                <a:latin typeface="+mn-lt"/>
                <a:ea typeface="Calibri"/>
                <a:cs typeface="Calibri"/>
              </a:rPr>
              <a:t>est</a:t>
            </a:r>
            <a:r>
              <a:rPr lang="de-CH" b="0" i="1" baseline="0" dirty="0">
                <a:latin typeface="+mn-lt"/>
                <a:ea typeface="Calibri"/>
                <a:cs typeface="Calibri"/>
              </a:rPr>
              <a:t> </a:t>
            </a:r>
            <a:r>
              <a:rPr lang="de-CH" b="0" i="1" baseline="0" dirty="0" err="1">
                <a:latin typeface="+mn-lt"/>
                <a:ea typeface="Calibri"/>
                <a:cs typeface="Calibri"/>
              </a:rPr>
              <a:t>nécessaire</a:t>
            </a:r>
            <a:r>
              <a:rPr lang="de-CH" b="0" i="1" baseline="0" dirty="0">
                <a:latin typeface="+mn-lt"/>
                <a:ea typeface="Calibri"/>
                <a:cs typeface="Calibri"/>
              </a:rPr>
              <a:t>.</a:t>
            </a:r>
          </a:p>
          <a:p>
            <a:pPr marL="159385" indent="-159385" defTabSz="639424">
              <a:buFont typeface="Arial" panose="020B0604020202020204" pitchFamily="34" charset="0"/>
              <a:buChar char="•"/>
              <a:defRPr/>
            </a:pPr>
            <a:r>
              <a:rPr lang="de-CH" b="0" i="1" dirty="0">
                <a:latin typeface="+mn-lt"/>
              </a:rPr>
              <a:t>Ken </a:t>
            </a:r>
            <a:r>
              <a:rPr lang="de-CH" b="0" i="1" dirty="0" err="1">
                <a:latin typeface="+mn-lt"/>
              </a:rPr>
              <a:t>Wilber</a:t>
            </a:r>
            <a:r>
              <a:rPr lang="de-CH" b="0" i="1" dirty="0">
                <a:latin typeface="+mn-lt"/>
              </a:rPr>
              <a:t> </a:t>
            </a:r>
            <a:r>
              <a:rPr lang="de-CH" b="0" i="1" dirty="0" err="1">
                <a:latin typeface="+mn-lt"/>
              </a:rPr>
              <a:t>postule</a:t>
            </a:r>
            <a:r>
              <a:rPr lang="de-CH" b="0" i="1" dirty="0">
                <a:latin typeface="+mn-lt"/>
              </a:rPr>
              <a:t> </a:t>
            </a:r>
            <a:r>
              <a:rPr lang="de-CH" b="0" i="1" dirty="0" err="1">
                <a:latin typeface="+mn-lt"/>
              </a:rPr>
              <a:t>que</a:t>
            </a:r>
            <a:r>
              <a:rPr lang="de-CH" b="0" i="1" dirty="0">
                <a:latin typeface="+mn-lt"/>
              </a:rPr>
              <a:t> le </a:t>
            </a:r>
            <a:r>
              <a:rPr lang="de-CH" b="0" i="1" dirty="0" err="1">
                <a:latin typeface="+mn-lt"/>
              </a:rPr>
              <a:t>développement</a:t>
            </a:r>
            <a:r>
              <a:rPr lang="de-CH" b="0" i="1" dirty="0">
                <a:latin typeface="+mn-lt"/>
              </a:rPr>
              <a:t> </a:t>
            </a:r>
            <a:r>
              <a:rPr lang="de-CH" b="0" i="1" dirty="0" err="1">
                <a:latin typeface="+mn-lt"/>
              </a:rPr>
              <a:t>organisationnel</a:t>
            </a:r>
            <a:r>
              <a:rPr lang="de-CH" b="0" i="1" dirty="0">
                <a:latin typeface="+mn-lt"/>
              </a:rPr>
              <a:t> et le </a:t>
            </a:r>
            <a:r>
              <a:rPr lang="de-CH" b="0" i="1" dirty="0" err="1">
                <a:latin typeface="+mn-lt"/>
              </a:rPr>
              <a:t>changement</a:t>
            </a:r>
            <a:r>
              <a:rPr lang="de-CH" b="0" i="1" dirty="0">
                <a:latin typeface="+mn-lt"/>
              </a:rPr>
              <a:t> </a:t>
            </a:r>
            <a:r>
              <a:rPr lang="de-CH" b="0" i="1" dirty="0" err="1">
                <a:latin typeface="+mn-lt"/>
              </a:rPr>
              <a:t>culturel</a:t>
            </a:r>
            <a:r>
              <a:rPr lang="de-CH" b="0" i="1" dirty="0">
                <a:latin typeface="+mn-lt"/>
              </a:rPr>
              <a:t> </a:t>
            </a:r>
            <a:r>
              <a:rPr lang="de-CH" b="0" i="1" dirty="0" err="1">
                <a:latin typeface="+mn-lt"/>
              </a:rPr>
              <a:t>peuvent</a:t>
            </a:r>
            <a:r>
              <a:rPr lang="de-CH" b="0" i="1" baseline="0" dirty="0">
                <a:latin typeface="+mn-lt"/>
              </a:rPr>
              <a:t> </a:t>
            </a:r>
            <a:r>
              <a:rPr lang="de-CH" b="0" i="1" baseline="0" dirty="0" err="1">
                <a:latin typeface="+mn-lt"/>
              </a:rPr>
              <a:t>être</a:t>
            </a:r>
            <a:r>
              <a:rPr lang="de-CH" b="0" i="1" baseline="0" dirty="0">
                <a:latin typeface="+mn-lt"/>
              </a:rPr>
              <a:t> </a:t>
            </a:r>
            <a:r>
              <a:rPr lang="de-CH" b="0" i="1" baseline="0" dirty="0" err="1">
                <a:latin typeface="+mn-lt"/>
              </a:rPr>
              <a:t>réalsiés</a:t>
            </a:r>
            <a:r>
              <a:rPr lang="de-CH" b="0" i="1" baseline="0" dirty="0">
                <a:latin typeface="+mn-lt"/>
              </a:rPr>
              <a:t> par des </a:t>
            </a:r>
            <a:r>
              <a:rPr lang="de-CH" b="0" i="1" baseline="0" dirty="0" err="1">
                <a:latin typeface="+mn-lt"/>
              </a:rPr>
              <a:t>changements</a:t>
            </a:r>
            <a:r>
              <a:rPr lang="de-CH" b="0" i="1" baseline="0" dirty="0">
                <a:latin typeface="+mn-lt"/>
              </a:rPr>
              <a:t> </a:t>
            </a:r>
            <a:r>
              <a:rPr lang="de-CH" b="0" i="1" baseline="0" dirty="0" err="1">
                <a:latin typeface="+mn-lt"/>
              </a:rPr>
              <a:t>dans</a:t>
            </a:r>
            <a:r>
              <a:rPr lang="de-CH" b="0" i="1" baseline="0" dirty="0">
                <a:latin typeface="+mn-lt"/>
              </a:rPr>
              <a:t> </a:t>
            </a:r>
            <a:r>
              <a:rPr lang="de-CH" b="0" i="1" baseline="0" dirty="0" err="1">
                <a:latin typeface="+mn-lt"/>
              </a:rPr>
              <a:t>l’attitude</a:t>
            </a:r>
            <a:r>
              <a:rPr lang="de-CH" b="0" i="1" baseline="0" dirty="0">
                <a:latin typeface="+mn-lt"/>
              </a:rPr>
              <a:t> et le </a:t>
            </a:r>
            <a:r>
              <a:rPr lang="de-CH" b="0" i="1" baseline="0" dirty="0" err="1">
                <a:latin typeface="+mn-lt"/>
              </a:rPr>
              <a:t>comportement</a:t>
            </a:r>
            <a:r>
              <a:rPr lang="de-CH" b="0" i="1" baseline="0" dirty="0">
                <a:latin typeface="+mn-lt"/>
              </a:rPr>
              <a:t> des </a:t>
            </a:r>
            <a:r>
              <a:rPr lang="de-CH" b="0" i="1" baseline="0" dirty="0" err="1">
                <a:latin typeface="+mn-lt"/>
              </a:rPr>
              <a:t>individus</a:t>
            </a:r>
            <a:r>
              <a:rPr lang="de-CH" b="0" i="1" baseline="0" dirty="0">
                <a:latin typeface="+mn-lt"/>
              </a:rPr>
              <a:t> (au </a:t>
            </a:r>
            <a:r>
              <a:rPr lang="de-CH" b="0" i="1" baseline="0" dirty="0" err="1">
                <a:latin typeface="+mn-lt"/>
              </a:rPr>
              <a:t>niveau</a:t>
            </a:r>
            <a:r>
              <a:rPr lang="de-CH" b="0" i="1" baseline="0" dirty="0">
                <a:latin typeface="+mn-lt"/>
              </a:rPr>
              <a:t> </a:t>
            </a:r>
            <a:r>
              <a:rPr lang="de-CH" b="0" i="1" baseline="0" dirty="0" err="1">
                <a:latin typeface="+mn-lt"/>
              </a:rPr>
              <a:t>individuel</a:t>
            </a:r>
            <a:r>
              <a:rPr lang="de-CH" b="0" i="1" baseline="0" dirty="0">
                <a:latin typeface="+mn-lt"/>
              </a:rPr>
              <a:t>), </a:t>
            </a:r>
            <a:r>
              <a:rPr lang="de-CH" b="0" i="1" baseline="0" dirty="0" err="1">
                <a:latin typeface="+mn-lt"/>
              </a:rPr>
              <a:t>ainsi</a:t>
            </a:r>
            <a:r>
              <a:rPr lang="de-CH" b="0" i="1" baseline="0" dirty="0">
                <a:latin typeface="+mn-lt"/>
              </a:rPr>
              <a:t> </a:t>
            </a:r>
            <a:r>
              <a:rPr lang="de-CH" b="0" i="1" baseline="0" dirty="0" err="1">
                <a:latin typeface="+mn-lt"/>
              </a:rPr>
              <a:t>que</a:t>
            </a:r>
            <a:r>
              <a:rPr lang="de-CH" b="0" i="1" baseline="0" dirty="0">
                <a:latin typeface="+mn-lt"/>
              </a:rPr>
              <a:t> des </a:t>
            </a:r>
            <a:r>
              <a:rPr lang="de-CH" b="0" i="1" baseline="0" dirty="0" err="1">
                <a:latin typeface="+mn-lt"/>
              </a:rPr>
              <a:t>processus</a:t>
            </a:r>
            <a:r>
              <a:rPr lang="de-CH" b="0" i="1" baseline="0" dirty="0">
                <a:latin typeface="+mn-lt"/>
              </a:rPr>
              <a:t> et </a:t>
            </a:r>
            <a:r>
              <a:rPr lang="de-CH" b="0" i="1" baseline="0" dirty="0" err="1">
                <a:latin typeface="+mn-lt"/>
              </a:rPr>
              <a:t>structures</a:t>
            </a:r>
            <a:r>
              <a:rPr lang="de-CH" b="0" i="1" baseline="0" dirty="0">
                <a:latin typeface="+mn-lt"/>
              </a:rPr>
              <a:t> des </a:t>
            </a:r>
            <a:r>
              <a:rPr lang="de-CH" b="0" i="1" baseline="0" dirty="0" err="1">
                <a:latin typeface="+mn-lt"/>
              </a:rPr>
              <a:t>organisations</a:t>
            </a:r>
            <a:r>
              <a:rPr lang="de-CH" b="0" i="1" baseline="0" dirty="0">
                <a:latin typeface="+mn-lt"/>
              </a:rPr>
              <a:t> (au </a:t>
            </a:r>
            <a:r>
              <a:rPr lang="de-CH" b="0" i="1" baseline="0" dirty="0" err="1">
                <a:latin typeface="+mn-lt"/>
              </a:rPr>
              <a:t>niveau</a:t>
            </a:r>
            <a:r>
              <a:rPr lang="de-CH" b="0" i="1" baseline="0" dirty="0">
                <a:latin typeface="+mn-lt"/>
              </a:rPr>
              <a:t> </a:t>
            </a:r>
            <a:r>
              <a:rPr lang="de-CH" b="0" i="1" baseline="0" dirty="0" err="1">
                <a:latin typeface="+mn-lt"/>
              </a:rPr>
              <a:t>collectif</a:t>
            </a:r>
            <a:r>
              <a:rPr lang="de-CH" b="0" i="1" baseline="0" dirty="0">
                <a:latin typeface="+mn-lt"/>
              </a:rPr>
              <a:t>)</a:t>
            </a:r>
          </a:p>
          <a:p>
            <a:pPr marL="159385" indent="-159385">
              <a:buFont typeface="Arial" panose="020B0604020202020204" pitchFamily="34" charset="0"/>
              <a:buChar char="•"/>
            </a:pPr>
            <a:r>
              <a:rPr lang="de-CH" b="0" i="1" dirty="0" err="1">
                <a:latin typeface="+mn-lt"/>
                <a:ea typeface="Times New Roman" panose="02020603050405020304" pitchFamily="18" charset="0"/>
                <a:cs typeface="Calibri"/>
              </a:rPr>
              <a:t>Pour</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un</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sport</a:t>
            </a:r>
            <a:r>
              <a:rPr lang="de-CH" b="0" i="1" baseline="0" dirty="0">
                <a:latin typeface="+mn-lt"/>
                <a:ea typeface="Times New Roman" panose="02020603050405020304" pitchFamily="18" charset="0"/>
                <a:cs typeface="Calibri"/>
              </a:rPr>
              <a:t> de </a:t>
            </a:r>
            <a:r>
              <a:rPr lang="de-CH" b="0" i="1" baseline="0" dirty="0" err="1">
                <a:latin typeface="+mn-lt"/>
                <a:ea typeface="Times New Roman" panose="02020603050405020304" pitchFamily="18" charset="0"/>
                <a:cs typeface="Calibri"/>
              </a:rPr>
              <a:t>valeur</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il</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faut</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d’une</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part</a:t>
            </a:r>
            <a:r>
              <a:rPr lang="de-CH" b="0" i="1" baseline="0" dirty="0">
                <a:latin typeface="+mn-lt"/>
                <a:ea typeface="Times New Roman" panose="02020603050405020304" pitchFamily="18" charset="0"/>
                <a:cs typeface="Calibri"/>
              </a:rPr>
              <a:t> les </a:t>
            </a:r>
            <a:r>
              <a:rPr lang="de-CH" b="0" i="1" baseline="0" dirty="0" err="1">
                <a:latin typeface="+mn-lt"/>
                <a:ea typeface="Times New Roman" panose="02020603050405020304" pitchFamily="18" charset="0"/>
                <a:cs typeface="Calibri"/>
              </a:rPr>
              <a:t>personnes</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dans</a:t>
            </a:r>
            <a:r>
              <a:rPr lang="de-CH" b="0" i="1" baseline="0" dirty="0">
                <a:latin typeface="+mn-lt"/>
                <a:ea typeface="Times New Roman" panose="02020603050405020304" pitchFamily="18" charset="0"/>
                <a:cs typeface="Calibri"/>
              </a:rPr>
              <a:t> le </a:t>
            </a:r>
            <a:r>
              <a:rPr lang="de-CH" b="0" i="1" baseline="0" dirty="0" err="1">
                <a:latin typeface="+mn-lt"/>
                <a:ea typeface="Times New Roman" panose="02020603050405020304" pitchFamily="18" charset="0"/>
                <a:cs typeface="Calibri"/>
              </a:rPr>
              <a:t>sport</a:t>
            </a:r>
            <a:r>
              <a:rPr lang="de-CH" b="0" i="1" baseline="0" dirty="0">
                <a:latin typeface="+mn-lt"/>
                <a:ea typeface="Times New Roman" panose="02020603050405020304" pitchFamily="18" charset="0"/>
                <a:cs typeface="Calibri"/>
              </a:rPr>
              <a:t> (à </a:t>
            </a:r>
            <a:r>
              <a:rPr lang="de-CH" b="0" i="1" baseline="0" dirty="0" err="1">
                <a:latin typeface="+mn-lt"/>
                <a:ea typeface="Times New Roman" panose="02020603050405020304" pitchFamily="18" charset="0"/>
                <a:cs typeface="Calibri"/>
              </a:rPr>
              <a:t>gauche</a:t>
            </a:r>
            <a:r>
              <a:rPr lang="de-CH" b="0" i="1" baseline="0" dirty="0">
                <a:latin typeface="+mn-lt"/>
                <a:ea typeface="Times New Roman" panose="02020603050405020304" pitchFamily="18" charset="0"/>
                <a:cs typeface="Calibri"/>
              </a:rPr>
              <a:t>), et </a:t>
            </a:r>
            <a:r>
              <a:rPr lang="de-CH" b="0" i="1" baseline="0" dirty="0" err="1">
                <a:latin typeface="+mn-lt"/>
                <a:ea typeface="Times New Roman" panose="02020603050405020304" pitchFamily="18" charset="0"/>
                <a:cs typeface="Calibri"/>
              </a:rPr>
              <a:t>d’autre</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part</a:t>
            </a:r>
            <a:r>
              <a:rPr lang="de-CH" b="0" i="1" baseline="0" dirty="0">
                <a:latin typeface="+mn-lt"/>
                <a:ea typeface="Times New Roman" panose="02020603050405020304" pitchFamily="18" charset="0"/>
                <a:cs typeface="Calibri"/>
              </a:rPr>
              <a:t> les </a:t>
            </a:r>
            <a:r>
              <a:rPr lang="de-CH" b="0" i="1" baseline="0" dirty="0" err="1">
                <a:latin typeface="+mn-lt"/>
                <a:ea typeface="Times New Roman" panose="02020603050405020304" pitchFamily="18" charset="0"/>
                <a:cs typeface="Calibri"/>
              </a:rPr>
              <a:t>organisations</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dans</a:t>
            </a:r>
            <a:r>
              <a:rPr lang="de-CH" b="0" i="1" baseline="0" dirty="0">
                <a:latin typeface="+mn-lt"/>
                <a:ea typeface="Times New Roman" panose="02020603050405020304" pitchFamily="18" charset="0"/>
                <a:cs typeface="Calibri"/>
              </a:rPr>
              <a:t> le </a:t>
            </a:r>
            <a:r>
              <a:rPr lang="de-CH" b="0" i="1" baseline="0" dirty="0" err="1">
                <a:latin typeface="+mn-lt"/>
                <a:ea typeface="Times New Roman" panose="02020603050405020304" pitchFamily="18" charset="0"/>
                <a:cs typeface="Calibri"/>
              </a:rPr>
              <a:t>sport</a:t>
            </a:r>
            <a:r>
              <a:rPr lang="de-CH" b="0" i="1" baseline="0" dirty="0">
                <a:latin typeface="+mn-lt"/>
                <a:ea typeface="Times New Roman" panose="02020603050405020304" pitchFamily="18" charset="0"/>
                <a:cs typeface="Calibri"/>
              </a:rPr>
              <a:t>.</a:t>
            </a:r>
          </a:p>
          <a:p>
            <a:pPr marL="159385" indent="-159385">
              <a:buFont typeface="Arial" panose="020B0604020202020204" pitchFamily="34" charset="0"/>
              <a:buChar char="•"/>
            </a:pPr>
            <a:r>
              <a:rPr lang="de-CH" b="0" i="1" baseline="0" dirty="0">
                <a:latin typeface="+mn-lt"/>
                <a:ea typeface="Times New Roman" panose="02020603050405020304" pitchFamily="18" charset="0"/>
                <a:cs typeface="Calibri"/>
              </a:rPr>
              <a:t>Le </a:t>
            </a:r>
            <a:r>
              <a:rPr lang="de-CH" b="0" i="1" baseline="0" dirty="0" err="1">
                <a:latin typeface="+mn-lt"/>
                <a:ea typeface="Times New Roman" panose="02020603050405020304" pitchFamily="18" charset="0"/>
                <a:cs typeface="Calibri"/>
              </a:rPr>
              <a:t>sport</a:t>
            </a:r>
            <a:r>
              <a:rPr lang="de-CH" b="0" i="1" baseline="0" dirty="0">
                <a:latin typeface="+mn-lt"/>
                <a:ea typeface="Times New Roman" panose="02020603050405020304" pitchFamily="18" charset="0"/>
                <a:cs typeface="Calibri"/>
              </a:rPr>
              <a:t> de </a:t>
            </a:r>
            <a:r>
              <a:rPr lang="de-CH" b="0" i="1" baseline="0" dirty="0" err="1">
                <a:latin typeface="+mn-lt"/>
                <a:ea typeface="Times New Roman" panose="02020603050405020304" pitchFamily="18" charset="0"/>
                <a:cs typeface="Calibri"/>
              </a:rPr>
              <a:t>valeur</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devient</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possible</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ou</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est</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renforcé</a:t>
            </a:r>
            <a:r>
              <a:rPr lang="de-CH" b="0" i="1" baseline="0" dirty="0">
                <a:latin typeface="+mn-lt"/>
                <a:ea typeface="Times New Roman" panose="02020603050405020304" pitchFamily="18" charset="0"/>
                <a:cs typeface="Calibri"/>
              </a:rPr>
              <a:t> par diverses </a:t>
            </a:r>
            <a:r>
              <a:rPr lang="de-CH" b="0" i="1" baseline="0" dirty="0" err="1">
                <a:latin typeface="+mn-lt"/>
                <a:ea typeface="Times New Roman" panose="02020603050405020304" pitchFamily="18" charset="0"/>
                <a:cs typeface="Calibri"/>
              </a:rPr>
              <a:t>mesures</a:t>
            </a:r>
            <a:r>
              <a:rPr lang="de-CH" b="0" i="1" baseline="0" dirty="0">
                <a:latin typeface="+mn-lt"/>
                <a:ea typeface="Times New Roman" panose="02020603050405020304" pitchFamily="18" charset="0"/>
                <a:cs typeface="Calibri"/>
              </a:rPr>
              <a:t>.</a:t>
            </a:r>
          </a:p>
          <a:p>
            <a:pPr marL="0" indent="0">
              <a:buFont typeface="Arial" panose="020B0604020202020204" pitchFamily="34" charset="0"/>
              <a:buNone/>
            </a:pPr>
            <a:endParaRPr lang="de-CH" b="0" i="1" dirty="0">
              <a:latin typeface="+mn-lt"/>
              <a:ea typeface="Times New Roman" panose="02020603050405020304" pitchFamily="18" charset="0"/>
              <a:cs typeface="Times New Roman" panose="02020603050405020304" pitchFamily="18" charset="0"/>
            </a:endParaRPr>
          </a:p>
          <a:p>
            <a:pPr marL="159385" indent="-159385">
              <a:buFont typeface="Arial" panose="020B0604020202020204" pitchFamily="34" charset="0"/>
              <a:buChar char="•"/>
            </a:pPr>
            <a:r>
              <a:rPr lang="de-CH" b="0" i="1" dirty="0">
                <a:latin typeface="+mn-lt"/>
                <a:ea typeface="Times New Roman" panose="02020603050405020304" pitchFamily="18" charset="0"/>
                <a:cs typeface="Calibri"/>
              </a:rPr>
              <a:t>Les </a:t>
            </a:r>
            <a:r>
              <a:rPr lang="de-CH" b="0" i="1" dirty="0" err="1">
                <a:latin typeface="+mn-lt"/>
                <a:ea typeface="Times New Roman" panose="02020603050405020304" pitchFamily="18" charset="0"/>
                <a:cs typeface="Calibri"/>
              </a:rPr>
              <a:t>valeurs</a:t>
            </a:r>
            <a:r>
              <a:rPr lang="de-CH" b="0" i="1" dirty="0">
                <a:latin typeface="+mn-lt"/>
                <a:ea typeface="Times New Roman" panose="02020603050405020304" pitchFamily="18" charset="0"/>
                <a:cs typeface="Calibri"/>
              </a:rPr>
              <a:t> et </a:t>
            </a:r>
            <a:r>
              <a:rPr lang="de-CH" b="0" i="1" dirty="0" err="1">
                <a:latin typeface="+mn-lt"/>
                <a:ea typeface="Times New Roman" panose="02020603050405020304" pitchFamily="18" charset="0"/>
                <a:cs typeface="Calibri"/>
              </a:rPr>
              <a:t>l’attitude</a:t>
            </a:r>
            <a:r>
              <a:rPr lang="de-CH" b="0" i="1" dirty="0">
                <a:latin typeface="+mn-lt"/>
                <a:ea typeface="Times New Roman" panose="02020603050405020304" pitchFamily="18" charset="0"/>
                <a:cs typeface="Calibri"/>
              </a:rPr>
              <a:t> des </a:t>
            </a:r>
            <a:r>
              <a:rPr lang="de-CH" b="0" i="1" dirty="0" err="1">
                <a:latin typeface="+mn-lt"/>
                <a:ea typeface="Times New Roman" panose="02020603050405020304" pitchFamily="18" charset="0"/>
                <a:cs typeface="Calibri"/>
              </a:rPr>
              <a:t>individus</a:t>
            </a:r>
            <a:r>
              <a:rPr lang="de-CH" b="0" i="1" dirty="0">
                <a:latin typeface="+mn-lt"/>
                <a:ea typeface="Times New Roman" panose="02020603050405020304" pitchFamily="18" charset="0"/>
                <a:cs typeface="Calibri"/>
              </a:rPr>
              <a:t> </a:t>
            </a:r>
            <a:r>
              <a:rPr lang="de-CH" b="0" i="1" dirty="0" err="1">
                <a:latin typeface="+mn-lt"/>
                <a:ea typeface="Times New Roman" panose="02020603050405020304" pitchFamily="18" charset="0"/>
                <a:cs typeface="Calibri"/>
              </a:rPr>
              <a:t>dans</a:t>
            </a:r>
            <a:r>
              <a:rPr lang="de-CH" b="0" i="1" dirty="0">
                <a:latin typeface="+mn-lt"/>
                <a:ea typeface="Times New Roman" panose="02020603050405020304" pitchFamily="18" charset="0"/>
                <a:cs typeface="Calibri"/>
              </a:rPr>
              <a:t> le </a:t>
            </a:r>
            <a:r>
              <a:rPr lang="de-CH" b="0" i="1" dirty="0" err="1">
                <a:latin typeface="+mn-lt"/>
                <a:ea typeface="Times New Roman" panose="02020603050405020304" pitchFamily="18" charset="0"/>
                <a:cs typeface="Calibri"/>
              </a:rPr>
              <a:t>sport</a:t>
            </a:r>
            <a:r>
              <a:rPr lang="de-CH" b="0" i="1" dirty="0">
                <a:latin typeface="+mn-lt"/>
                <a:ea typeface="Times New Roman" panose="02020603050405020304" pitchFamily="18" charset="0"/>
                <a:cs typeface="Calibri"/>
              </a:rPr>
              <a:t> </a:t>
            </a:r>
            <a:r>
              <a:rPr lang="de-CH" b="0" i="1" dirty="0" err="1">
                <a:latin typeface="+mn-lt"/>
                <a:ea typeface="Times New Roman" panose="02020603050405020304" pitchFamily="18" charset="0"/>
                <a:cs typeface="Calibri"/>
              </a:rPr>
              <a:t>déterminent</a:t>
            </a:r>
            <a:r>
              <a:rPr lang="de-CH" b="0" i="1" dirty="0">
                <a:latin typeface="+mn-lt"/>
                <a:ea typeface="Times New Roman" panose="02020603050405020304" pitchFamily="18" charset="0"/>
                <a:cs typeface="Calibri"/>
              </a:rPr>
              <a:t> </a:t>
            </a:r>
            <a:r>
              <a:rPr lang="de-CH" b="0" i="1" dirty="0" err="1">
                <a:latin typeface="+mn-lt"/>
                <a:ea typeface="Times New Roman" panose="02020603050405020304" pitchFamily="18" charset="0"/>
                <a:cs typeface="Calibri"/>
              </a:rPr>
              <a:t>comment</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ils</a:t>
            </a:r>
            <a:r>
              <a:rPr lang="de-CH" b="0" i="1" baseline="0" dirty="0">
                <a:latin typeface="+mn-lt"/>
                <a:ea typeface="Times New Roman" panose="02020603050405020304" pitchFamily="18" charset="0"/>
                <a:cs typeface="Calibri"/>
              </a:rPr>
              <a:t> se </a:t>
            </a:r>
            <a:r>
              <a:rPr lang="de-CH" b="0" i="1" baseline="0" dirty="0" err="1">
                <a:latin typeface="+mn-lt"/>
                <a:ea typeface="Times New Roman" panose="02020603050405020304" pitchFamily="18" charset="0"/>
                <a:cs typeface="Calibri"/>
              </a:rPr>
              <a:t>comportent</a:t>
            </a:r>
            <a:r>
              <a:rPr lang="de-CH" b="0" i="1" baseline="0" dirty="0">
                <a:latin typeface="+mn-lt"/>
                <a:ea typeface="Times New Roman" panose="02020603050405020304" pitchFamily="18" charset="0"/>
                <a:cs typeface="Calibri"/>
              </a:rPr>
              <a:t> au </a:t>
            </a:r>
            <a:r>
              <a:rPr lang="de-CH" b="0" i="1" baseline="0" dirty="0" err="1">
                <a:latin typeface="+mn-lt"/>
                <a:ea typeface="Times New Roman" panose="02020603050405020304" pitchFamily="18" charset="0"/>
                <a:cs typeface="Calibri"/>
              </a:rPr>
              <a:t>quotidien</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dans</a:t>
            </a:r>
            <a:r>
              <a:rPr lang="de-CH" b="0" i="1" baseline="0" dirty="0">
                <a:latin typeface="+mn-lt"/>
                <a:ea typeface="Times New Roman" panose="02020603050405020304" pitchFamily="18" charset="0"/>
                <a:cs typeface="Calibri"/>
              </a:rPr>
              <a:t> le </a:t>
            </a:r>
            <a:r>
              <a:rPr lang="de-CH" b="0" i="1" baseline="0" dirty="0" err="1">
                <a:latin typeface="+mn-lt"/>
                <a:ea typeface="Times New Roman" panose="02020603050405020304" pitchFamily="18" charset="0"/>
                <a:cs typeface="Calibri"/>
              </a:rPr>
              <a:t>sport</a:t>
            </a:r>
            <a:r>
              <a:rPr lang="de-CH" b="0" i="1" baseline="0" dirty="0">
                <a:latin typeface="+mn-lt"/>
                <a:ea typeface="Times New Roman" panose="02020603050405020304" pitchFamily="18" charset="0"/>
                <a:cs typeface="Calibri"/>
              </a:rPr>
              <a:t> et </a:t>
            </a:r>
            <a:r>
              <a:rPr lang="de-CH" b="0" i="1" baseline="0" dirty="0" err="1">
                <a:latin typeface="+mn-lt"/>
                <a:ea typeface="Times New Roman" panose="02020603050405020304" pitchFamily="18" charset="0"/>
                <a:cs typeface="Calibri"/>
              </a:rPr>
              <a:t>comment</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ils</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agissent</a:t>
            </a:r>
            <a:r>
              <a:rPr lang="de-CH" b="0" i="1" baseline="0" dirty="0">
                <a:latin typeface="+mn-lt"/>
                <a:ea typeface="Times New Roman" panose="02020603050405020304" pitchFamily="18" charset="0"/>
                <a:cs typeface="Calibri"/>
              </a:rPr>
              <a:t>.</a:t>
            </a:r>
          </a:p>
          <a:p>
            <a:pPr marL="159385" indent="-159385">
              <a:buFont typeface="Arial" panose="020B0604020202020204" pitchFamily="34" charset="0"/>
              <a:buChar char="•"/>
            </a:pPr>
            <a:r>
              <a:rPr lang="de-CH" b="0" i="1" baseline="0" dirty="0">
                <a:latin typeface="+mn-lt"/>
                <a:ea typeface="Times New Roman" panose="02020603050405020304" pitchFamily="18" charset="0"/>
                <a:cs typeface="Calibri"/>
              </a:rPr>
              <a:t>Notre «</a:t>
            </a:r>
            <a:r>
              <a:rPr lang="de-CH" b="0" i="1" baseline="0" dirty="0" err="1">
                <a:latin typeface="+mn-lt"/>
                <a:ea typeface="Times New Roman" panose="02020603050405020304" pitchFamily="18" charset="0"/>
                <a:cs typeface="Calibri"/>
              </a:rPr>
              <a:t>levier</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ici</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sont</a:t>
            </a:r>
            <a:r>
              <a:rPr lang="de-CH" b="0" i="1" baseline="0" dirty="0">
                <a:latin typeface="+mn-lt"/>
                <a:ea typeface="Times New Roman" panose="02020603050405020304" pitchFamily="18" charset="0"/>
                <a:cs typeface="Calibri"/>
              </a:rPr>
              <a:t> les </a:t>
            </a:r>
            <a:r>
              <a:rPr lang="de-CH" b="0" i="1" baseline="0" dirty="0" err="1">
                <a:latin typeface="+mn-lt"/>
                <a:ea typeface="Times New Roman" panose="02020603050405020304" pitchFamily="18" charset="0"/>
                <a:cs typeface="Calibri"/>
              </a:rPr>
              <a:t>offres</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éducatives</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dans</a:t>
            </a:r>
            <a:r>
              <a:rPr lang="de-CH" b="0" i="1" baseline="0" dirty="0">
                <a:latin typeface="+mn-lt"/>
                <a:ea typeface="Times New Roman" panose="02020603050405020304" pitchFamily="18" charset="0"/>
                <a:cs typeface="Calibri"/>
              </a:rPr>
              <a:t> le </a:t>
            </a:r>
            <a:r>
              <a:rPr lang="de-CH" b="0" i="1" baseline="0" dirty="0" err="1">
                <a:latin typeface="+mn-lt"/>
                <a:ea typeface="Times New Roman" panose="02020603050405020304" pitchFamily="18" charset="0"/>
                <a:cs typeface="Calibri"/>
              </a:rPr>
              <a:t>sport</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C’est</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exactement</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là</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que</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ce</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cours</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intervient</a:t>
            </a:r>
            <a:r>
              <a:rPr lang="de-CH" b="0" i="1" baseline="0" dirty="0">
                <a:latin typeface="+mn-lt"/>
                <a:ea typeface="Times New Roman" panose="02020603050405020304" pitchFamily="18" charset="0"/>
                <a:cs typeface="Calibri"/>
              </a:rPr>
              <a:t>. Avec </a:t>
            </a:r>
            <a:r>
              <a:rPr lang="de-CH" b="0" i="1" baseline="0" dirty="0" err="1">
                <a:latin typeface="+mn-lt"/>
                <a:ea typeface="Times New Roman" panose="02020603050405020304" pitchFamily="18" charset="0"/>
                <a:cs typeface="Calibri"/>
              </a:rPr>
              <a:t>notre</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offre</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éducative</a:t>
            </a:r>
            <a:r>
              <a:rPr lang="de-CH" b="0" i="1" baseline="0" dirty="0">
                <a:latin typeface="+mn-lt"/>
                <a:ea typeface="Times New Roman" panose="02020603050405020304" pitchFamily="18" charset="0"/>
                <a:cs typeface="Calibri"/>
              </a:rPr>
              <a:t> et </a:t>
            </a:r>
            <a:r>
              <a:rPr lang="de-CH" b="0" i="1" baseline="0" dirty="0" err="1">
                <a:latin typeface="+mn-lt"/>
                <a:ea typeface="Times New Roman" panose="02020603050405020304" pitchFamily="18" charset="0"/>
                <a:cs typeface="Calibri"/>
              </a:rPr>
              <a:t>l’aide</a:t>
            </a:r>
            <a:r>
              <a:rPr lang="de-CH" b="0" i="1" baseline="0" dirty="0">
                <a:latin typeface="+mn-lt"/>
                <a:ea typeface="Times New Roman" panose="02020603050405020304" pitchFamily="18" charset="0"/>
                <a:cs typeface="Calibri"/>
              </a:rPr>
              <a:t> de la </a:t>
            </a:r>
            <a:r>
              <a:rPr lang="de-CH" b="0" i="1" baseline="0" dirty="0" err="1">
                <a:latin typeface="+mn-lt"/>
                <a:ea typeface="Times New Roman" panose="02020603050405020304" pitchFamily="18" charset="0"/>
                <a:cs typeface="Calibri"/>
              </a:rPr>
              <a:t>boussole</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éthique</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nous</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pouvons</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promouvoir</a:t>
            </a:r>
            <a:r>
              <a:rPr lang="de-CH" b="0" i="1" baseline="0" dirty="0">
                <a:latin typeface="+mn-lt"/>
                <a:ea typeface="Times New Roman" panose="02020603050405020304" pitchFamily="18" charset="0"/>
                <a:cs typeface="Calibri"/>
              </a:rPr>
              <a:t> les </a:t>
            </a:r>
            <a:r>
              <a:rPr lang="de-CH" b="0" i="1" baseline="0" dirty="0" err="1">
                <a:latin typeface="+mn-lt"/>
                <a:ea typeface="Times New Roman" panose="02020603050405020304" pitchFamily="18" charset="0"/>
                <a:cs typeface="Calibri"/>
              </a:rPr>
              <a:t>compétences</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c’est</a:t>
            </a:r>
            <a:r>
              <a:rPr lang="de-CH" b="0" i="1" baseline="0" dirty="0">
                <a:latin typeface="+mn-lt"/>
                <a:ea typeface="Times New Roman" panose="02020603050405020304" pitchFamily="18" charset="0"/>
                <a:cs typeface="Calibri"/>
              </a:rPr>
              <a:t>-à-</a:t>
            </a:r>
            <a:r>
              <a:rPr lang="de-CH" b="0" i="1" baseline="0" dirty="0" err="1">
                <a:latin typeface="+mn-lt"/>
                <a:ea typeface="Times New Roman" panose="02020603050405020304" pitchFamily="18" charset="0"/>
                <a:cs typeface="Calibri"/>
              </a:rPr>
              <a:t>dire</a:t>
            </a:r>
            <a:r>
              <a:rPr lang="de-CH" b="0" i="1" baseline="0" dirty="0">
                <a:latin typeface="+mn-lt"/>
                <a:ea typeface="Times New Roman" panose="02020603050405020304" pitchFamily="18" charset="0"/>
                <a:cs typeface="Calibri"/>
              </a:rPr>
              <a:t> les </a:t>
            </a:r>
            <a:r>
              <a:rPr lang="de-CH" b="0" i="1" baseline="0" dirty="0" err="1">
                <a:latin typeface="+mn-lt"/>
                <a:ea typeface="Times New Roman" panose="02020603050405020304" pitchFamily="18" charset="0"/>
                <a:cs typeface="Calibri"/>
              </a:rPr>
              <a:t>connaissances</a:t>
            </a:r>
            <a:r>
              <a:rPr lang="de-CH" b="0" i="1" baseline="0" dirty="0">
                <a:latin typeface="+mn-lt"/>
                <a:ea typeface="Times New Roman" panose="02020603050405020304" pitchFamily="18" charset="0"/>
                <a:cs typeface="Calibri"/>
              </a:rPr>
              <a:t>, les </a:t>
            </a:r>
            <a:r>
              <a:rPr lang="de-CH" b="0" i="1" baseline="0" dirty="0" err="1">
                <a:latin typeface="+mn-lt"/>
                <a:ea typeface="Times New Roman" panose="02020603050405020304" pitchFamily="18" charset="0"/>
                <a:cs typeface="Calibri"/>
              </a:rPr>
              <a:t>comptéences</a:t>
            </a:r>
            <a:r>
              <a:rPr lang="de-CH" b="0" i="1" baseline="0" dirty="0">
                <a:latin typeface="+mn-lt"/>
                <a:ea typeface="Times New Roman" panose="02020603050405020304" pitchFamily="18" charset="0"/>
                <a:cs typeface="Calibri"/>
              </a:rPr>
              <a:t> et </a:t>
            </a:r>
            <a:r>
              <a:rPr lang="de-CH" b="0" i="1" baseline="0" dirty="0" err="1">
                <a:latin typeface="+mn-lt"/>
                <a:ea typeface="Times New Roman" panose="02020603050405020304" pitchFamily="18" charset="0"/>
                <a:cs typeface="Calibri"/>
              </a:rPr>
              <a:t>l’attitude</a:t>
            </a:r>
            <a:r>
              <a:rPr lang="de-CH" b="0" i="1" baseline="0" dirty="0">
                <a:latin typeface="+mn-lt"/>
                <a:ea typeface="Times New Roman" panose="02020603050405020304" pitchFamily="18" charset="0"/>
                <a:cs typeface="Calibri"/>
              </a:rPr>
              <a:t> en </a:t>
            </a:r>
            <a:r>
              <a:rPr lang="de-CH" b="0" i="1" baseline="0" dirty="0" err="1">
                <a:latin typeface="+mn-lt"/>
                <a:ea typeface="Times New Roman" panose="02020603050405020304" pitchFamily="18" charset="0"/>
                <a:cs typeface="Calibri"/>
              </a:rPr>
              <a:t>matière</a:t>
            </a:r>
            <a:r>
              <a:rPr lang="de-CH" b="0" i="1" baseline="0" dirty="0">
                <a:latin typeface="+mn-lt"/>
                <a:ea typeface="Times New Roman" panose="02020603050405020304" pitchFamily="18" charset="0"/>
                <a:cs typeface="Calibri"/>
              </a:rPr>
              <a:t> </a:t>
            </a:r>
            <a:r>
              <a:rPr lang="de-CH" b="0" i="1" baseline="0" dirty="0" err="1">
                <a:latin typeface="+mn-lt"/>
                <a:ea typeface="Times New Roman" panose="02020603050405020304" pitchFamily="18" charset="0"/>
                <a:cs typeface="Calibri"/>
              </a:rPr>
              <a:t>d’éthique</a:t>
            </a:r>
            <a:r>
              <a:rPr lang="de-CH" b="0" i="1" baseline="0" dirty="0">
                <a:latin typeface="+mn-lt"/>
                <a:ea typeface="Times New Roman" panose="02020603050405020304" pitchFamily="18" charset="0"/>
                <a:cs typeface="Calibri"/>
              </a:rPr>
              <a:t> et de </a:t>
            </a:r>
            <a:r>
              <a:rPr lang="de-CH" b="0" i="1" baseline="0" dirty="0" err="1">
                <a:latin typeface="+mn-lt"/>
                <a:ea typeface="Times New Roman" panose="02020603050405020304" pitchFamily="18" charset="0"/>
                <a:cs typeface="Calibri"/>
              </a:rPr>
              <a:t>sport</a:t>
            </a:r>
            <a:r>
              <a:rPr lang="de-CH" b="0" i="1" baseline="0" dirty="0">
                <a:latin typeface="+mn-lt"/>
                <a:ea typeface="Times New Roman" panose="02020603050405020304" pitchFamily="18" charset="0"/>
                <a:cs typeface="Calibri"/>
              </a:rPr>
              <a:t> de </a:t>
            </a:r>
            <a:r>
              <a:rPr lang="de-CH" b="0" i="1" baseline="0" dirty="0" err="1">
                <a:latin typeface="+mn-lt"/>
                <a:ea typeface="Times New Roman" panose="02020603050405020304" pitchFamily="18" charset="0"/>
                <a:cs typeface="Calibri"/>
              </a:rPr>
              <a:t>valeur</a:t>
            </a:r>
            <a:r>
              <a:rPr lang="de-CH" b="0" i="1" baseline="0" dirty="0">
                <a:latin typeface="+mn-lt"/>
                <a:ea typeface="Times New Roman" panose="02020603050405020304" pitchFamily="18" charset="0"/>
                <a:cs typeface="Calibri"/>
              </a:rPr>
              <a:t>.</a:t>
            </a:r>
          </a:p>
          <a:p>
            <a:pPr marL="159385" indent="-159385">
              <a:buFont typeface="Arial" panose="020B0604020202020204" pitchFamily="34" charset="0"/>
              <a:buChar char="•"/>
            </a:pPr>
            <a:endParaRPr lang="de-CH" b="0" i="1" baseline="0" dirty="0">
              <a:latin typeface="+mn-lt"/>
              <a:ea typeface="Times New Roman" panose="02020603050405020304" pitchFamily="18" charset="0"/>
              <a:cs typeface="Calibri"/>
            </a:endParaRPr>
          </a:p>
          <a:p>
            <a:pPr marL="159385" indent="-159385">
              <a:buFont typeface="Arial" panose="020B0604020202020204" pitchFamily="34" charset="0"/>
              <a:buChar char="•"/>
            </a:pPr>
            <a:r>
              <a:rPr lang="fr-FR" b="0" i="1" baseline="0" dirty="0">
                <a:latin typeface="+mn-lt"/>
                <a:ea typeface="Times New Roman" panose="02020603050405020304" pitchFamily="18" charset="0"/>
                <a:cs typeface="Calibri"/>
              </a:rPr>
              <a:t>Du côté des organisations, les processus et structures peuvent favoriser ou exclure les violations éthiques.</a:t>
            </a:r>
          </a:p>
          <a:p>
            <a:pPr marL="159385" indent="-159385">
              <a:buFont typeface="Arial" panose="020B0604020202020204" pitchFamily="34" charset="0"/>
              <a:buChar char="•"/>
            </a:pPr>
            <a:r>
              <a:rPr lang="fr-FR" b="0" i="1" baseline="0" dirty="0">
                <a:latin typeface="+mn-lt"/>
                <a:ea typeface="Times New Roman" panose="02020603050405020304" pitchFamily="18" charset="0"/>
                <a:cs typeface="Calibri"/>
              </a:rPr>
              <a:t>En tant qu'individu et dans son rôle, on est toujours intégré dans un environnement ou une organisation.</a:t>
            </a:r>
          </a:p>
          <a:p>
            <a:pPr marL="159385" indent="-159385">
              <a:buFont typeface="Arial" panose="020B0604020202020204" pitchFamily="34" charset="0"/>
              <a:buChar char="•"/>
            </a:pPr>
            <a:r>
              <a:rPr lang="fr-FR" b="0" i="1" baseline="0" dirty="0">
                <a:latin typeface="+mn-lt"/>
                <a:ea typeface="Times New Roman" panose="02020603050405020304" pitchFamily="18" charset="0"/>
                <a:cs typeface="Calibri"/>
              </a:rPr>
              <a:t>Cela signifie qu'en cas de situations (éthiquement) difficiles, on n'est pas seul.</a:t>
            </a:r>
          </a:p>
          <a:p>
            <a:pPr marL="159385" indent="-159385">
              <a:buFont typeface="Arial" panose="020B0604020202020204" pitchFamily="34" charset="0"/>
              <a:buChar char="•"/>
            </a:pPr>
            <a:r>
              <a:rPr lang="fr-FR" b="0" i="1" baseline="0" dirty="0">
                <a:latin typeface="+mn-lt"/>
                <a:ea typeface="Times New Roman" panose="02020603050405020304" pitchFamily="18" charset="0"/>
                <a:cs typeface="Calibri"/>
              </a:rPr>
              <a:t>L'organisation (par exemple, le club) est également responsable de la mise en œuvre du sport de valeur – par exemple, en facilitant la participation et la diversité.</a:t>
            </a:r>
          </a:p>
          <a:p>
            <a:pPr marL="159385" indent="-159385">
              <a:buFont typeface="Arial" panose="020B0604020202020204" pitchFamily="34" charset="0"/>
              <a:buChar char="•"/>
            </a:pPr>
            <a:r>
              <a:rPr lang="fr-FR" b="0" i="1" baseline="0" dirty="0">
                <a:latin typeface="+mn-lt"/>
                <a:ea typeface="Times New Roman" panose="02020603050405020304" pitchFamily="18" charset="0"/>
                <a:cs typeface="Calibri"/>
              </a:rPr>
              <a:t>Du côté des organisations, le « contrôle éthique » pour les fédérations, via des questions directrices, aide à remettre en question leurs processus et structures et à les concevoir de manière proactive et ciblée dans l'esprit d'un sport de valeur.</a:t>
            </a:r>
          </a:p>
          <a:p>
            <a:pPr marL="159385" indent="-159385">
              <a:buFont typeface="Arial" panose="020B0604020202020204" pitchFamily="34" charset="0"/>
              <a:buChar char="•"/>
            </a:pPr>
            <a:r>
              <a:rPr lang="fr-FR" b="0" i="1" baseline="0" dirty="0">
                <a:latin typeface="+mn-lt"/>
                <a:ea typeface="Times New Roman" panose="02020603050405020304" pitchFamily="18" charset="0"/>
                <a:cs typeface="Calibri"/>
              </a:rPr>
              <a:t>Une évaluation donne une estimation générale des forces et des faiblesses de l'organisation.</a:t>
            </a:r>
          </a:p>
          <a:p>
            <a:pPr marL="159385" indent="-159385">
              <a:buFont typeface="Arial" panose="020B0604020202020204" pitchFamily="34" charset="0"/>
              <a:buChar char="•"/>
            </a:pPr>
            <a:r>
              <a:rPr lang="fr-FR" b="0" i="1" baseline="0" dirty="0">
                <a:latin typeface="+mn-lt"/>
                <a:ea typeface="Times New Roman" panose="02020603050405020304" pitchFamily="18" charset="0"/>
                <a:cs typeface="Calibri"/>
              </a:rPr>
              <a:t>Cela aide à développer et mettre en œuvre des mesures ciblées pour un sport de valeur.</a:t>
            </a:r>
            <a:endParaRPr lang="de-CH" b="0" i="1" baseline="0" dirty="0">
              <a:latin typeface="+mn-lt"/>
              <a:ea typeface="Times New Roman" panose="02020603050405020304" pitchFamily="18" charset="0"/>
              <a:cs typeface="Calibri"/>
            </a:endParaRPr>
          </a:p>
          <a:p>
            <a:pPr marL="0" indent="0" defTabSz="639424">
              <a:buFont typeface="Arial" panose="020B0604020202020204" pitchFamily="34" charset="0"/>
              <a:buNone/>
              <a:defRPr/>
            </a:pPr>
            <a:endParaRPr lang="de-CH" b="0" i="1" dirty="0">
              <a:latin typeface="+mn-lt"/>
              <a:ea typeface="Times New Roman" panose="02020603050405020304" pitchFamily="18" charset="0"/>
              <a:cs typeface="Calibri" panose="020F0502020204030204" pitchFamily="34" charset="0"/>
            </a:endParaRPr>
          </a:p>
          <a:p>
            <a:r>
              <a:rPr lang="de-CH" b="1" i="1" dirty="0" err="1">
                <a:latin typeface="+mn-lt"/>
              </a:rPr>
              <a:t>Prévention</a:t>
            </a:r>
            <a:r>
              <a:rPr lang="de-CH" b="1" i="1" dirty="0">
                <a:latin typeface="+mn-lt"/>
              </a:rPr>
              <a:t> &lt;-&gt; Intervention</a:t>
            </a:r>
            <a:endParaRPr lang="de-CH" b="1" i="1" dirty="0">
              <a:latin typeface="+mn-lt"/>
              <a:ea typeface="Calibri"/>
              <a:cs typeface="Calibri"/>
            </a:endParaRPr>
          </a:p>
          <a:p>
            <a:pPr marL="159385" indent="-159385" defTabSz="639424">
              <a:buFont typeface="Arial" panose="020B0604020202020204" pitchFamily="34" charset="0"/>
              <a:buChar char="•"/>
              <a:defRPr/>
            </a:pPr>
            <a:r>
              <a:rPr lang="de-CH" b="0" i="1" dirty="0">
                <a:latin typeface="+mn-lt"/>
              </a:rPr>
              <a:t>Il </a:t>
            </a:r>
            <a:r>
              <a:rPr lang="de-CH" b="0" i="1" dirty="0" err="1">
                <a:latin typeface="+mn-lt"/>
              </a:rPr>
              <a:t>faut</a:t>
            </a:r>
            <a:r>
              <a:rPr lang="de-CH" b="0" i="1" dirty="0">
                <a:latin typeface="+mn-lt"/>
              </a:rPr>
              <a:t> à la </a:t>
            </a:r>
            <a:r>
              <a:rPr lang="de-CH" b="0" i="1" dirty="0" err="1">
                <a:latin typeface="+mn-lt"/>
              </a:rPr>
              <a:t>fois</a:t>
            </a:r>
            <a:r>
              <a:rPr lang="de-CH" b="0" i="1" dirty="0">
                <a:latin typeface="+mn-lt"/>
              </a:rPr>
              <a:t> de la </a:t>
            </a:r>
            <a:r>
              <a:rPr lang="de-CH" b="0" i="1" dirty="0" err="1">
                <a:latin typeface="+mn-lt"/>
              </a:rPr>
              <a:t>prévention</a:t>
            </a:r>
            <a:r>
              <a:rPr lang="de-CH" b="0" i="1" dirty="0">
                <a:latin typeface="+mn-lt"/>
              </a:rPr>
              <a:t> et de </a:t>
            </a:r>
            <a:r>
              <a:rPr lang="de-CH" b="0" i="1" dirty="0" err="1">
                <a:latin typeface="+mn-lt"/>
              </a:rPr>
              <a:t>l’intervention</a:t>
            </a:r>
            <a:r>
              <a:rPr lang="de-CH" b="0" i="1" dirty="0">
                <a:latin typeface="+mn-lt"/>
              </a:rPr>
              <a:t>, </a:t>
            </a:r>
            <a:r>
              <a:rPr lang="de-CH" b="0" i="1" dirty="0" err="1">
                <a:latin typeface="+mn-lt"/>
              </a:rPr>
              <a:t>avec</a:t>
            </a:r>
            <a:r>
              <a:rPr lang="de-CH" b="0" i="1" dirty="0">
                <a:latin typeface="+mn-lt"/>
              </a:rPr>
              <a:t> </a:t>
            </a:r>
            <a:r>
              <a:rPr lang="de-CH" b="0" i="1" dirty="0" err="1">
                <a:latin typeface="+mn-lt"/>
              </a:rPr>
              <a:t>un</a:t>
            </a:r>
            <a:r>
              <a:rPr lang="de-CH" b="0" i="1" dirty="0">
                <a:latin typeface="+mn-lt"/>
              </a:rPr>
              <a:t> </a:t>
            </a:r>
            <a:r>
              <a:rPr lang="de-CH" b="0" i="1" dirty="0" err="1">
                <a:latin typeface="+mn-lt"/>
              </a:rPr>
              <a:t>accent</a:t>
            </a:r>
            <a:r>
              <a:rPr lang="de-CH" b="0" i="1" dirty="0">
                <a:latin typeface="+mn-lt"/>
              </a:rPr>
              <a:t> </a:t>
            </a:r>
            <a:r>
              <a:rPr lang="de-CH" b="0" i="1" dirty="0" err="1">
                <a:latin typeface="+mn-lt"/>
              </a:rPr>
              <a:t>clair</a:t>
            </a:r>
            <a:r>
              <a:rPr lang="de-CH" b="0" i="1" dirty="0">
                <a:latin typeface="+mn-lt"/>
              </a:rPr>
              <a:t> </a:t>
            </a:r>
            <a:r>
              <a:rPr lang="de-CH" b="0" i="1" dirty="0" err="1">
                <a:latin typeface="+mn-lt"/>
              </a:rPr>
              <a:t>sur</a:t>
            </a:r>
            <a:r>
              <a:rPr lang="de-CH" b="0" i="1" dirty="0">
                <a:latin typeface="+mn-lt"/>
              </a:rPr>
              <a:t> la </a:t>
            </a:r>
            <a:r>
              <a:rPr lang="de-CH" b="0" i="1" dirty="0" err="1">
                <a:latin typeface="+mn-lt"/>
              </a:rPr>
              <a:t>prévention</a:t>
            </a:r>
            <a:endParaRPr lang="de-CH" b="0" i="1" dirty="0">
              <a:latin typeface="+mn-lt"/>
            </a:endParaRPr>
          </a:p>
          <a:p>
            <a:pPr marL="159385" indent="-159385" defTabSz="639424">
              <a:buFont typeface="Arial" panose="020B0604020202020204" pitchFamily="34" charset="0"/>
              <a:buChar char="•"/>
              <a:defRPr/>
            </a:pPr>
            <a:r>
              <a:rPr lang="de-CH" b="0" i="1" dirty="0">
                <a:latin typeface="+mn-lt"/>
              </a:rPr>
              <a:t>Les </a:t>
            </a:r>
            <a:r>
              <a:rPr lang="de-CH" b="0" i="1" dirty="0" err="1">
                <a:latin typeface="+mn-lt"/>
              </a:rPr>
              <a:t>mesures</a:t>
            </a:r>
            <a:r>
              <a:rPr lang="de-CH" b="0" i="1" dirty="0">
                <a:latin typeface="+mn-lt"/>
              </a:rPr>
              <a:t> de </a:t>
            </a:r>
            <a:r>
              <a:rPr lang="de-CH" b="0" i="1" dirty="0" err="1">
                <a:latin typeface="+mn-lt"/>
              </a:rPr>
              <a:t>prévention</a:t>
            </a:r>
            <a:r>
              <a:rPr lang="de-CH" b="0" i="1" baseline="0" dirty="0">
                <a:latin typeface="+mn-lt"/>
              </a:rPr>
              <a:t> se </a:t>
            </a:r>
            <a:r>
              <a:rPr lang="de-CH" b="0" i="1" baseline="0" dirty="0" err="1">
                <a:latin typeface="+mn-lt"/>
              </a:rPr>
              <a:t>situent</a:t>
            </a:r>
            <a:r>
              <a:rPr lang="de-CH" b="0" i="1" baseline="0" dirty="0">
                <a:latin typeface="+mn-lt"/>
              </a:rPr>
              <a:t> </a:t>
            </a:r>
            <a:r>
              <a:rPr lang="de-CH" b="0" i="1" baseline="0" dirty="0" err="1">
                <a:latin typeface="+mn-lt"/>
              </a:rPr>
              <a:t>dans</a:t>
            </a:r>
            <a:r>
              <a:rPr lang="de-CH" b="0" i="1" baseline="0" dirty="0">
                <a:latin typeface="+mn-lt"/>
              </a:rPr>
              <a:t> les </a:t>
            </a:r>
            <a:r>
              <a:rPr lang="de-CH" b="0" i="1" baseline="0" dirty="0" err="1">
                <a:latin typeface="+mn-lt"/>
              </a:rPr>
              <a:t>zones</a:t>
            </a:r>
            <a:r>
              <a:rPr lang="de-CH" b="0" i="1" baseline="0" dirty="0">
                <a:latin typeface="+mn-lt"/>
              </a:rPr>
              <a:t> verte et </a:t>
            </a:r>
            <a:r>
              <a:rPr lang="de-CH" b="0" i="1" baseline="0" dirty="0" err="1">
                <a:latin typeface="+mn-lt"/>
              </a:rPr>
              <a:t>grise</a:t>
            </a:r>
            <a:r>
              <a:rPr lang="de-CH" b="0" i="1" baseline="0" dirty="0">
                <a:latin typeface="+mn-lt"/>
              </a:rPr>
              <a:t>, </a:t>
            </a:r>
            <a:r>
              <a:rPr lang="de-CH" b="0" i="1" baseline="0" dirty="0" err="1">
                <a:latin typeface="+mn-lt"/>
              </a:rPr>
              <a:t>agissent</a:t>
            </a:r>
            <a:r>
              <a:rPr lang="de-CH" b="0" i="1" baseline="0" dirty="0">
                <a:latin typeface="+mn-lt"/>
              </a:rPr>
              <a:t> de </a:t>
            </a:r>
            <a:r>
              <a:rPr lang="de-CH" b="0" i="1" baseline="0" dirty="0" err="1">
                <a:latin typeface="+mn-lt"/>
              </a:rPr>
              <a:t>manière</a:t>
            </a:r>
            <a:r>
              <a:rPr lang="de-CH" b="0" i="1" baseline="0" dirty="0">
                <a:latin typeface="+mn-lt"/>
              </a:rPr>
              <a:t> </a:t>
            </a:r>
            <a:r>
              <a:rPr lang="de-CH" b="0" i="1" baseline="0" dirty="0" err="1">
                <a:latin typeface="+mn-lt"/>
              </a:rPr>
              <a:t>proactive</a:t>
            </a:r>
            <a:r>
              <a:rPr lang="de-CH" b="0" i="1" baseline="0" dirty="0">
                <a:latin typeface="+mn-lt"/>
              </a:rPr>
              <a:t> et </a:t>
            </a:r>
            <a:r>
              <a:rPr lang="de-CH" b="0" i="1" baseline="0" dirty="0" err="1">
                <a:latin typeface="+mn-lt"/>
              </a:rPr>
              <a:t>offrent</a:t>
            </a:r>
            <a:r>
              <a:rPr lang="de-CH" b="0" i="1" baseline="0" dirty="0">
                <a:latin typeface="+mn-lt"/>
              </a:rPr>
              <a:t> la plus </a:t>
            </a:r>
            <a:r>
              <a:rPr lang="de-CH" b="0" i="1" baseline="0" dirty="0" err="1">
                <a:latin typeface="+mn-lt"/>
              </a:rPr>
              <a:t>grande</a:t>
            </a:r>
            <a:r>
              <a:rPr lang="de-CH" b="0" i="1" baseline="0" dirty="0">
                <a:latin typeface="+mn-lt"/>
              </a:rPr>
              <a:t> </a:t>
            </a:r>
            <a:r>
              <a:rPr lang="de-CH" b="0" i="1" baseline="0" dirty="0" err="1">
                <a:latin typeface="+mn-lt"/>
              </a:rPr>
              <a:t>liberté</a:t>
            </a:r>
            <a:r>
              <a:rPr lang="de-CH" b="0" i="1" baseline="0" dirty="0">
                <a:latin typeface="+mn-lt"/>
              </a:rPr>
              <a:t> </a:t>
            </a:r>
            <a:r>
              <a:rPr lang="de-CH" b="0" i="1" baseline="0" dirty="0" err="1">
                <a:latin typeface="+mn-lt"/>
              </a:rPr>
              <a:t>d’action</a:t>
            </a:r>
            <a:r>
              <a:rPr lang="de-CH" b="0" i="1" baseline="0" dirty="0">
                <a:latin typeface="+mn-lt"/>
              </a:rPr>
              <a:t>.</a:t>
            </a:r>
          </a:p>
          <a:p>
            <a:pPr marL="159385" indent="-159385" defTabSz="639424">
              <a:buFont typeface="Arial" panose="020B0604020202020204" pitchFamily="34" charset="0"/>
              <a:buChar char="•"/>
              <a:defRPr/>
            </a:pPr>
            <a:r>
              <a:rPr lang="de-CH" b="0" i="1" baseline="0" dirty="0">
                <a:latin typeface="+mn-lt"/>
              </a:rPr>
              <a:t>Les </a:t>
            </a:r>
            <a:r>
              <a:rPr lang="de-CH" b="0" i="1" baseline="0" dirty="0" err="1">
                <a:latin typeface="+mn-lt"/>
              </a:rPr>
              <a:t>mesures</a:t>
            </a:r>
            <a:r>
              <a:rPr lang="de-CH" b="0" i="1" baseline="0" dirty="0">
                <a:latin typeface="+mn-lt"/>
              </a:rPr>
              <a:t> </a:t>
            </a:r>
            <a:r>
              <a:rPr lang="de-CH" b="0" i="1" baseline="0" dirty="0" err="1">
                <a:latin typeface="+mn-lt"/>
              </a:rPr>
              <a:t>d’intervention</a:t>
            </a:r>
            <a:r>
              <a:rPr lang="de-CH" b="0" i="1" baseline="0" dirty="0">
                <a:latin typeface="+mn-lt"/>
              </a:rPr>
              <a:t> se </a:t>
            </a:r>
            <a:r>
              <a:rPr lang="de-CH" b="0" i="1" baseline="0" dirty="0" err="1">
                <a:latin typeface="+mn-lt"/>
              </a:rPr>
              <a:t>situent</a:t>
            </a:r>
            <a:r>
              <a:rPr lang="de-CH" b="0" i="1" baseline="0" dirty="0">
                <a:latin typeface="+mn-lt"/>
              </a:rPr>
              <a:t> </a:t>
            </a:r>
            <a:r>
              <a:rPr lang="de-CH" b="0" i="1" baseline="0" dirty="0" err="1">
                <a:latin typeface="+mn-lt"/>
              </a:rPr>
              <a:t>dans</a:t>
            </a:r>
            <a:r>
              <a:rPr lang="de-CH" b="0" i="1" baseline="0" dirty="0">
                <a:latin typeface="+mn-lt"/>
              </a:rPr>
              <a:t> les </a:t>
            </a:r>
            <a:r>
              <a:rPr lang="de-CH" b="0" i="1" baseline="0" dirty="0" err="1">
                <a:latin typeface="+mn-lt"/>
              </a:rPr>
              <a:t>zones</a:t>
            </a:r>
            <a:r>
              <a:rPr lang="de-CH" b="0" i="1" baseline="0" dirty="0">
                <a:latin typeface="+mn-lt"/>
              </a:rPr>
              <a:t> orange et </a:t>
            </a:r>
            <a:r>
              <a:rPr lang="de-CH" b="0" i="1" baseline="0" dirty="0" err="1">
                <a:latin typeface="+mn-lt"/>
              </a:rPr>
              <a:t>rouge</a:t>
            </a:r>
            <a:r>
              <a:rPr lang="de-CH" b="0" i="1" baseline="0" dirty="0">
                <a:latin typeface="+mn-lt"/>
              </a:rPr>
              <a:t> et </a:t>
            </a:r>
            <a:r>
              <a:rPr lang="de-CH" b="0" i="1" baseline="0" dirty="0" err="1">
                <a:latin typeface="+mn-lt"/>
              </a:rPr>
              <a:t>sont</a:t>
            </a:r>
            <a:r>
              <a:rPr lang="de-CH" b="0" i="1" baseline="0" dirty="0">
                <a:latin typeface="+mn-lt"/>
              </a:rPr>
              <a:t> </a:t>
            </a:r>
            <a:r>
              <a:rPr lang="de-CH" b="0" i="1" baseline="0" dirty="0" err="1">
                <a:latin typeface="+mn-lt"/>
              </a:rPr>
              <a:t>utilisées</a:t>
            </a:r>
            <a:r>
              <a:rPr lang="de-CH" b="0" i="1" baseline="0" dirty="0">
                <a:latin typeface="+mn-lt"/>
              </a:rPr>
              <a:t> de </a:t>
            </a:r>
            <a:r>
              <a:rPr lang="de-CH" b="0" i="1" baseline="0" dirty="0" err="1">
                <a:latin typeface="+mn-lt"/>
              </a:rPr>
              <a:t>manière</a:t>
            </a:r>
            <a:r>
              <a:rPr lang="de-CH" b="0" i="1" baseline="0" dirty="0">
                <a:latin typeface="+mn-lt"/>
              </a:rPr>
              <a:t> </a:t>
            </a:r>
            <a:r>
              <a:rPr lang="de-CH" b="0" i="1" baseline="0" dirty="0" err="1">
                <a:latin typeface="+mn-lt"/>
              </a:rPr>
              <a:t>réactive</a:t>
            </a:r>
            <a:r>
              <a:rPr lang="de-CH" b="0" i="1" baseline="0" dirty="0">
                <a:latin typeface="+mn-lt"/>
              </a:rPr>
              <a:t> en </a:t>
            </a:r>
            <a:r>
              <a:rPr lang="de-CH" b="0" i="1" baseline="0" dirty="0" err="1">
                <a:latin typeface="+mn-lt"/>
              </a:rPr>
              <a:t>cas</a:t>
            </a:r>
            <a:r>
              <a:rPr lang="de-CH" b="0" i="1" baseline="0" dirty="0">
                <a:latin typeface="+mn-lt"/>
              </a:rPr>
              <a:t> de </a:t>
            </a:r>
            <a:r>
              <a:rPr lang="de-CH" b="0" i="1" baseline="0" dirty="0" err="1">
                <a:latin typeface="+mn-lt"/>
              </a:rPr>
              <a:t>violations</a:t>
            </a:r>
            <a:r>
              <a:rPr lang="de-CH" b="0" i="1" baseline="0" dirty="0">
                <a:latin typeface="+mn-lt"/>
              </a:rPr>
              <a:t> </a:t>
            </a:r>
            <a:r>
              <a:rPr lang="de-CH" b="0" i="1" baseline="0" dirty="0" err="1">
                <a:latin typeface="+mn-lt"/>
              </a:rPr>
              <a:t>éthiques</a:t>
            </a:r>
            <a:r>
              <a:rPr lang="de-CH" b="0" i="1" baseline="0" dirty="0">
                <a:latin typeface="+mn-lt"/>
              </a:rPr>
              <a:t> et de </a:t>
            </a:r>
            <a:r>
              <a:rPr lang="de-CH" b="0" i="1" baseline="0" dirty="0" err="1">
                <a:latin typeface="+mn-lt"/>
              </a:rPr>
              <a:t>dysfonctionnements</a:t>
            </a:r>
            <a:r>
              <a:rPr lang="de-CH" b="0" i="1" baseline="0" dirty="0">
                <a:latin typeface="+mn-lt"/>
              </a:rPr>
              <a:t>.</a:t>
            </a:r>
          </a:p>
          <a:p>
            <a:pPr marL="159385" indent="-159385" defTabSz="639424">
              <a:buFont typeface="Arial" panose="020B0604020202020204" pitchFamily="34" charset="0"/>
              <a:buChar char="•"/>
              <a:defRPr/>
            </a:pPr>
            <a:r>
              <a:rPr lang="de-CH" b="0" i="1" baseline="0" dirty="0" err="1">
                <a:latin typeface="+mn-lt"/>
              </a:rPr>
              <a:t>Principe</a:t>
            </a:r>
            <a:r>
              <a:rPr lang="de-CH" b="0" i="1" baseline="0" dirty="0">
                <a:latin typeface="+mn-lt"/>
              </a:rPr>
              <a:t> de </a:t>
            </a:r>
            <a:r>
              <a:rPr lang="de-CH" b="0" i="1" baseline="0" dirty="0" err="1">
                <a:latin typeface="+mn-lt"/>
              </a:rPr>
              <a:t>base</a:t>
            </a:r>
            <a:r>
              <a:rPr lang="de-CH" b="0" i="1" baseline="0" dirty="0">
                <a:latin typeface="+mn-lt"/>
              </a:rPr>
              <a:t>: les </a:t>
            </a:r>
            <a:r>
              <a:rPr lang="de-CH" b="0" i="1" baseline="0" dirty="0" err="1">
                <a:latin typeface="+mn-lt"/>
              </a:rPr>
              <a:t>risques</a:t>
            </a:r>
            <a:r>
              <a:rPr lang="de-CH" b="0" i="1" baseline="0" dirty="0">
                <a:latin typeface="+mn-lt"/>
              </a:rPr>
              <a:t> </a:t>
            </a:r>
            <a:r>
              <a:rPr lang="de-CH" b="0" i="1" baseline="0" dirty="0" err="1">
                <a:latin typeface="+mn-lt"/>
              </a:rPr>
              <a:t>peuvent</a:t>
            </a:r>
            <a:r>
              <a:rPr lang="de-CH" b="0" i="1" baseline="0" dirty="0">
                <a:latin typeface="+mn-lt"/>
              </a:rPr>
              <a:t> </a:t>
            </a:r>
            <a:r>
              <a:rPr lang="de-CH" b="0" i="1" baseline="0" dirty="0" err="1">
                <a:latin typeface="+mn-lt"/>
              </a:rPr>
              <a:t>être</a:t>
            </a:r>
            <a:r>
              <a:rPr lang="de-CH" b="0" i="1" baseline="0" dirty="0">
                <a:latin typeface="+mn-lt"/>
              </a:rPr>
              <a:t> </a:t>
            </a:r>
            <a:r>
              <a:rPr lang="de-CH" b="0" i="1" baseline="0" dirty="0" err="1">
                <a:latin typeface="+mn-lt"/>
              </a:rPr>
              <a:t>gérés</a:t>
            </a:r>
            <a:r>
              <a:rPr lang="de-CH" b="0" i="1" baseline="0" dirty="0">
                <a:latin typeface="+mn-lt"/>
              </a:rPr>
              <a:t>, </a:t>
            </a:r>
            <a:r>
              <a:rPr lang="de-CH" b="0" i="1" baseline="0" dirty="0" err="1">
                <a:latin typeface="+mn-lt"/>
              </a:rPr>
              <a:t>c’est</a:t>
            </a:r>
            <a:r>
              <a:rPr lang="de-CH" b="0" i="1" baseline="0" dirty="0">
                <a:latin typeface="+mn-lt"/>
              </a:rPr>
              <a:t> </a:t>
            </a:r>
            <a:r>
              <a:rPr lang="de-CH" b="0" i="1" baseline="0" dirty="0" err="1">
                <a:latin typeface="+mn-lt"/>
              </a:rPr>
              <a:t>pourquoi</a:t>
            </a:r>
            <a:r>
              <a:rPr lang="de-CH" b="0" i="1" baseline="0" dirty="0">
                <a:latin typeface="+mn-lt"/>
              </a:rPr>
              <a:t> </a:t>
            </a:r>
            <a:r>
              <a:rPr lang="de-CH" b="0" i="1" baseline="0" dirty="0" err="1">
                <a:latin typeface="+mn-lt"/>
              </a:rPr>
              <a:t>il</a:t>
            </a:r>
            <a:r>
              <a:rPr lang="de-CH" b="0" i="1" baseline="0" dirty="0">
                <a:latin typeface="+mn-lt"/>
              </a:rPr>
              <a:t> </a:t>
            </a:r>
            <a:r>
              <a:rPr lang="de-CH" b="0" i="1" baseline="0" dirty="0" err="1">
                <a:latin typeface="+mn-lt"/>
              </a:rPr>
              <a:t>est</a:t>
            </a:r>
            <a:r>
              <a:rPr lang="de-CH" b="0" i="1" baseline="0" dirty="0">
                <a:latin typeface="+mn-lt"/>
              </a:rPr>
              <a:t> </a:t>
            </a:r>
            <a:r>
              <a:rPr lang="de-CH" b="0" i="1" baseline="0" dirty="0" err="1">
                <a:latin typeface="+mn-lt"/>
              </a:rPr>
              <a:t>utile</a:t>
            </a:r>
            <a:r>
              <a:rPr lang="de-CH" b="0" i="1" baseline="0" dirty="0">
                <a:latin typeface="+mn-lt"/>
              </a:rPr>
              <a:t> de les </a:t>
            </a:r>
            <a:r>
              <a:rPr lang="de-CH" b="0" i="1" baseline="0" dirty="0" err="1">
                <a:latin typeface="+mn-lt"/>
              </a:rPr>
              <a:t>analyser</a:t>
            </a:r>
            <a:r>
              <a:rPr lang="de-CH" b="0" i="1" baseline="0" dirty="0">
                <a:latin typeface="+mn-lt"/>
              </a:rPr>
              <a:t>.</a:t>
            </a:r>
            <a:endParaRPr lang="de-CH" b="0" i="1" dirty="0">
              <a:latin typeface="+mn-lt"/>
              <a:ea typeface="Calibri"/>
              <a:cs typeface="Calibri"/>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A8D404-AB7F-7843-8D13-87D7A352E83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327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i="1" dirty="0">
                <a:latin typeface="+mn-lt"/>
                <a:cs typeface="Arial" panose="020B0604020202020204" pitchFamily="34" charset="0"/>
              </a:rPr>
              <a:t>La </a:t>
            </a:r>
            <a:r>
              <a:rPr lang="de-CH" sz="1200" i="1" dirty="0" err="1">
                <a:latin typeface="+mn-lt"/>
                <a:cs typeface="Arial" panose="020B0604020202020204" pitchFamily="34" charset="0"/>
              </a:rPr>
              <a:t>diapositive</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contient</a:t>
            </a:r>
            <a:r>
              <a:rPr lang="de-CH" sz="1200" i="1" baseline="0" dirty="0">
                <a:latin typeface="+mn-lt"/>
                <a:cs typeface="Arial" panose="020B0604020202020204" pitchFamily="34" charset="0"/>
              </a:rPr>
              <a:t> des </a:t>
            </a:r>
            <a:r>
              <a:rPr lang="de-CH" sz="1200" i="1" baseline="0" dirty="0" err="1">
                <a:latin typeface="+mn-lt"/>
                <a:cs typeface="Arial" panose="020B0604020202020204" pitchFamily="34" charset="0"/>
              </a:rPr>
              <a:t>réponses</a:t>
            </a:r>
            <a:r>
              <a:rPr lang="de-CH" sz="1200" i="1" baseline="0" dirty="0">
                <a:latin typeface="+mn-lt"/>
                <a:cs typeface="Arial" panose="020B0604020202020204" pitchFamily="34" charset="0"/>
              </a:rPr>
              <a:t> potentielles </a:t>
            </a:r>
            <a:r>
              <a:rPr lang="de-CH" sz="1200" i="1" baseline="0" dirty="0" err="1">
                <a:latin typeface="+mn-lt"/>
                <a:cs typeface="Arial" panose="020B0604020202020204" pitchFamily="34" charset="0"/>
              </a:rPr>
              <a:t>pour</a:t>
            </a:r>
            <a:r>
              <a:rPr lang="de-CH" sz="1200" i="1" baseline="0" dirty="0">
                <a:latin typeface="+mn-lt"/>
                <a:cs typeface="Arial" panose="020B0604020202020204" pitchFamily="34" charset="0"/>
              </a:rPr>
              <a:t> les </a:t>
            </a:r>
            <a:r>
              <a:rPr lang="de-CH" sz="1200" i="1" baseline="0" dirty="0" err="1">
                <a:latin typeface="+mn-lt"/>
                <a:cs typeface="Arial" panose="020B0604020202020204" pitchFamily="34" charset="0"/>
              </a:rPr>
              <a:t>deux</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cercles</a:t>
            </a:r>
            <a:r>
              <a:rPr lang="de-CH" sz="1200" i="1" baseline="0" dirty="0">
                <a:latin typeface="+mn-lt"/>
                <a:cs typeface="Arial" panose="020B0604020202020204" pitchFamily="34" charset="0"/>
              </a:rPr>
              <a:t>.</a:t>
            </a:r>
          </a:p>
          <a:p>
            <a:r>
              <a:rPr lang="de-CH" sz="1200" i="1" baseline="0" dirty="0">
                <a:latin typeface="+mn-lt"/>
                <a:cs typeface="Arial" panose="020B0604020202020204" pitchFamily="34" charset="0"/>
              </a:rPr>
              <a:t>La </a:t>
            </a:r>
            <a:r>
              <a:rPr lang="de-CH" sz="1200" i="1" baseline="0" dirty="0" err="1">
                <a:latin typeface="+mn-lt"/>
                <a:cs typeface="Arial" panose="020B0604020202020204" pitchFamily="34" charset="0"/>
              </a:rPr>
              <a:t>personne</a:t>
            </a:r>
            <a:r>
              <a:rPr lang="de-CH" sz="1200" i="1" baseline="0" dirty="0">
                <a:latin typeface="+mn-lt"/>
                <a:cs typeface="Arial" panose="020B0604020202020204" pitchFamily="34" charset="0"/>
              </a:rPr>
              <a:t> responsable du </a:t>
            </a:r>
            <a:r>
              <a:rPr lang="de-CH" sz="1200" i="1" baseline="0" dirty="0" err="1">
                <a:latin typeface="+mn-lt"/>
                <a:cs typeface="Arial" panose="020B0604020202020204" pitchFamily="34" charset="0"/>
              </a:rPr>
              <a:t>cours</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peut</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sélectionner</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celles</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qui</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l’intéresse</a:t>
            </a:r>
            <a:r>
              <a:rPr lang="de-CH" sz="1200" i="1" baseline="0" dirty="0">
                <a:latin typeface="+mn-lt"/>
                <a:cs typeface="Arial" panose="020B0604020202020204" pitchFamily="34" charset="0"/>
              </a:rPr>
              <a:t>. Il </a:t>
            </a:r>
            <a:r>
              <a:rPr lang="de-CH" sz="1200" i="1" baseline="0" dirty="0" err="1">
                <a:latin typeface="+mn-lt"/>
                <a:cs typeface="Arial" panose="020B0604020202020204" pitchFamily="34" charset="0"/>
              </a:rPr>
              <a:t>est</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possible</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d’adapter</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ces</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questions</a:t>
            </a:r>
            <a:r>
              <a:rPr lang="de-CH" sz="1200" i="1" baseline="0" dirty="0">
                <a:latin typeface="+mn-lt"/>
                <a:cs typeface="Arial" panose="020B0604020202020204" pitchFamily="34" charset="0"/>
              </a:rPr>
              <a:t> et de </a:t>
            </a:r>
            <a:r>
              <a:rPr lang="de-CH" sz="1200" i="1" baseline="0" dirty="0" err="1">
                <a:latin typeface="+mn-lt"/>
                <a:cs typeface="Arial" panose="020B0604020202020204" pitchFamily="34" charset="0"/>
              </a:rPr>
              <a:t>varier</a:t>
            </a:r>
            <a:r>
              <a:rPr lang="de-CH" sz="1200" i="1" baseline="0" dirty="0">
                <a:latin typeface="+mn-lt"/>
                <a:cs typeface="Arial" panose="020B0604020202020204" pitchFamily="34" charset="0"/>
              </a:rPr>
              <a:t> le </a:t>
            </a:r>
            <a:r>
              <a:rPr lang="de-CH" sz="1200" i="1" baseline="0" dirty="0" err="1">
                <a:latin typeface="+mn-lt"/>
                <a:cs typeface="Arial" panose="020B0604020202020204" pitchFamily="34" charset="0"/>
              </a:rPr>
              <a:t>nombre</a:t>
            </a:r>
            <a:r>
              <a:rPr lang="de-CH" sz="1200" i="1" baseline="0" dirty="0">
                <a:latin typeface="+mn-lt"/>
                <a:cs typeface="Arial" panose="020B0604020202020204" pitchFamily="34" charset="0"/>
              </a:rPr>
              <a:t> de </a:t>
            </a:r>
            <a:r>
              <a:rPr lang="de-CH" sz="1200" i="1" baseline="0" dirty="0" err="1">
                <a:latin typeface="+mn-lt"/>
                <a:cs typeface="Arial" panose="020B0604020202020204" pitchFamily="34" charset="0"/>
              </a:rPr>
              <a:t>questions</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selon</a:t>
            </a:r>
            <a:r>
              <a:rPr lang="de-CH" sz="1200" i="1" baseline="0" dirty="0">
                <a:latin typeface="+mn-lt"/>
                <a:cs typeface="Arial" panose="020B0604020202020204" pitchFamily="34" charset="0"/>
              </a:rPr>
              <a:t> les </a:t>
            </a:r>
            <a:r>
              <a:rPr lang="de-CH" sz="1200" i="1" baseline="0" dirty="0" err="1">
                <a:latin typeface="+mn-lt"/>
                <a:cs typeface="Arial" panose="020B0604020202020204" pitchFamily="34" charset="0"/>
              </a:rPr>
              <a:t>discussions</a:t>
            </a:r>
            <a:r>
              <a:rPr lang="de-CH" sz="1200" i="1" baseline="0" dirty="0">
                <a:latin typeface="+mn-lt"/>
                <a:cs typeface="Arial" panose="020B0604020202020204" pitchFamily="34" charset="0"/>
              </a:rPr>
              <a:t> et le </a:t>
            </a:r>
            <a:r>
              <a:rPr lang="de-CH" sz="1200" i="1" baseline="0" dirty="0" err="1">
                <a:latin typeface="+mn-lt"/>
                <a:cs typeface="Arial" panose="020B0604020202020204" pitchFamily="34" charset="0"/>
              </a:rPr>
              <a:t>temps</a:t>
            </a:r>
            <a:r>
              <a:rPr lang="de-CH" sz="1200" i="1" baseline="0" dirty="0">
                <a:latin typeface="+mn-lt"/>
                <a:cs typeface="Arial" panose="020B0604020202020204" pitchFamily="34" charset="0"/>
              </a:rPr>
              <a:t> à </a:t>
            </a:r>
            <a:r>
              <a:rPr lang="de-CH" sz="1200" i="1" baseline="0" dirty="0" err="1">
                <a:latin typeface="+mn-lt"/>
                <a:cs typeface="Arial" panose="020B0604020202020204" pitchFamily="34" charset="0"/>
              </a:rPr>
              <a:t>disposition</a:t>
            </a:r>
            <a:r>
              <a:rPr lang="de-CH" sz="1200" i="1" baseline="0" dirty="0">
                <a:latin typeface="+mn-lt"/>
                <a:cs typeface="Arial" panose="020B0604020202020204" pitchFamily="34" charset="0"/>
              </a:rPr>
              <a:t>.</a:t>
            </a:r>
            <a:r>
              <a:rPr lang="de-CH" sz="1200" i="1" dirty="0">
                <a:latin typeface="+mn-lt"/>
                <a:cs typeface="Arial" panose="020B0604020202020204" pitchFamily="34" charset="0"/>
              </a:rPr>
              <a:t> </a:t>
            </a:r>
          </a:p>
          <a:p>
            <a:endParaRPr lang="de-CH" sz="1200" i="1" dirty="0">
              <a:latin typeface="+mn-lt"/>
              <a:cs typeface="Arial" panose="020B0604020202020204" pitchFamily="34" charset="0"/>
            </a:endParaRPr>
          </a:p>
          <a:p>
            <a:r>
              <a:rPr lang="de-CH" sz="1200" i="1" dirty="0" err="1">
                <a:latin typeface="+mn-lt"/>
                <a:cs typeface="Arial" panose="020B0604020202020204" pitchFamily="34" charset="0"/>
              </a:rPr>
              <a:t>Remaque</a:t>
            </a:r>
            <a:r>
              <a:rPr lang="de-CH" sz="1200" i="1" dirty="0">
                <a:latin typeface="+mn-lt"/>
                <a:cs typeface="Arial" panose="020B0604020202020204" pitchFamily="34" charset="0"/>
              </a:rPr>
              <a:t> </a:t>
            </a:r>
            <a:r>
              <a:rPr lang="de-CH" sz="1200" i="1" baseline="0" dirty="0" err="1">
                <a:latin typeface="+mn-lt"/>
                <a:cs typeface="Arial" panose="020B0604020202020204" pitchFamily="34" charset="0"/>
              </a:rPr>
              <a:t>méthodologique</a:t>
            </a:r>
            <a:r>
              <a:rPr lang="de-CH" sz="1200" i="1" baseline="0" dirty="0">
                <a:latin typeface="+mn-lt"/>
                <a:cs typeface="Arial" panose="020B0604020202020204" pitchFamily="34" charset="0"/>
              </a:rPr>
              <a:t>: ne </a:t>
            </a:r>
            <a:r>
              <a:rPr lang="de-CH" sz="1200" i="1" baseline="0" dirty="0" err="1">
                <a:latin typeface="+mn-lt"/>
                <a:cs typeface="Arial" panose="020B0604020202020204" pitchFamily="34" charset="0"/>
              </a:rPr>
              <a:t>pas</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afficher</a:t>
            </a:r>
            <a:r>
              <a:rPr lang="de-CH" sz="1200" i="1" baseline="0" dirty="0">
                <a:latin typeface="+mn-lt"/>
                <a:cs typeface="Arial" panose="020B0604020202020204" pitchFamily="34" charset="0"/>
              </a:rPr>
              <a:t> la </a:t>
            </a:r>
            <a:r>
              <a:rPr lang="de-CH" sz="1200" i="1" baseline="0" dirty="0" err="1">
                <a:latin typeface="+mn-lt"/>
                <a:cs typeface="Arial" panose="020B0604020202020204" pitchFamily="34" charset="0"/>
              </a:rPr>
              <a:t>diapositive</a:t>
            </a:r>
            <a:r>
              <a:rPr lang="de-CH" sz="1200" i="1" baseline="0" dirty="0">
                <a:latin typeface="+mn-lt"/>
                <a:cs typeface="Arial" panose="020B0604020202020204" pitchFamily="34" charset="0"/>
              </a:rPr>
              <a:t> et </a:t>
            </a:r>
            <a:r>
              <a:rPr lang="de-CH" sz="1200" i="1" baseline="0" dirty="0" err="1">
                <a:latin typeface="+mn-lt"/>
                <a:cs typeface="Arial" panose="020B0604020202020204" pitchFamily="34" charset="0"/>
              </a:rPr>
              <a:t>poser</a:t>
            </a:r>
            <a:r>
              <a:rPr lang="de-CH" sz="1200" i="1" baseline="0" dirty="0">
                <a:latin typeface="+mn-lt"/>
                <a:cs typeface="Arial" panose="020B0604020202020204" pitchFamily="34" charset="0"/>
              </a:rPr>
              <a:t> les </a:t>
            </a:r>
            <a:r>
              <a:rPr lang="de-CH" sz="1200" i="1" baseline="0" dirty="0" err="1">
                <a:latin typeface="+mn-lt"/>
                <a:cs typeface="Arial" panose="020B0604020202020204" pitchFamily="34" charset="0"/>
              </a:rPr>
              <a:t>questions</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une</a:t>
            </a:r>
            <a:r>
              <a:rPr lang="de-CH" sz="1200" i="1" baseline="0" dirty="0">
                <a:latin typeface="+mn-lt"/>
                <a:cs typeface="Arial" panose="020B0604020202020204" pitchFamily="34" charset="0"/>
              </a:rPr>
              <a:t> à </a:t>
            </a:r>
            <a:r>
              <a:rPr lang="de-CH" sz="1200" i="1" baseline="0" dirty="0" err="1">
                <a:latin typeface="+mn-lt"/>
                <a:cs typeface="Arial" panose="020B0604020202020204" pitchFamily="34" charset="0"/>
              </a:rPr>
              <a:t>une</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aux</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participants</a:t>
            </a:r>
            <a:r>
              <a:rPr lang="de-CH" sz="1200" i="1" baseline="0" dirty="0">
                <a:latin typeface="+mn-lt"/>
                <a:cs typeface="Arial" panose="020B0604020202020204" pitchFamily="34" charset="0"/>
              </a:rPr>
              <a:t>.</a:t>
            </a:r>
            <a:endParaRPr lang="de-CH" sz="1200" i="1" dirty="0">
              <a:latin typeface="+mn-lt"/>
              <a:cs typeface="Arial" panose="020B0604020202020204" pitchFamily="34" charset="0"/>
            </a:endParaRPr>
          </a:p>
        </p:txBody>
      </p:sp>
      <p:sp>
        <p:nvSpPr>
          <p:cNvPr id="4" name="Foliennummernplatzhalter 3"/>
          <p:cNvSpPr>
            <a:spLocks noGrp="1"/>
          </p:cNvSpPr>
          <p:nvPr>
            <p:ph type="sldNum" sz="quarter" idx="5"/>
          </p:nvPr>
        </p:nvSpPr>
        <p:spPr/>
        <p:txBody>
          <a:bodyPr/>
          <a:lstStyle/>
          <a:p>
            <a:fld id="{288E0A86-1BAE-4CD5-91FD-FEFDACC0AA5C}" type="slidenum">
              <a:rPr lang="de-DE" smtClean="0"/>
              <a:t>5</a:t>
            </a:fld>
            <a:endParaRPr lang="de-DE"/>
          </a:p>
        </p:txBody>
      </p:sp>
    </p:spTree>
    <p:extLst>
      <p:ext uri="{BB962C8B-B14F-4D97-AF65-F5344CB8AC3E}">
        <p14:creationId xmlns:p14="http://schemas.microsoft.com/office/powerpoint/2010/main" val="2350290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i="1" dirty="0">
                <a:latin typeface="+mn-lt"/>
                <a:cs typeface="Arial" panose="020B0604020202020204" pitchFamily="34" charset="0"/>
              </a:rPr>
              <a:t>La </a:t>
            </a:r>
            <a:r>
              <a:rPr lang="de-CH" sz="1200" i="1" dirty="0" err="1">
                <a:latin typeface="+mn-lt"/>
                <a:cs typeface="Arial" panose="020B0604020202020204" pitchFamily="34" charset="0"/>
              </a:rPr>
              <a:t>diapositive</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contient</a:t>
            </a:r>
            <a:r>
              <a:rPr lang="de-CH" sz="1200" i="1" baseline="0" dirty="0">
                <a:latin typeface="+mn-lt"/>
                <a:cs typeface="Arial" panose="020B0604020202020204" pitchFamily="34" charset="0"/>
              </a:rPr>
              <a:t> des </a:t>
            </a:r>
            <a:r>
              <a:rPr lang="de-CH" sz="1200" i="1" baseline="0" dirty="0" err="1">
                <a:latin typeface="+mn-lt"/>
                <a:cs typeface="Arial" panose="020B0604020202020204" pitchFamily="34" charset="0"/>
              </a:rPr>
              <a:t>réponses</a:t>
            </a:r>
            <a:r>
              <a:rPr lang="de-CH" sz="1200" i="1" baseline="0" dirty="0">
                <a:latin typeface="+mn-lt"/>
                <a:cs typeface="Arial" panose="020B0604020202020204" pitchFamily="34" charset="0"/>
              </a:rPr>
              <a:t> potentielles </a:t>
            </a:r>
            <a:r>
              <a:rPr lang="de-CH" sz="1200" i="1" baseline="0" dirty="0" err="1">
                <a:latin typeface="+mn-lt"/>
                <a:cs typeface="Arial" panose="020B0604020202020204" pitchFamily="34" charset="0"/>
              </a:rPr>
              <a:t>pour</a:t>
            </a:r>
            <a:r>
              <a:rPr lang="de-CH" sz="1200" i="1" baseline="0" dirty="0">
                <a:latin typeface="+mn-lt"/>
                <a:cs typeface="Arial" panose="020B0604020202020204" pitchFamily="34" charset="0"/>
              </a:rPr>
              <a:t> les </a:t>
            </a:r>
            <a:r>
              <a:rPr lang="de-CH" sz="1200" i="1" baseline="0" dirty="0" err="1">
                <a:latin typeface="+mn-lt"/>
                <a:cs typeface="Arial" panose="020B0604020202020204" pitchFamily="34" charset="0"/>
              </a:rPr>
              <a:t>deux</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cercles</a:t>
            </a:r>
            <a:r>
              <a:rPr lang="de-CH" sz="1200" i="1" baseline="0" dirty="0">
                <a:latin typeface="+mn-lt"/>
                <a:cs typeface="Arial" panose="020B0604020202020204" pitchFamily="34" charset="0"/>
              </a:rPr>
              <a:t>.</a:t>
            </a:r>
          </a:p>
          <a:p>
            <a:r>
              <a:rPr lang="de-CH" sz="1200" i="1" baseline="0" dirty="0">
                <a:latin typeface="+mn-lt"/>
                <a:cs typeface="Arial" panose="020B0604020202020204" pitchFamily="34" charset="0"/>
              </a:rPr>
              <a:t>La </a:t>
            </a:r>
            <a:r>
              <a:rPr lang="de-CH" sz="1200" i="1" baseline="0" dirty="0" err="1">
                <a:latin typeface="+mn-lt"/>
                <a:cs typeface="Arial" panose="020B0604020202020204" pitchFamily="34" charset="0"/>
              </a:rPr>
              <a:t>personne</a:t>
            </a:r>
            <a:r>
              <a:rPr lang="de-CH" sz="1200" i="1" baseline="0" dirty="0">
                <a:latin typeface="+mn-lt"/>
                <a:cs typeface="Arial" panose="020B0604020202020204" pitchFamily="34" charset="0"/>
              </a:rPr>
              <a:t> responsable du </a:t>
            </a:r>
            <a:r>
              <a:rPr lang="de-CH" sz="1200" i="1" baseline="0" dirty="0" err="1">
                <a:latin typeface="+mn-lt"/>
                <a:cs typeface="Arial" panose="020B0604020202020204" pitchFamily="34" charset="0"/>
              </a:rPr>
              <a:t>cours</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peut</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sélectionner</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celles</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qui</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l’intéresse</a:t>
            </a:r>
            <a:r>
              <a:rPr lang="de-CH" sz="1200" i="1" baseline="0" dirty="0">
                <a:latin typeface="+mn-lt"/>
                <a:cs typeface="Arial" panose="020B0604020202020204" pitchFamily="34" charset="0"/>
              </a:rPr>
              <a:t>. Il </a:t>
            </a:r>
            <a:r>
              <a:rPr lang="de-CH" sz="1200" i="1" baseline="0" dirty="0" err="1">
                <a:latin typeface="+mn-lt"/>
                <a:cs typeface="Arial" panose="020B0604020202020204" pitchFamily="34" charset="0"/>
              </a:rPr>
              <a:t>est</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possible</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d’adapter</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ces</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questions</a:t>
            </a:r>
            <a:r>
              <a:rPr lang="de-CH" sz="1200" i="1" baseline="0" dirty="0">
                <a:latin typeface="+mn-lt"/>
                <a:cs typeface="Arial" panose="020B0604020202020204" pitchFamily="34" charset="0"/>
              </a:rPr>
              <a:t> et de </a:t>
            </a:r>
            <a:r>
              <a:rPr lang="de-CH" sz="1200" i="1" baseline="0" dirty="0" err="1">
                <a:latin typeface="+mn-lt"/>
                <a:cs typeface="Arial" panose="020B0604020202020204" pitchFamily="34" charset="0"/>
              </a:rPr>
              <a:t>varier</a:t>
            </a:r>
            <a:r>
              <a:rPr lang="de-CH" sz="1200" i="1" baseline="0" dirty="0">
                <a:latin typeface="+mn-lt"/>
                <a:cs typeface="Arial" panose="020B0604020202020204" pitchFamily="34" charset="0"/>
              </a:rPr>
              <a:t> le </a:t>
            </a:r>
            <a:r>
              <a:rPr lang="de-CH" sz="1200" i="1" baseline="0" dirty="0" err="1">
                <a:latin typeface="+mn-lt"/>
                <a:cs typeface="Arial" panose="020B0604020202020204" pitchFamily="34" charset="0"/>
              </a:rPr>
              <a:t>nombre</a:t>
            </a:r>
            <a:r>
              <a:rPr lang="de-CH" sz="1200" i="1" baseline="0" dirty="0">
                <a:latin typeface="+mn-lt"/>
                <a:cs typeface="Arial" panose="020B0604020202020204" pitchFamily="34" charset="0"/>
              </a:rPr>
              <a:t> de </a:t>
            </a:r>
            <a:r>
              <a:rPr lang="de-CH" sz="1200" i="1" baseline="0" dirty="0" err="1">
                <a:latin typeface="+mn-lt"/>
                <a:cs typeface="Arial" panose="020B0604020202020204" pitchFamily="34" charset="0"/>
              </a:rPr>
              <a:t>questions</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selon</a:t>
            </a:r>
            <a:r>
              <a:rPr lang="de-CH" sz="1200" i="1" baseline="0" dirty="0">
                <a:latin typeface="+mn-lt"/>
                <a:cs typeface="Arial" panose="020B0604020202020204" pitchFamily="34" charset="0"/>
              </a:rPr>
              <a:t> les </a:t>
            </a:r>
            <a:r>
              <a:rPr lang="de-CH" sz="1200" i="1" baseline="0" dirty="0" err="1">
                <a:latin typeface="+mn-lt"/>
                <a:cs typeface="Arial" panose="020B0604020202020204" pitchFamily="34" charset="0"/>
              </a:rPr>
              <a:t>discussions</a:t>
            </a:r>
            <a:r>
              <a:rPr lang="de-CH" sz="1200" i="1" baseline="0" dirty="0">
                <a:latin typeface="+mn-lt"/>
                <a:cs typeface="Arial" panose="020B0604020202020204" pitchFamily="34" charset="0"/>
              </a:rPr>
              <a:t> et le </a:t>
            </a:r>
            <a:r>
              <a:rPr lang="de-CH" sz="1200" i="1" baseline="0" dirty="0" err="1">
                <a:latin typeface="+mn-lt"/>
                <a:cs typeface="Arial" panose="020B0604020202020204" pitchFamily="34" charset="0"/>
              </a:rPr>
              <a:t>temps</a:t>
            </a:r>
            <a:r>
              <a:rPr lang="de-CH" sz="1200" i="1" baseline="0" dirty="0">
                <a:latin typeface="+mn-lt"/>
                <a:cs typeface="Arial" panose="020B0604020202020204" pitchFamily="34" charset="0"/>
              </a:rPr>
              <a:t> à </a:t>
            </a:r>
            <a:r>
              <a:rPr lang="de-CH" sz="1200" i="1" baseline="0" dirty="0" err="1">
                <a:latin typeface="+mn-lt"/>
                <a:cs typeface="Arial" panose="020B0604020202020204" pitchFamily="34" charset="0"/>
              </a:rPr>
              <a:t>disposition</a:t>
            </a:r>
            <a:r>
              <a:rPr lang="de-CH" sz="1200" i="1" baseline="0" dirty="0">
                <a:latin typeface="+mn-lt"/>
                <a:cs typeface="Arial" panose="020B0604020202020204" pitchFamily="34" charset="0"/>
              </a:rPr>
              <a:t>.</a:t>
            </a:r>
            <a:r>
              <a:rPr lang="de-CH" sz="1200" i="1" dirty="0">
                <a:latin typeface="+mn-lt"/>
                <a:cs typeface="Arial" panose="020B0604020202020204" pitchFamily="34" charset="0"/>
              </a:rPr>
              <a:t> </a:t>
            </a:r>
          </a:p>
          <a:p>
            <a:endParaRPr lang="de-CH" sz="1200" i="1" dirty="0">
              <a:latin typeface="+mn-lt"/>
              <a:cs typeface="Arial" panose="020B0604020202020204" pitchFamily="34" charset="0"/>
            </a:endParaRPr>
          </a:p>
          <a:p>
            <a:r>
              <a:rPr lang="de-CH" sz="1200" i="1" dirty="0" err="1">
                <a:latin typeface="+mn-lt"/>
                <a:cs typeface="Arial" panose="020B0604020202020204" pitchFamily="34" charset="0"/>
              </a:rPr>
              <a:t>Remaque</a:t>
            </a:r>
            <a:r>
              <a:rPr lang="de-CH" sz="1200" i="1" dirty="0">
                <a:latin typeface="+mn-lt"/>
                <a:cs typeface="Arial" panose="020B0604020202020204" pitchFamily="34" charset="0"/>
              </a:rPr>
              <a:t> </a:t>
            </a:r>
            <a:r>
              <a:rPr lang="de-CH" sz="1200" i="1" baseline="0" dirty="0" err="1">
                <a:latin typeface="+mn-lt"/>
                <a:cs typeface="Arial" panose="020B0604020202020204" pitchFamily="34" charset="0"/>
              </a:rPr>
              <a:t>méthodologique</a:t>
            </a:r>
            <a:r>
              <a:rPr lang="de-CH" sz="1200" i="1" baseline="0" dirty="0">
                <a:latin typeface="+mn-lt"/>
                <a:cs typeface="Arial" panose="020B0604020202020204" pitchFamily="34" charset="0"/>
              </a:rPr>
              <a:t>: ne </a:t>
            </a:r>
            <a:r>
              <a:rPr lang="de-CH" sz="1200" i="1" baseline="0" dirty="0" err="1">
                <a:latin typeface="+mn-lt"/>
                <a:cs typeface="Arial" panose="020B0604020202020204" pitchFamily="34" charset="0"/>
              </a:rPr>
              <a:t>pas</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afficher</a:t>
            </a:r>
            <a:r>
              <a:rPr lang="de-CH" sz="1200" i="1" baseline="0" dirty="0">
                <a:latin typeface="+mn-lt"/>
                <a:cs typeface="Arial" panose="020B0604020202020204" pitchFamily="34" charset="0"/>
              </a:rPr>
              <a:t> la </a:t>
            </a:r>
            <a:r>
              <a:rPr lang="de-CH" sz="1200" i="1" baseline="0" dirty="0" err="1">
                <a:latin typeface="+mn-lt"/>
                <a:cs typeface="Arial" panose="020B0604020202020204" pitchFamily="34" charset="0"/>
              </a:rPr>
              <a:t>diapositive</a:t>
            </a:r>
            <a:r>
              <a:rPr lang="de-CH" sz="1200" i="1" baseline="0" dirty="0">
                <a:latin typeface="+mn-lt"/>
                <a:cs typeface="Arial" panose="020B0604020202020204" pitchFamily="34" charset="0"/>
              </a:rPr>
              <a:t> et </a:t>
            </a:r>
            <a:r>
              <a:rPr lang="de-CH" sz="1200" i="1" baseline="0" dirty="0" err="1">
                <a:latin typeface="+mn-lt"/>
                <a:cs typeface="Arial" panose="020B0604020202020204" pitchFamily="34" charset="0"/>
              </a:rPr>
              <a:t>poser</a:t>
            </a:r>
            <a:r>
              <a:rPr lang="de-CH" sz="1200" i="1" baseline="0" dirty="0">
                <a:latin typeface="+mn-lt"/>
                <a:cs typeface="Arial" panose="020B0604020202020204" pitchFamily="34" charset="0"/>
              </a:rPr>
              <a:t> les </a:t>
            </a:r>
            <a:r>
              <a:rPr lang="de-CH" sz="1200" i="1" baseline="0" dirty="0" err="1">
                <a:latin typeface="+mn-lt"/>
                <a:cs typeface="Arial" panose="020B0604020202020204" pitchFamily="34" charset="0"/>
              </a:rPr>
              <a:t>questions</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une</a:t>
            </a:r>
            <a:r>
              <a:rPr lang="de-CH" sz="1200" i="1" baseline="0" dirty="0">
                <a:latin typeface="+mn-lt"/>
                <a:cs typeface="Arial" panose="020B0604020202020204" pitchFamily="34" charset="0"/>
              </a:rPr>
              <a:t> à </a:t>
            </a:r>
            <a:r>
              <a:rPr lang="de-CH" sz="1200" i="1" baseline="0" dirty="0" err="1">
                <a:latin typeface="+mn-lt"/>
                <a:cs typeface="Arial" panose="020B0604020202020204" pitchFamily="34" charset="0"/>
              </a:rPr>
              <a:t>une</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aux</a:t>
            </a:r>
            <a:r>
              <a:rPr lang="de-CH" sz="1200" i="1" baseline="0" dirty="0">
                <a:latin typeface="+mn-lt"/>
                <a:cs typeface="Arial" panose="020B0604020202020204" pitchFamily="34" charset="0"/>
              </a:rPr>
              <a:t> </a:t>
            </a:r>
            <a:r>
              <a:rPr lang="de-CH" sz="1200" i="1" baseline="0" dirty="0" err="1">
                <a:latin typeface="+mn-lt"/>
                <a:cs typeface="Arial" panose="020B0604020202020204" pitchFamily="34" charset="0"/>
              </a:rPr>
              <a:t>participants</a:t>
            </a:r>
            <a:endParaRPr lang="de-DE" dirty="0">
              <a:latin typeface="+mn-lt"/>
            </a:endParaRPr>
          </a:p>
        </p:txBody>
      </p:sp>
      <p:sp>
        <p:nvSpPr>
          <p:cNvPr id="4" name="Foliennummernplatzhalter 3"/>
          <p:cNvSpPr>
            <a:spLocks noGrp="1"/>
          </p:cNvSpPr>
          <p:nvPr>
            <p:ph type="sldNum" sz="quarter" idx="5"/>
          </p:nvPr>
        </p:nvSpPr>
        <p:spPr/>
        <p:txBody>
          <a:bodyPr/>
          <a:lstStyle/>
          <a:p>
            <a:fld id="{288E0A86-1BAE-4CD5-91FD-FEFDACC0AA5C}" type="slidenum">
              <a:rPr lang="de-DE" smtClean="0"/>
              <a:t>6</a:t>
            </a:fld>
            <a:endParaRPr lang="de-DE"/>
          </a:p>
        </p:txBody>
      </p:sp>
    </p:spTree>
    <p:extLst>
      <p:ext uri="{BB962C8B-B14F-4D97-AF65-F5344CB8AC3E}">
        <p14:creationId xmlns:p14="http://schemas.microsoft.com/office/powerpoint/2010/main" val="250474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CH" i="1" dirty="0"/>
              <a:t>Présenter les «règles du jeu» et les «principes» et souligner à quel point il est important de les respecter. </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CH" i="1" dirty="0"/>
          </a:p>
          <a:p>
            <a:pPr marL="0" marR="0" lvl="0" indent="0" algn="l" defTabSz="685800" rtl="0" eaLnBrk="1" fontAlgn="auto" latinLnBrk="0" hangingPunct="1">
              <a:lnSpc>
                <a:spcPct val="100000"/>
              </a:lnSpc>
              <a:spcBef>
                <a:spcPts val="0"/>
              </a:spcBef>
              <a:spcAft>
                <a:spcPts val="0"/>
              </a:spcAft>
              <a:buClrTx/>
              <a:buSzTx/>
              <a:buFontTx/>
              <a:buNone/>
              <a:tabLst/>
              <a:defRPr/>
            </a:pPr>
            <a:r>
              <a:rPr lang="fr-CH" i="0" dirty="0"/>
              <a:t>Ce module va prendre vie et s’alimenter du partage de vos réflexions, de vos impressions et de vos émotions. Aussi est-il d’autant plus important que tous ensemble, nous respections les règles de base et que nous suivions les principes suivants.</a:t>
            </a:r>
          </a:p>
          <a:p>
            <a:endParaRPr lang="de-DE" dirty="0"/>
          </a:p>
        </p:txBody>
      </p:sp>
      <p:sp>
        <p:nvSpPr>
          <p:cNvPr id="4" name="Foliennummernplatzhalter 3"/>
          <p:cNvSpPr>
            <a:spLocks noGrp="1"/>
          </p:cNvSpPr>
          <p:nvPr>
            <p:ph type="sldNum" sz="quarter" idx="5"/>
          </p:nvPr>
        </p:nvSpPr>
        <p:spPr/>
        <p:txBody>
          <a:bodyPr/>
          <a:lstStyle/>
          <a:p>
            <a:fld id="{288E0A86-1BAE-4CD5-91FD-FEFDACC0AA5C}" type="slidenum">
              <a:rPr lang="de-DE" smtClean="0"/>
              <a:t>7</a:t>
            </a:fld>
            <a:endParaRPr lang="de-DE"/>
          </a:p>
        </p:txBody>
      </p:sp>
    </p:spTree>
    <p:extLst>
      <p:ext uri="{BB962C8B-B14F-4D97-AF65-F5344CB8AC3E}">
        <p14:creationId xmlns:p14="http://schemas.microsoft.com/office/powerpoint/2010/main" val="3134760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i="1"/>
              <a:t>Important: Les exemples de situations servent à encourager une réflexion teintée d’autocritique. A cet effet, les exemples contiennent une certaine dose de provocation et mettent parfois en scène des comportements clairement inadéquats. Il est donc possible que les événements réels décrits dans ces situations réveillent chez les personnes participantes des souvenirs (désagréables) issus de leur propre expérience. Elles peuvent néanmoins à tout moment couper court à la discussion, ne pas s’exprimer sur un thème, voire quitter purement et simplement un groupe un travail.</a:t>
            </a:r>
          </a:p>
          <a:p>
            <a:pPr>
              <a:defRPr/>
            </a:pPr>
            <a:endParaRPr lang="de-CH" i="1">
              <a:ea typeface="Calibri"/>
              <a:cs typeface="Calibri"/>
            </a:endParaRPr>
          </a:p>
          <a:p>
            <a:pPr>
              <a:defRPr/>
            </a:pPr>
            <a:r>
              <a:rPr lang="fr-CH" i="1">
                <a:ea typeface="Calibri"/>
                <a:cs typeface="Calibri"/>
              </a:rPr>
              <a:t>Si nécessaire, la personne responsable du cours peut insérer une image appropriée pour ce «temps pris pour soi».</a:t>
            </a:r>
          </a:p>
        </p:txBody>
      </p:sp>
      <p:sp>
        <p:nvSpPr>
          <p:cNvPr id="4" name="Foliennummernplatzhalter 3"/>
          <p:cNvSpPr>
            <a:spLocks noGrp="1"/>
          </p:cNvSpPr>
          <p:nvPr>
            <p:ph type="sldNum" sz="quarter" idx="5"/>
          </p:nvPr>
        </p:nvSpPr>
        <p:spPr/>
        <p:txBody>
          <a:bodyPr/>
          <a:lstStyle/>
          <a:p>
            <a:fld id="{288E0A86-1BAE-4CD5-91FD-FEFDACC0AA5C}" type="slidenum">
              <a:rPr lang="de-DE" smtClean="0"/>
              <a:t>8</a:t>
            </a:fld>
            <a:endParaRPr lang="de-DE"/>
          </a:p>
        </p:txBody>
      </p:sp>
    </p:spTree>
    <p:extLst>
      <p:ext uri="{BB962C8B-B14F-4D97-AF65-F5344CB8AC3E}">
        <p14:creationId xmlns:p14="http://schemas.microsoft.com/office/powerpoint/2010/main" val="3689809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fr-CH" i="1"/>
              <a:t>Remarque méthodologique: Ecrire les objectifs (et le déroulement) sur un tableau de conférence et masquer cette diapositive.</a:t>
            </a:r>
          </a:p>
          <a:p>
            <a:pPr marL="0" indent="0">
              <a:buFontTx/>
              <a:buNone/>
            </a:pPr>
            <a:endParaRPr lang="de-CH" i="0"/>
          </a:p>
          <a:p>
            <a:pPr marL="0" indent="0">
              <a:buFontTx/>
              <a:buNone/>
            </a:pPr>
            <a:r>
              <a:rPr lang="fr-CH" i="0"/>
              <a:t>Les objectifs d’aujourd’hui sont que vous...</a:t>
            </a:r>
          </a:p>
          <a:p>
            <a:pPr marL="0" indent="0">
              <a:buFontTx/>
              <a:buNone/>
            </a:pPr>
            <a:r>
              <a:rPr lang="fr-CH" i="0"/>
              <a:t>(1) compreniez pourquoi l’éthique est un sujet important</a:t>
            </a:r>
          </a:p>
          <a:p>
            <a:pPr marL="0" indent="0">
              <a:buFontTx/>
              <a:buNone/>
            </a:pPr>
            <a:r>
              <a:rPr lang="fr-CH" i="0"/>
              <a:t>(2) vous posiez les bonnes questions sur le sport éthique et votre attitude </a:t>
            </a:r>
          </a:p>
          <a:p>
            <a:pPr marL="0" indent="0">
              <a:buFontTx/>
              <a:buNone/>
            </a:pPr>
            <a:r>
              <a:rPr lang="fr-CH"/>
              <a:t>(3) vous familiarisiez avec les bases:</a:t>
            </a:r>
          </a:p>
          <a:p>
            <a:pPr marL="514350" lvl="1" indent="-171450">
              <a:buFont typeface="Arial" panose="020B0604020202020204" pitchFamily="34" charset="0"/>
              <a:buChar char="•"/>
            </a:pPr>
            <a:r>
              <a:rPr lang="fr-CH"/>
              <a:t>Dans le sport suisse, comment définit-on ce qu’est une action éthiquement appropriée (qu’est-ce qui est acceptable, qu’est-ce qui ne l’est pas)?</a:t>
            </a:r>
            <a:r>
              <a:rPr lang="fr-CH" b="0"/>
              <a:t> </a:t>
            </a:r>
          </a:p>
          <a:p>
            <a:pPr marL="514350" lvl="1" indent="-171450">
              <a:buFont typeface="Arial" panose="020B0604020202020204" pitchFamily="34" charset="0"/>
              <a:buChar char="•"/>
            </a:pPr>
            <a:r>
              <a:rPr lang="fr-CH" i="0"/>
              <a:t>Quelles sont les lignes directrices en la matière? </a:t>
            </a:r>
          </a:p>
          <a:p>
            <a:pPr marL="514350" lvl="1" indent="-171450">
              <a:buFont typeface="Arial" panose="020B0604020202020204" pitchFamily="34" charset="0"/>
              <a:buChar char="•"/>
            </a:pPr>
            <a:r>
              <a:rPr lang="fr-CH" i="0"/>
              <a:t>La Charte éthique recense les choses à faire, et les Statuts en matière d’éthique les choses à ne pas faire.</a:t>
            </a:r>
          </a:p>
          <a:p>
            <a:pPr marL="0" indent="0">
              <a:buFontTx/>
              <a:buNone/>
            </a:pPr>
            <a:r>
              <a:rPr lang="fr-CH" i="0"/>
              <a:t>(4) fassiez face à des situations tirées de la pratique et que vous discutiez de ce que signifie ou pourrait signifier à vos yeux une action éthiquement appropriée dans ces situations. Car fondamentalement, il n’y a pas de recette toute faite. Il faut plutôt se poser encore et encore la question suivante: </a:t>
            </a:r>
            <a:r>
              <a:rPr lang="fr-CH" b="0" i="0"/>
              <a:t>Comment renforcer la dignité d’un individu? </a:t>
            </a:r>
            <a:r>
              <a:rPr lang="fr-CH" i="0"/>
              <a:t>Et comment l’affaiblir? Pour y répondre, nous utiliserons la boussole éthique de Swiss Olympic.</a:t>
            </a:r>
          </a:p>
          <a:p>
            <a:pPr marL="0" indent="0">
              <a:buFontTx/>
              <a:buNone/>
            </a:pPr>
            <a:r>
              <a:rPr lang="fr-CH" i="0"/>
              <a:t>(5) fassiez la liste de ce qui vous renforce et vous soutient, afin de retrouver votre quotidien dans le sport avec plus de force et de prendre conscience de tout ce que vous faites déjà d’éthique et de correct.</a:t>
            </a:r>
          </a:p>
          <a:p>
            <a:pPr marL="0" indent="0">
              <a:buFontTx/>
              <a:buNone/>
            </a:pPr>
            <a:endParaRPr lang="de-CH" i="0"/>
          </a:p>
          <a:p>
            <a:pPr marL="0" indent="0">
              <a:buFontTx/>
              <a:buNone/>
            </a:pPr>
            <a:r>
              <a:rPr lang="fr-CH" i="1"/>
              <a:t>En fonction du temps à disposition, le dernier objectif («intentions d’actions pour un sport éthique») peut être mis en œuvre de différentes manières (carte postale, mini-carnet, journal d’apprentissage, etc.)</a:t>
            </a:r>
          </a:p>
          <a:p>
            <a:endParaRPr lang="de-DE"/>
          </a:p>
        </p:txBody>
      </p:sp>
      <p:sp>
        <p:nvSpPr>
          <p:cNvPr id="4" name="Foliennummernplatzhalter 3"/>
          <p:cNvSpPr>
            <a:spLocks noGrp="1"/>
          </p:cNvSpPr>
          <p:nvPr>
            <p:ph type="sldNum" sz="quarter" idx="5"/>
          </p:nvPr>
        </p:nvSpPr>
        <p:spPr/>
        <p:txBody>
          <a:bodyPr/>
          <a:lstStyle/>
          <a:p>
            <a:fld id="{288E0A86-1BAE-4CD5-91FD-FEFDACC0AA5C}" type="slidenum">
              <a:rPr lang="de-DE" smtClean="0"/>
              <a:t>9</a:t>
            </a:fld>
            <a:endParaRPr lang="de-DE"/>
          </a:p>
        </p:txBody>
      </p:sp>
    </p:spTree>
    <p:extLst>
      <p:ext uri="{BB962C8B-B14F-4D97-AF65-F5344CB8AC3E}">
        <p14:creationId xmlns:p14="http://schemas.microsoft.com/office/powerpoint/2010/main" val="24480940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D79C9-3D97-2E26-CD96-14152DE68B3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AF23016-444F-15B9-D3EB-6AEA05E9DC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9458E29-EA79-62CA-5450-BF33FC2C3E9C}"/>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5" name="Fußzeilenplatzhalter 4">
            <a:extLst>
              <a:ext uri="{FF2B5EF4-FFF2-40B4-BE49-F238E27FC236}">
                <a16:creationId xmlns:a16="http://schemas.microsoft.com/office/drawing/2014/main" id="{72402957-7F67-D129-DA28-6378366BAAA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B1CE0AE-3FB9-5B77-F6D2-96CB682009FE}"/>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8" name="Grafik 7" descr="Ein Bild, das Kreis, Grafiken, Screenshot, Cartoon enthält.&#10;&#10;Automatisch generierte Beschreibung">
            <a:extLst>
              <a:ext uri="{FF2B5EF4-FFF2-40B4-BE49-F238E27FC236}">
                <a16:creationId xmlns:a16="http://schemas.microsoft.com/office/drawing/2014/main" id="{EE2CDCA0-9CEA-9CE4-F03E-EE9F50846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7" name="Grafik 6">
            <a:extLst>
              <a:ext uri="{FF2B5EF4-FFF2-40B4-BE49-F238E27FC236}">
                <a16:creationId xmlns:a16="http://schemas.microsoft.com/office/drawing/2014/main" id="{DB9D432E-124D-B27C-7DF2-698C9BFC159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2278164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09B958-92F3-E650-AA79-2F429FF264C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A780305A-47FF-17B6-E1C6-4B1216BB5AA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2E77FC2-E2BD-105A-E69D-434F9A3D8421}"/>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5" name="Fußzeilenplatzhalter 4">
            <a:extLst>
              <a:ext uri="{FF2B5EF4-FFF2-40B4-BE49-F238E27FC236}">
                <a16:creationId xmlns:a16="http://schemas.microsoft.com/office/drawing/2014/main" id="{E43091FF-7E44-600F-1DDD-9FF012B0FB5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3BA2D70-DC4F-D3CF-88E7-C21F8FF5BE92}"/>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7" name="Grafik 6">
            <a:extLst>
              <a:ext uri="{FF2B5EF4-FFF2-40B4-BE49-F238E27FC236}">
                <a16:creationId xmlns:a16="http://schemas.microsoft.com/office/drawing/2014/main" id="{DE5D3652-A6D6-ED76-A00D-52C432F1BE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08223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A6620E-9EF9-8E04-37BE-AF5F3F9DDB28}"/>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9A7ED3D-0030-0487-F3D9-458F0D23A4B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9BFAA8C-17D8-6A63-C975-C1D5B9C59AF9}"/>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5" name="Fußzeilenplatzhalter 4">
            <a:extLst>
              <a:ext uri="{FF2B5EF4-FFF2-40B4-BE49-F238E27FC236}">
                <a16:creationId xmlns:a16="http://schemas.microsoft.com/office/drawing/2014/main" id="{0E6F93CA-4CD2-5F16-E4D0-C8957A08A75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736ED41-2D88-117C-4A2E-9747F956E87E}"/>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7" name="Grafik 6">
            <a:extLst>
              <a:ext uri="{FF2B5EF4-FFF2-40B4-BE49-F238E27FC236}">
                <a16:creationId xmlns:a16="http://schemas.microsoft.com/office/drawing/2014/main" id="{3B6D2410-8F1C-FE95-97E0-B76C21E5815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940263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lien weiss">
    <p:bg>
      <p:bgRef idx="1001">
        <a:schemeClr val="bg1"/>
      </p:bgRef>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FACF3E9-F39B-70F2-BFD1-BC7DBDCCBF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46676316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liteMissionen Winter Cologna">
    <p:spTree>
      <p:nvGrpSpPr>
        <p:cNvPr id="1" name=""/>
        <p:cNvGrpSpPr/>
        <p:nvPr/>
      </p:nvGrpSpPr>
      <p:grpSpPr>
        <a:xfrm>
          <a:off x="0" y="0"/>
          <a:ext cx="0" cy="0"/>
          <a:chOff x="0" y="0"/>
          <a:chExt cx="0" cy="0"/>
        </a:xfrm>
      </p:grpSpPr>
      <p:pic>
        <p:nvPicPr>
          <p:cNvPr id="6" name="Grafik 5" descr="Ein Bild, das Person, haltend, Mann, rot enthält.&#10;&#10;Automatisch generierte Beschreibung">
            <a:extLst>
              <a:ext uri="{FF2B5EF4-FFF2-40B4-BE49-F238E27FC236}">
                <a16:creationId xmlns:a16="http://schemas.microsoft.com/office/drawing/2014/main" id="{5C59C8FD-2E47-46BD-A38E-874BAF375F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 y="0"/>
            <a:ext cx="12190615" cy="6858000"/>
          </a:xfrm>
          <a:prstGeom prst="rect">
            <a:avLst/>
          </a:prstGeom>
        </p:spPr>
      </p:pic>
      <p:sp>
        <p:nvSpPr>
          <p:cNvPr id="2" name="Titel 1">
            <a:extLst>
              <a:ext uri="{FF2B5EF4-FFF2-40B4-BE49-F238E27FC236}">
                <a16:creationId xmlns:a16="http://schemas.microsoft.com/office/drawing/2014/main" id="{CAD8965A-37ED-4D91-A1C7-46F0E6842AAC}"/>
              </a:ext>
            </a:extLst>
          </p:cNvPr>
          <p:cNvSpPr>
            <a:spLocks noGrp="1"/>
          </p:cNvSpPr>
          <p:nvPr>
            <p:ph type="ctrTitle" hasCustomPrompt="1"/>
          </p:nvPr>
        </p:nvSpPr>
        <p:spPr>
          <a:xfrm>
            <a:off x="388070" y="535031"/>
            <a:ext cx="9116500" cy="1285390"/>
          </a:xfrm>
        </p:spPr>
        <p:txBody>
          <a:bodyPr anchor="t" anchorCtr="0"/>
          <a:lstStyle>
            <a:lvl1pPr algn="l">
              <a:defRPr sz="4500">
                <a:solidFill>
                  <a:schemeClr val="bg1"/>
                </a:solidFill>
                <a:latin typeface="+mj-lt"/>
              </a:defRPr>
            </a:lvl1pPr>
          </a:lstStyle>
          <a:p>
            <a:r>
              <a:rPr lang="de-DE"/>
              <a:t>Titel eingeben</a:t>
            </a:r>
            <a:br>
              <a:rPr lang="de-DE"/>
            </a:br>
            <a:br>
              <a:rPr lang="de-DE"/>
            </a:br>
            <a:endParaRPr lang="de-CH"/>
          </a:p>
        </p:txBody>
      </p:sp>
      <p:sp>
        <p:nvSpPr>
          <p:cNvPr id="10" name="Textfeld 9">
            <a:extLst>
              <a:ext uri="{FF2B5EF4-FFF2-40B4-BE49-F238E27FC236}">
                <a16:creationId xmlns:a16="http://schemas.microsoft.com/office/drawing/2014/main" id="{90F95A84-00E3-42CB-BD56-7A14D6785904}"/>
              </a:ext>
            </a:extLst>
          </p:cNvPr>
          <p:cNvSpPr txBox="1"/>
          <p:nvPr userDrawn="1"/>
        </p:nvSpPr>
        <p:spPr>
          <a:xfrm>
            <a:off x="-4057128" y="189000"/>
            <a:ext cx="3853128" cy="4140000"/>
          </a:xfrm>
          <a:prstGeom prst="rect">
            <a:avLst/>
          </a:prstGeom>
          <a:noFill/>
        </p:spPr>
        <p:txBody>
          <a:bodyPr wrap="square" lIns="0" tIns="0" rIns="0" bIns="0" rtlCol="0">
            <a:noAutofit/>
          </a:bodyPr>
          <a:lstStyle/>
          <a:p>
            <a:r>
              <a:rPr lang="de-DE"/>
              <a:t>Unterschiedliche Titelfolien stehen zur Verfügung:</a:t>
            </a:r>
          </a:p>
          <a:p>
            <a:pPr marL="342900" indent="-342900">
              <a:buFont typeface="+mj-lt"/>
              <a:buAutoNum type="arabicPeriod"/>
            </a:pPr>
            <a:r>
              <a:rPr lang="de-DE"/>
              <a:t>Register Start – Neue Folie – Folie wiederverwenden</a:t>
            </a:r>
          </a:p>
          <a:p>
            <a:pPr marL="342900" indent="-342900">
              <a:buFont typeface="+mj-lt"/>
              <a:buAutoNum type="arabicPeriod"/>
            </a:pPr>
            <a:endParaRPr lang="de-DE"/>
          </a:p>
          <a:p>
            <a:pPr marL="342900" indent="-342900">
              <a:buFont typeface="+mj-lt"/>
              <a:buAutoNum type="arabicPeriod"/>
            </a:pPr>
            <a:endParaRPr lang="de-DE"/>
          </a:p>
          <a:p>
            <a:pPr marL="342900" indent="-342900">
              <a:buFont typeface="+mj-lt"/>
              <a:buAutoNum type="arabicPeriod"/>
            </a:pPr>
            <a:endParaRPr lang="de-DE"/>
          </a:p>
          <a:p>
            <a:pPr marL="342900" indent="-342900">
              <a:buFont typeface="+mj-lt"/>
              <a:buAutoNum type="arabicPeriod"/>
            </a:pPr>
            <a:r>
              <a:rPr lang="de-CH"/>
              <a:t>Link durchsuchen: mit Direktlink oder über Intranet: Vorlagen &gt; 01_Swiss_Olympic_allgemein &gt; 03_PPT_Vorlagen &gt; 02_Titelbilder/Titelfolien.pptx </a:t>
            </a:r>
            <a:br>
              <a:rPr lang="de-CH"/>
            </a:br>
            <a:r>
              <a:rPr lang="de-CH"/>
              <a:t>dann gewünschte Titelfolie wählen (der Link zu den Folien erscheint bei dem nächsten </a:t>
            </a:r>
            <a:r>
              <a:rPr lang="de-CH" err="1"/>
              <a:t>Oeffnen</a:t>
            </a:r>
            <a:r>
              <a:rPr lang="de-CH"/>
              <a:t> einer PP automatisch auf der linken Seite).</a:t>
            </a:r>
            <a:br>
              <a:rPr lang="de-CH"/>
            </a:br>
            <a:endParaRPr lang="de-CH"/>
          </a:p>
          <a:p>
            <a:pPr marL="342900" indent="-342900">
              <a:buFont typeface="+mj-lt"/>
              <a:buAutoNum type="arabicPeriod"/>
            </a:pPr>
            <a:r>
              <a:rPr lang="de-CH"/>
              <a:t>Oder Link «Titelfolien» unterhalb an klicken und gewünschte Folie kopieren und in Präsentation einfügen.</a:t>
            </a:r>
          </a:p>
          <a:p>
            <a:pPr marL="0" indent="0">
              <a:buFont typeface="+mj-lt"/>
              <a:buNone/>
            </a:pPr>
            <a:endParaRPr lang="de-CH"/>
          </a:p>
        </p:txBody>
      </p:sp>
      <p:cxnSp>
        <p:nvCxnSpPr>
          <p:cNvPr id="8" name="Gerader Verbinder 7">
            <a:extLst>
              <a:ext uri="{FF2B5EF4-FFF2-40B4-BE49-F238E27FC236}">
                <a16:creationId xmlns:a16="http://schemas.microsoft.com/office/drawing/2014/main" id="{3138C140-8131-4FAA-974E-C6FCA61F3C4B}"/>
              </a:ext>
            </a:extLst>
          </p:cNvPr>
          <p:cNvCxnSpPr/>
          <p:nvPr userDrawn="1"/>
        </p:nvCxnSpPr>
        <p:spPr>
          <a:xfrm>
            <a:off x="386800" y="2336300"/>
            <a:ext cx="720000"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pic>
        <p:nvPicPr>
          <p:cNvPr id="7" name="Grafik 6">
            <a:extLst>
              <a:ext uri="{FF2B5EF4-FFF2-40B4-BE49-F238E27FC236}">
                <a16:creationId xmlns:a16="http://schemas.microsoft.com/office/drawing/2014/main" id="{33D49177-663B-4FBA-9C89-6B8526C998C6}"/>
              </a:ext>
            </a:extLst>
          </p:cNvPr>
          <p:cNvPicPr>
            <a:picLocks noChangeAspect="1"/>
          </p:cNvPicPr>
          <p:nvPr userDrawn="1"/>
        </p:nvPicPr>
        <p:blipFill>
          <a:blip r:embed="rId3"/>
          <a:stretch>
            <a:fillRect/>
          </a:stretch>
        </p:blipFill>
        <p:spPr>
          <a:xfrm>
            <a:off x="-3936494" y="1340768"/>
            <a:ext cx="3443404" cy="480923"/>
          </a:xfrm>
          <a:prstGeom prst="rect">
            <a:avLst/>
          </a:prstGeom>
        </p:spPr>
      </p:pic>
      <p:sp>
        <p:nvSpPr>
          <p:cNvPr id="4" name="Textplatzhalter 3">
            <a:extLst>
              <a:ext uri="{FF2B5EF4-FFF2-40B4-BE49-F238E27FC236}">
                <a16:creationId xmlns:a16="http://schemas.microsoft.com/office/drawing/2014/main" id="{2DFFB502-9A7C-421D-8E96-72CA2CD554BC}"/>
              </a:ext>
            </a:extLst>
          </p:cNvPr>
          <p:cNvSpPr>
            <a:spLocks noGrp="1"/>
          </p:cNvSpPr>
          <p:nvPr>
            <p:ph type="body" sz="quarter" idx="11" hasCustomPrompt="1"/>
          </p:nvPr>
        </p:nvSpPr>
        <p:spPr>
          <a:xfrm>
            <a:off x="400050" y="2471738"/>
            <a:ext cx="3708000" cy="379412"/>
          </a:xfrm>
        </p:spPr>
        <p:txBody>
          <a:bodyPr/>
          <a:lstStyle>
            <a:lvl1pPr marL="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TT. MMMM JJJJ</a:t>
            </a:r>
          </a:p>
        </p:txBody>
      </p:sp>
      <p:pic>
        <p:nvPicPr>
          <p:cNvPr id="9" name="Grafik 8">
            <a:extLst>
              <a:ext uri="{FF2B5EF4-FFF2-40B4-BE49-F238E27FC236}">
                <a16:creationId xmlns:a16="http://schemas.microsoft.com/office/drawing/2014/main" id="{165D6C3B-9430-4982-859B-1768FFD1EF2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8128000"/>
          </a:xfrm>
          <a:prstGeom prst="rect">
            <a:avLst/>
          </a:prstGeom>
        </p:spPr>
      </p:pic>
      <p:pic>
        <p:nvPicPr>
          <p:cNvPr id="13" name="Grafik 12">
            <a:extLst>
              <a:ext uri="{FF2B5EF4-FFF2-40B4-BE49-F238E27FC236}">
                <a16:creationId xmlns:a16="http://schemas.microsoft.com/office/drawing/2014/main" id="{1F0EB7F9-897E-4940-838E-21DFEA94ED56}"/>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340094731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kurz gelb">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90525" y="1410900"/>
            <a:ext cx="2105475" cy="1069975"/>
          </a:xfrm>
        </p:spPr>
        <p:txBody>
          <a:bodyPr/>
          <a:lstStyle>
            <a:lvl1pPr>
              <a:lnSpc>
                <a:spcPts val="4200"/>
              </a:lnSpc>
              <a:defRPr>
                <a:solidFill>
                  <a:schemeClr val="bg1"/>
                </a:solidFill>
                <a:latin typeface="+mj-lt"/>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3048001" y="1473200"/>
            <a:ext cx="7560000" cy="4656138"/>
          </a:xfrm>
        </p:spPr>
        <p:txBody>
          <a:bodyPr numCol="1" spcCol="360000"/>
          <a:lstStyle>
            <a:lvl1pPr marL="0" indent="0">
              <a:lnSpc>
                <a:spcPts val="2600"/>
              </a:lnSpc>
              <a:buFont typeface="+mj-lt"/>
              <a:buNone/>
              <a:defRPr sz="2200">
                <a:solidFill>
                  <a:schemeClr val="bg1"/>
                </a:solidFill>
                <a:latin typeface="+mj-lt"/>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Kurz – Themen der Präsentation auflisten</a:t>
            </a:r>
          </a:p>
        </p:txBody>
      </p:sp>
      <p:sp>
        <p:nvSpPr>
          <p:cNvPr id="5" name="Textfeld 4">
            <a:extLst>
              <a:ext uri="{FF2B5EF4-FFF2-40B4-BE49-F238E27FC236}">
                <a16:creationId xmlns:a16="http://schemas.microsoft.com/office/drawing/2014/main" id="{2F894362-56BC-401E-A0ED-9E43337417C9}"/>
              </a:ext>
            </a:extLst>
          </p:cNvPr>
          <p:cNvSpPr txBox="1"/>
          <p:nvPr userDrawn="1"/>
        </p:nvSpPr>
        <p:spPr>
          <a:xfrm>
            <a:off x="-3084000" y="189000"/>
            <a:ext cx="2880000" cy="646331"/>
          </a:xfrm>
          <a:prstGeom prst="rect">
            <a:avLst/>
          </a:prstGeom>
          <a:noFill/>
        </p:spPr>
        <p:txBody>
          <a:bodyPr wrap="square" lIns="0" tIns="0" rIns="0" bIns="0" rtlCol="0">
            <a:noAutofit/>
          </a:bodyPr>
          <a:lstStyle/>
          <a:p>
            <a:r>
              <a:rPr lang="de-DE"/>
              <a:t>Geben Sie auf dieser Agenda die Kurzthemen ein.</a:t>
            </a:r>
            <a:endParaRPr lang="de-CH"/>
          </a:p>
        </p:txBody>
      </p:sp>
      <p:pic>
        <p:nvPicPr>
          <p:cNvPr id="6" name="Grafik 5">
            <a:extLst>
              <a:ext uri="{FF2B5EF4-FFF2-40B4-BE49-F238E27FC236}">
                <a16:creationId xmlns:a16="http://schemas.microsoft.com/office/drawing/2014/main" id="{FF9855CE-4622-4FBF-AED3-8DF0C601FA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284838222"/>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kurz ro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90525" y="1410900"/>
            <a:ext cx="2105475" cy="1069975"/>
          </a:xfrm>
        </p:spPr>
        <p:txBody>
          <a:bodyPr/>
          <a:lstStyle>
            <a:lvl1pPr>
              <a:lnSpc>
                <a:spcPts val="4200"/>
              </a:lnSpc>
              <a:defRPr>
                <a:solidFill>
                  <a:schemeClr val="bg1"/>
                </a:solidFill>
                <a:latin typeface="+mj-lt"/>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3048001" y="1473200"/>
            <a:ext cx="7560000" cy="4656138"/>
          </a:xfrm>
        </p:spPr>
        <p:txBody>
          <a:bodyPr numCol="1" spcCol="360000"/>
          <a:lstStyle>
            <a:lvl1pPr marL="0" indent="0">
              <a:lnSpc>
                <a:spcPts val="2600"/>
              </a:lnSpc>
              <a:buFont typeface="+mj-lt"/>
              <a:buNone/>
              <a:defRPr sz="2200">
                <a:solidFill>
                  <a:schemeClr val="bg1"/>
                </a:solidFill>
                <a:latin typeface="+mj-lt"/>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Kurz – Themen der Präsentation auflisten</a:t>
            </a:r>
          </a:p>
        </p:txBody>
      </p:sp>
      <p:sp>
        <p:nvSpPr>
          <p:cNvPr id="5" name="Textfeld 4">
            <a:extLst>
              <a:ext uri="{FF2B5EF4-FFF2-40B4-BE49-F238E27FC236}">
                <a16:creationId xmlns:a16="http://schemas.microsoft.com/office/drawing/2014/main" id="{2F894362-56BC-401E-A0ED-9E43337417C9}"/>
              </a:ext>
            </a:extLst>
          </p:cNvPr>
          <p:cNvSpPr txBox="1"/>
          <p:nvPr userDrawn="1"/>
        </p:nvSpPr>
        <p:spPr>
          <a:xfrm>
            <a:off x="-3084000" y="189000"/>
            <a:ext cx="2880000" cy="646331"/>
          </a:xfrm>
          <a:prstGeom prst="rect">
            <a:avLst/>
          </a:prstGeom>
          <a:noFill/>
        </p:spPr>
        <p:txBody>
          <a:bodyPr wrap="square" lIns="0" tIns="0" rIns="0" bIns="0" rtlCol="0">
            <a:noAutofit/>
          </a:bodyPr>
          <a:lstStyle/>
          <a:p>
            <a:r>
              <a:rPr lang="de-DE"/>
              <a:t>Geben Sie auf dieser Agenda die Kurzthemen ein.</a:t>
            </a:r>
            <a:endParaRPr lang="de-CH"/>
          </a:p>
        </p:txBody>
      </p:sp>
      <p:pic>
        <p:nvPicPr>
          <p:cNvPr id="6" name="Grafik 5">
            <a:extLst>
              <a:ext uri="{FF2B5EF4-FFF2-40B4-BE49-F238E27FC236}">
                <a16:creationId xmlns:a16="http://schemas.microsoft.com/office/drawing/2014/main" id="{2D162535-FF8D-4A69-8FC0-73631FD7288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07343866"/>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kurz blau">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90525" y="1410900"/>
            <a:ext cx="2105475" cy="1069975"/>
          </a:xfrm>
        </p:spPr>
        <p:txBody>
          <a:bodyPr/>
          <a:lstStyle>
            <a:lvl1pPr>
              <a:lnSpc>
                <a:spcPts val="4200"/>
              </a:lnSpc>
              <a:defRPr>
                <a:solidFill>
                  <a:schemeClr val="bg1"/>
                </a:solidFill>
                <a:latin typeface="+mj-lt"/>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3048001" y="1473200"/>
            <a:ext cx="7560000" cy="4656138"/>
          </a:xfrm>
        </p:spPr>
        <p:txBody>
          <a:bodyPr numCol="1" spcCol="360000"/>
          <a:lstStyle>
            <a:lvl1pPr marL="0" indent="0">
              <a:lnSpc>
                <a:spcPts val="2600"/>
              </a:lnSpc>
              <a:buFont typeface="+mj-lt"/>
              <a:buNone/>
              <a:defRPr sz="2200">
                <a:solidFill>
                  <a:schemeClr val="bg1"/>
                </a:solidFill>
                <a:latin typeface="+mj-lt"/>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Kurz – Themen der Präsentation auflisten</a:t>
            </a:r>
          </a:p>
        </p:txBody>
      </p:sp>
      <p:sp>
        <p:nvSpPr>
          <p:cNvPr id="5" name="Textfeld 4">
            <a:extLst>
              <a:ext uri="{FF2B5EF4-FFF2-40B4-BE49-F238E27FC236}">
                <a16:creationId xmlns:a16="http://schemas.microsoft.com/office/drawing/2014/main" id="{2F894362-56BC-401E-A0ED-9E43337417C9}"/>
              </a:ext>
            </a:extLst>
          </p:cNvPr>
          <p:cNvSpPr txBox="1"/>
          <p:nvPr userDrawn="1"/>
        </p:nvSpPr>
        <p:spPr>
          <a:xfrm>
            <a:off x="-3084000" y="189000"/>
            <a:ext cx="2880000" cy="646331"/>
          </a:xfrm>
          <a:prstGeom prst="rect">
            <a:avLst/>
          </a:prstGeom>
          <a:noFill/>
        </p:spPr>
        <p:txBody>
          <a:bodyPr wrap="square" lIns="0" tIns="0" rIns="0" bIns="0" rtlCol="0">
            <a:noAutofit/>
          </a:bodyPr>
          <a:lstStyle/>
          <a:p>
            <a:r>
              <a:rPr lang="de-DE"/>
              <a:t>Geben Sie auf dieser Agenda die Kurzthemen ein.</a:t>
            </a:r>
            <a:endParaRPr lang="de-CH"/>
          </a:p>
        </p:txBody>
      </p:sp>
      <p:pic>
        <p:nvPicPr>
          <p:cNvPr id="6" name="Grafik 5">
            <a:extLst>
              <a:ext uri="{FF2B5EF4-FFF2-40B4-BE49-F238E27FC236}">
                <a16:creationId xmlns:a16="http://schemas.microsoft.com/office/drawing/2014/main" id="{979AFE8D-9F0B-4A73-9588-60FC60AE7DC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090172807"/>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kurz grün">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90525" y="1410900"/>
            <a:ext cx="2105475" cy="1069975"/>
          </a:xfrm>
        </p:spPr>
        <p:txBody>
          <a:bodyPr/>
          <a:lstStyle>
            <a:lvl1pPr>
              <a:lnSpc>
                <a:spcPts val="4200"/>
              </a:lnSpc>
              <a:defRPr>
                <a:solidFill>
                  <a:schemeClr val="bg1"/>
                </a:solidFill>
                <a:latin typeface="+mj-lt"/>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3048001" y="1473200"/>
            <a:ext cx="7560000" cy="4656138"/>
          </a:xfrm>
        </p:spPr>
        <p:txBody>
          <a:bodyPr numCol="1" spcCol="360000"/>
          <a:lstStyle>
            <a:lvl1pPr marL="0" indent="0">
              <a:lnSpc>
                <a:spcPts val="2600"/>
              </a:lnSpc>
              <a:buFont typeface="+mj-lt"/>
              <a:buNone/>
              <a:defRPr sz="2200">
                <a:solidFill>
                  <a:schemeClr val="bg1"/>
                </a:solidFill>
                <a:latin typeface="+mj-lt"/>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Kurz – Themen der Präsentation auflisten</a:t>
            </a:r>
          </a:p>
        </p:txBody>
      </p:sp>
      <p:sp>
        <p:nvSpPr>
          <p:cNvPr id="5" name="Textfeld 4">
            <a:extLst>
              <a:ext uri="{FF2B5EF4-FFF2-40B4-BE49-F238E27FC236}">
                <a16:creationId xmlns:a16="http://schemas.microsoft.com/office/drawing/2014/main" id="{2F894362-56BC-401E-A0ED-9E43337417C9}"/>
              </a:ext>
            </a:extLst>
          </p:cNvPr>
          <p:cNvSpPr txBox="1"/>
          <p:nvPr userDrawn="1"/>
        </p:nvSpPr>
        <p:spPr>
          <a:xfrm>
            <a:off x="-3084000" y="189000"/>
            <a:ext cx="2880000" cy="646331"/>
          </a:xfrm>
          <a:prstGeom prst="rect">
            <a:avLst/>
          </a:prstGeom>
          <a:noFill/>
        </p:spPr>
        <p:txBody>
          <a:bodyPr wrap="square" lIns="0" tIns="0" rIns="0" bIns="0" rtlCol="0">
            <a:noAutofit/>
          </a:bodyPr>
          <a:lstStyle/>
          <a:p>
            <a:r>
              <a:rPr lang="de-DE"/>
              <a:t>Geben Sie auf dieser Agenda die Kurzthemen ein.</a:t>
            </a:r>
            <a:endParaRPr lang="de-CH"/>
          </a:p>
        </p:txBody>
      </p:sp>
      <p:pic>
        <p:nvPicPr>
          <p:cNvPr id="6" name="Grafik 5">
            <a:extLst>
              <a:ext uri="{FF2B5EF4-FFF2-40B4-BE49-F238E27FC236}">
                <a16:creationId xmlns:a16="http://schemas.microsoft.com/office/drawing/2014/main" id="{5BD6D771-B535-4809-867E-35003E7FAD3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2054527322"/>
      </p:ext>
    </p:extLst>
  </p:cSld>
  <p:clrMapOvr>
    <a:masterClrMapping/>
  </p:clrMapOvr>
  <p:extLst>
    <p:ext uri="{DCECCB84-F9BA-43D5-87BE-67443E8EF086}">
      <p15:sldGuideLst xmlns:p15="http://schemas.microsoft.com/office/powerpoint/2012/main">
        <p15:guide id="1" pos="19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lang gelb">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81001" y="531813"/>
            <a:ext cx="7875000" cy="1069975"/>
          </a:xfrm>
        </p:spPr>
        <p:txBody>
          <a:bodyPr/>
          <a:lstStyle>
            <a:lvl1pPr>
              <a:defRPr>
                <a:solidFill>
                  <a:schemeClr val="bg1"/>
                </a:solidFill>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762000" y="1989138"/>
            <a:ext cx="9575800" cy="4140200"/>
          </a:xfrm>
        </p:spPr>
        <p:txBody>
          <a:bodyPr numCol="2" spcCol="360000"/>
          <a:lstStyle>
            <a:lvl1pPr marL="457200" indent="-457200">
              <a:buFont typeface="+mj-lt"/>
              <a:buAutoNum type="arabicPeriod"/>
              <a:defRPr>
                <a:solidFill>
                  <a:schemeClr val="bg1"/>
                </a:solidFill>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Agenda lang – 2-spaltig</a:t>
            </a:r>
          </a:p>
        </p:txBody>
      </p:sp>
      <p:sp>
        <p:nvSpPr>
          <p:cNvPr id="12" name="Textfeld 11">
            <a:extLst>
              <a:ext uri="{FF2B5EF4-FFF2-40B4-BE49-F238E27FC236}">
                <a16:creationId xmlns:a16="http://schemas.microsoft.com/office/drawing/2014/main" id="{97D45F02-E539-4402-9826-EB531C2C2FCE}"/>
              </a:ext>
            </a:extLst>
          </p:cNvPr>
          <p:cNvSpPr txBox="1"/>
          <p:nvPr userDrawn="1"/>
        </p:nvSpPr>
        <p:spPr>
          <a:xfrm>
            <a:off x="-3084000" y="189000"/>
            <a:ext cx="2880000" cy="2585323"/>
          </a:xfrm>
          <a:prstGeom prst="rect">
            <a:avLst/>
          </a:prstGeom>
          <a:noFill/>
        </p:spPr>
        <p:txBody>
          <a:bodyPr wrap="square" lIns="0" tIns="0" rIns="0" bIns="0" rtlCol="0">
            <a:noAutofit/>
          </a:bodyPr>
          <a:lstStyle/>
          <a:p>
            <a:r>
              <a:rPr lang="de-DE"/>
              <a:t>Das Verzeichnis am Schluss integrieren. Ansicht – Gliederungsansicht, Titel markieren, in die Ansicht Normal wechseln auf der Folie einfügen. Die Titel werden automatisch in einem 2-spalten Layout dargestellt.</a:t>
            </a:r>
            <a:endParaRPr lang="de-CH"/>
          </a:p>
        </p:txBody>
      </p:sp>
      <p:pic>
        <p:nvPicPr>
          <p:cNvPr id="6" name="Grafik 5">
            <a:extLst>
              <a:ext uri="{FF2B5EF4-FFF2-40B4-BE49-F238E27FC236}">
                <a16:creationId xmlns:a16="http://schemas.microsoft.com/office/drawing/2014/main" id="{6C813911-0176-4BA1-9E3F-27ACDB14C81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292076193"/>
      </p:ext>
    </p:extLst>
  </p:cSld>
  <p:clrMapOvr>
    <a:masterClrMapping/>
  </p:clrMapOvr>
  <p:extLst>
    <p:ext uri="{DCECCB84-F9BA-43D5-87BE-67443E8EF086}">
      <p15:sldGuideLst xmlns:p15="http://schemas.microsoft.com/office/powerpoint/2012/main">
        <p15:guide id="1" pos="65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lang ro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81001" y="531813"/>
            <a:ext cx="7875000" cy="1069975"/>
          </a:xfrm>
        </p:spPr>
        <p:txBody>
          <a:bodyPr/>
          <a:lstStyle>
            <a:lvl1pPr>
              <a:defRPr>
                <a:solidFill>
                  <a:schemeClr val="bg1"/>
                </a:solidFill>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762000" y="1989138"/>
            <a:ext cx="9575800" cy="4140200"/>
          </a:xfrm>
        </p:spPr>
        <p:txBody>
          <a:bodyPr numCol="2" spcCol="360000"/>
          <a:lstStyle>
            <a:lvl1pPr marL="457200" indent="-457200">
              <a:buFont typeface="+mj-lt"/>
              <a:buAutoNum type="arabicPeriod"/>
              <a:defRPr>
                <a:solidFill>
                  <a:schemeClr val="bg1"/>
                </a:solidFill>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Agenda lang – 2-spaltig</a:t>
            </a:r>
          </a:p>
        </p:txBody>
      </p:sp>
      <p:sp>
        <p:nvSpPr>
          <p:cNvPr id="12" name="Textfeld 11">
            <a:extLst>
              <a:ext uri="{FF2B5EF4-FFF2-40B4-BE49-F238E27FC236}">
                <a16:creationId xmlns:a16="http://schemas.microsoft.com/office/drawing/2014/main" id="{97D45F02-E539-4402-9826-EB531C2C2FCE}"/>
              </a:ext>
            </a:extLst>
          </p:cNvPr>
          <p:cNvSpPr txBox="1"/>
          <p:nvPr userDrawn="1"/>
        </p:nvSpPr>
        <p:spPr>
          <a:xfrm>
            <a:off x="-3084000" y="189000"/>
            <a:ext cx="2880000" cy="2585323"/>
          </a:xfrm>
          <a:prstGeom prst="rect">
            <a:avLst/>
          </a:prstGeom>
          <a:noFill/>
        </p:spPr>
        <p:txBody>
          <a:bodyPr wrap="square" lIns="0" tIns="0" rIns="0" bIns="0" rtlCol="0">
            <a:noAutofit/>
          </a:bodyPr>
          <a:lstStyle/>
          <a:p>
            <a:r>
              <a:rPr lang="de-DE"/>
              <a:t>Das Verzeichnis am Schluss integrieren. Ansicht – Gliederungsansicht, Titel markieren, in die Ansicht Normal wechseln auf der Folie einfügen. Die Titel werden automatisch in einem 2-spalten Layout dargestellt.</a:t>
            </a:r>
            <a:endParaRPr lang="de-CH"/>
          </a:p>
        </p:txBody>
      </p:sp>
      <p:pic>
        <p:nvPicPr>
          <p:cNvPr id="6" name="Grafik 5">
            <a:extLst>
              <a:ext uri="{FF2B5EF4-FFF2-40B4-BE49-F238E27FC236}">
                <a16:creationId xmlns:a16="http://schemas.microsoft.com/office/drawing/2014/main" id="{75278F4A-3E78-44A9-AFAF-9CF8C9B3C2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014612436"/>
      </p:ext>
    </p:extLst>
  </p:cSld>
  <p:clrMapOvr>
    <a:masterClrMapping/>
  </p:clrMapOvr>
  <p:extLst>
    <p:ext uri="{DCECCB84-F9BA-43D5-87BE-67443E8EF086}">
      <p15:sldGuideLst xmlns:p15="http://schemas.microsoft.com/office/powerpoint/2012/main">
        <p15:guide id="1" pos="65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0B0820-116F-5454-1BAE-A6F4DDABD06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1EADA0B-6996-0D82-7CC8-8426786D960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214569D-4FDE-65DF-32C6-0AA074EC6E92}"/>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5" name="Fußzeilenplatzhalter 4">
            <a:extLst>
              <a:ext uri="{FF2B5EF4-FFF2-40B4-BE49-F238E27FC236}">
                <a16:creationId xmlns:a16="http://schemas.microsoft.com/office/drawing/2014/main" id="{17DFA979-32D5-7787-1E4B-4DA77C3F9A0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167F4E7-A979-172B-E9B2-F72AB304E67E}"/>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8" name="Grafik 7" descr="Ein Bild, das Text, Screenshot, Schrift, Logo enthält.&#10;&#10;Automatisch generierte Beschreibung">
            <a:extLst>
              <a:ext uri="{FF2B5EF4-FFF2-40B4-BE49-F238E27FC236}">
                <a16:creationId xmlns:a16="http://schemas.microsoft.com/office/drawing/2014/main" id="{F98A2A4C-10AF-9E69-5862-108EAE27A7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11692" y="445068"/>
            <a:ext cx="3043917" cy="582838"/>
          </a:xfrm>
          <a:prstGeom prst="rect">
            <a:avLst/>
          </a:prstGeom>
        </p:spPr>
      </p:pic>
    </p:spTree>
    <p:extLst>
      <p:ext uri="{BB962C8B-B14F-4D97-AF65-F5344CB8AC3E}">
        <p14:creationId xmlns:p14="http://schemas.microsoft.com/office/powerpoint/2010/main" val="4138542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lang blau">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81001" y="531813"/>
            <a:ext cx="7875000" cy="1069975"/>
          </a:xfrm>
        </p:spPr>
        <p:txBody>
          <a:bodyPr/>
          <a:lstStyle>
            <a:lvl1pPr>
              <a:defRPr>
                <a:solidFill>
                  <a:schemeClr val="bg1"/>
                </a:solidFill>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762000" y="1989138"/>
            <a:ext cx="9575800" cy="4140200"/>
          </a:xfrm>
        </p:spPr>
        <p:txBody>
          <a:bodyPr numCol="2" spcCol="360000"/>
          <a:lstStyle>
            <a:lvl1pPr marL="457200" indent="-457200">
              <a:buFont typeface="+mj-lt"/>
              <a:buAutoNum type="arabicPeriod"/>
              <a:defRPr>
                <a:solidFill>
                  <a:schemeClr val="bg1"/>
                </a:solidFill>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Agenda lang – 2-spaltig</a:t>
            </a:r>
          </a:p>
        </p:txBody>
      </p:sp>
      <p:sp>
        <p:nvSpPr>
          <p:cNvPr id="12" name="Textfeld 11">
            <a:extLst>
              <a:ext uri="{FF2B5EF4-FFF2-40B4-BE49-F238E27FC236}">
                <a16:creationId xmlns:a16="http://schemas.microsoft.com/office/drawing/2014/main" id="{97D45F02-E539-4402-9826-EB531C2C2FCE}"/>
              </a:ext>
            </a:extLst>
          </p:cNvPr>
          <p:cNvSpPr txBox="1"/>
          <p:nvPr userDrawn="1"/>
        </p:nvSpPr>
        <p:spPr>
          <a:xfrm>
            <a:off x="-3084000" y="189000"/>
            <a:ext cx="2880000" cy="2585323"/>
          </a:xfrm>
          <a:prstGeom prst="rect">
            <a:avLst/>
          </a:prstGeom>
          <a:noFill/>
        </p:spPr>
        <p:txBody>
          <a:bodyPr wrap="square" lIns="0" tIns="0" rIns="0" bIns="0" rtlCol="0">
            <a:noAutofit/>
          </a:bodyPr>
          <a:lstStyle/>
          <a:p>
            <a:r>
              <a:rPr lang="de-DE"/>
              <a:t>Das Verzeichnis am Schluss integrieren. Ansicht – Gliederungsansicht, Titel markieren, in die Ansicht Normal wechseln auf der Folie einfügen. Die Titel werden automatisch in einem 2-spalten Layout dargestellt.</a:t>
            </a:r>
            <a:endParaRPr lang="de-CH"/>
          </a:p>
        </p:txBody>
      </p:sp>
      <p:pic>
        <p:nvPicPr>
          <p:cNvPr id="6" name="Grafik 5">
            <a:extLst>
              <a:ext uri="{FF2B5EF4-FFF2-40B4-BE49-F238E27FC236}">
                <a16:creationId xmlns:a16="http://schemas.microsoft.com/office/drawing/2014/main" id="{A67B3D8D-CF83-4E19-A65B-58117E6D64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285322888"/>
      </p:ext>
    </p:extLst>
  </p:cSld>
  <p:clrMapOvr>
    <a:masterClrMapping/>
  </p:clrMapOvr>
  <p:extLst>
    <p:ext uri="{DCECCB84-F9BA-43D5-87BE-67443E8EF086}">
      <p15:sldGuideLst xmlns:p15="http://schemas.microsoft.com/office/powerpoint/2012/main">
        <p15:guide id="1" pos="65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lang grün">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a:xfrm>
            <a:off x="381001" y="531813"/>
            <a:ext cx="7875000" cy="1069975"/>
          </a:xfrm>
        </p:spPr>
        <p:txBody>
          <a:bodyPr/>
          <a:lstStyle>
            <a:lvl1pPr>
              <a:defRPr>
                <a:solidFill>
                  <a:schemeClr val="bg1"/>
                </a:solidFill>
              </a:defRPr>
            </a:lvl1pPr>
          </a:lstStyle>
          <a:p>
            <a:r>
              <a:rPr lang="de-DE"/>
              <a:t>Agenda (Titel)</a:t>
            </a:r>
            <a:endParaRPr lang="de-CH"/>
          </a:p>
        </p:txBody>
      </p:sp>
      <p:sp>
        <p:nvSpPr>
          <p:cNvPr id="11" name="Textplatzhalter 10">
            <a:extLst>
              <a:ext uri="{FF2B5EF4-FFF2-40B4-BE49-F238E27FC236}">
                <a16:creationId xmlns:a16="http://schemas.microsoft.com/office/drawing/2014/main" id="{D1EF881F-3CE1-47B5-AA59-64076376B3AD}"/>
              </a:ext>
            </a:extLst>
          </p:cNvPr>
          <p:cNvSpPr>
            <a:spLocks noGrp="1"/>
          </p:cNvSpPr>
          <p:nvPr>
            <p:ph type="body" sz="quarter" idx="10" hasCustomPrompt="1"/>
          </p:nvPr>
        </p:nvSpPr>
        <p:spPr>
          <a:xfrm>
            <a:off x="762000" y="1989138"/>
            <a:ext cx="9575800" cy="4140200"/>
          </a:xfrm>
        </p:spPr>
        <p:txBody>
          <a:bodyPr numCol="2" spcCol="360000"/>
          <a:lstStyle>
            <a:lvl1pPr marL="457200" indent="-457200">
              <a:buFont typeface="+mj-lt"/>
              <a:buAutoNum type="arabicPeriod"/>
              <a:defRPr>
                <a:solidFill>
                  <a:schemeClr val="bg1"/>
                </a:solidFill>
              </a:defRPr>
            </a:lvl1pPr>
            <a:lvl2pPr marL="594900" indent="-342900">
              <a:buFont typeface="+mj-lt"/>
              <a:buAutoNum type="arabicPeriod"/>
              <a:defRPr>
                <a:solidFill>
                  <a:schemeClr val="bg1"/>
                </a:solidFill>
              </a:defRPr>
            </a:lvl2pPr>
            <a:lvl3pPr marL="846900" indent="-342900">
              <a:buFont typeface="+mj-lt"/>
              <a:buAutoNum type="arabicPeriod"/>
              <a:defRPr>
                <a:solidFill>
                  <a:schemeClr val="bg1"/>
                </a:solidFill>
              </a:defRPr>
            </a:lvl3pPr>
            <a:lvl4pPr marL="1098900" indent="-342900">
              <a:buFont typeface="+mj-lt"/>
              <a:buAutoNum type="arabicPeriod"/>
              <a:defRPr>
                <a:solidFill>
                  <a:schemeClr val="bg1"/>
                </a:solidFill>
              </a:defRPr>
            </a:lvl4pPr>
            <a:lvl5pPr marL="1350900" indent="-342900">
              <a:buFont typeface="+mj-lt"/>
              <a:buAutoNum type="arabicPeriod"/>
              <a:defRPr>
                <a:solidFill>
                  <a:schemeClr val="bg1"/>
                </a:solidFill>
              </a:defRPr>
            </a:lvl5pPr>
          </a:lstStyle>
          <a:p>
            <a:pPr lvl="0"/>
            <a:r>
              <a:rPr lang="de-DE"/>
              <a:t>Agenda lang – 2-spaltig</a:t>
            </a:r>
          </a:p>
        </p:txBody>
      </p:sp>
      <p:sp>
        <p:nvSpPr>
          <p:cNvPr id="12" name="Textfeld 11">
            <a:extLst>
              <a:ext uri="{FF2B5EF4-FFF2-40B4-BE49-F238E27FC236}">
                <a16:creationId xmlns:a16="http://schemas.microsoft.com/office/drawing/2014/main" id="{97D45F02-E539-4402-9826-EB531C2C2FCE}"/>
              </a:ext>
            </a:extLst>
          </p:cNvPr>
          <p:cNvSpPr txBox="1"/>
          <p:nvPr userDrawn="1"/>
        </p:nvSpPr>
        <p:spPr>
          <a:xfrm>
            <a:off x="-3084000" y="189000"/>
            <a:ext cx="2880000" cy="2585323"/>
          </a:xfrm>
          <a:prstGeom prst="rect">
            <a:avLst/>
          </a:prstGeom>
          <a:noFill/>
        </p:spPr>
        <p:txBody>
          <a:bodyPr wrap="square" lIns="0" tIns="0" rIns="0" bIns="0" rtlCol="0">
            <a:noAutofit/>
          </a:bodyPr>
          <a:lstStyle/>
          <a:p>
            <a:r>
              <a:rPr lang="de-DE"/>
              <a:t>Das Verzeichnis am Schluss integrieren. Ansicht – Gliederungsansicht, Titel markieren, in die Ansicht Normal wechseln auf der Folie einfügen. Die Titel werden automatisch in einem 2-spalten Layout dargestellt.</a:t>
            </a:r>
            <a:endParaRPr lang="de-CH"/>
          </a:p>
        </p:txBody>
      </p:sp>
      <p:pic>
        <p:nvPicPr>
          <p:cNvPr id="6" name="Grafik 5">
            <a:extLst>
              <a:ext uri="{FF2B5EF4-FFF2-40B4-BE49-F238E27FC236}">
                <a16:creationId xmlns:a16="http://schemas.microsoft.com/office/drawing/2014/main" id="{0CD52883-73F7-41E9-8EEA-D18B430F645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1399462347"/>
      </p:ext>
    </p:extLst>
  </p:cSld>
  <p:clrMapOvr>
    <a:masterClrMapping/>
  </p:clrMapOvr>
  <p:extLst>
    <p:ext uri="{DCECCB84-F9BA-43D5-87BE-67443E8EF086}">
      <p15:sldGuideLst xmlns:p15="http://schemas.microsoft.com/office/powerpoint/2012/main">
        <p15:guide id="1" pos="651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wischentiitel gelb &quot;kann Icon eingefügt werden&quot;">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EF020-18BC-4164-A704-FB135FCB6CE9}"/>
              </a:ext>
            </a:extLst>
          </p:cNvPr>
          <p:cNvSpPr>
            <a:spLocks noGrp="1"/>
          </p:cNvSpPr>
          <p:nvPr>
            <p:ph type="title" hasCustomPrompt="1"/>
          </p:nvPr>
        </p:nvSpPr>
        <p:spPr>
          <a:xfrm>
            <a:off x="399500" y="1423600"/>
            <a:ext cx="6776500" cy="1440000"/>
          </a:xfrm>
        </p:spPr>
        <p:txBody>
          <a:bodyPr anchor="t" anchorCtr="0"/>
          <a:lstStyle>
            <a:lvl1pPr>
              <a:lnSpc>
                <a:spcPts val="4200"/>
              </a:lnSpc>
              <a:defRPr sz="4000" b="1">
                <a:solidFill>
                  <a:schemeClr val="bg1"/>
                </a:solidFill>
                <a:latin typeface="+mj-lt"/>
              </a:defRPr>
            </a:lvl1pPr>
          </a:lstStyle>
          <a:p>
            <a:r>
              <a:rPr lang="de-DE"/>
              <a:t>Zwischentitel</a:t>
            </a:r>
            <a:endParaRPr lang="de-CH"/>
          </a:p>
        </p:txBody>
      </p:sp>
      <p:sp>
        <p:nvSpPr>
          <p:cNvPr id="16" name="Textfeld 15">
            <a:extLst>
              <a:ext uri="{FF2B5EF4-FFF2-40B4-BE49-F238E27FC236}">
                <a16:creationId xmlns:a16="http://schemas.microsoft.com/office/drawing/2014/main" id="{A5129D68-ED0E-46C3-A309-8AEBB085DD8D}"/>
              </a:ext>
            </a:extLst>
          </p:cNvPr>
          <p:cNvSpPr txBox="1"/>
          <p:nvPr userDrawn="1"/>
        </p:nvSpPr>
        <p:spPr>
          <a:xfrm>
            <a:off x="-3084000" y="189000"/>
            <a:ext cx="2880000" cy="1200329"/>
          </a:xfrm>
          <a:prstGeom prst="rect">
            <a:avLst/>
          </a:prstGeom>
          <a:noFill/>
        </p:spPr>
        <p:txBody>
          <a:bodyPr wrap="square" lIns="0" tIns="0" rIns="0" bIns="0" rtlCol="0">
            <a:noAutofit/>
          </a:bodyPr>
          <a:lstStyle/>
          <a:p>
            <a:r>
              <a:rPr lang="de-DE"/>
              <a:t>Wenn gewünscht, kann ein Sporticon unter folgendem Link integriert werden:</a:t>
            </a:r>
          </a:p>
          <a:p>
            <a:endParaRPr lang="de-CH"/>
          </a:p>
        </p:txBody>
      </p:sp>
      <p:sp>
        <p:nvSpPr>
          <p:cNvPr id="5" name="Bildplatzhalter 4">
            <a:extLst>
              <a:ext uri="{FF2B5EF4-FFF2-40B4-BE49-F238E27FC236}">
                <a16:creationId xmlns:a16="http://schemas.microsoft.com/office/drawing/2014/main" id="{6B87A3D0-5F90-4F54-9A0D-610E904BC96D}"/>
              </a:ext>
            </a:extLst>
          </p:cNvPr>
          <p:cNvSpPr>
            <a:spLocks noGrp="1"/>
          </p:cNvSpPr>
          <p:nvPr>
            <p:ph type="pic" sz="quarter" idx="12" hasCustomPrompt="1"/>
          </p:nvPr>
        </p:nvSpPr>
        <p:spPr>
          <a:xfrm>
            <a:off x="6096000" y="1474788"/>
            <a:ext cx="5334000" cy="4833937"/>
          </a:xfrm>
        </p:spPr>
        <p:txBody>
          <a:bodyPr/>
          <a:lstStyle>
            <a:lvl1pPr marL="0" indent="0">
              <a:buNone/>
              <a:defRPr>
                <a:solidFill>
                  <a:schemeClr val="bg1"/>
                </a:solidFill>
              </a:defRPr>
            </a:lvl1pPr>
          </a:lstStyle>
          <a:p>
            <a:r>
              <a:rPr lang="de-CH"/>
              <a:t>Icon über Symbol einfügen</a:t>
            </a:r>
          </a:p>
        </p:txBody>
      </p:sp>
    </p:spTree>
    <p:extLst>
      <p:ext uri="{BB962C8B-B14F-4D97-AF65-F5344CB8AC3E}">
        <p14:creationId xmlns:p14="http://schemas.microsoft.com/office/powerpoint/2010/main" val="1489528306"/>
      </p:ext>
    </p:extLst>
  </p:cSld>
  <p:clrMapOvr>
    <a:masterClrMapping/>
  </p:clrMapOvr>
  <p:extLst>
    <p:ext uri="{DCECCB84-F9BA-43D5-87BE-67443E8EF086}">
      <p15:sldGuideLst xmlns:p15="http://schemas.microsoft.com/office/powerpoint/2012/main">
        <p15:guide id="1" orient="horz" pos="397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wischentitel rot &quot;kann Icon eingefügt werden&quo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EF020-18BC-4164-A704-FB135FCB6CE9}"/>
              </a:ext>
            </a:extLst>
          </p:cNvPr>
          <p:cNvSpPr>
            <a:spLocks noGrp="1"/>
          </p:cNvSpPr>
          <p:nvPr>
            <p:ph type="title" hasCustomPrompt="1"/>
          </p:nvPr>
        </p:nvSpPr>
        <p:spPr>
          <a:xfrm>
            <a:off x="399499" y="1423600"/>
            <a:ext cx="6768000" cy="1440000"/>
          </a:xfrm>
        </p:spPr>
        <p:txBody>
          <a:bodyPr anchor="t" anchorCtr="0"/>
          <a:lstStyle>
            <a:lvl1pPr>
              <a:lnSpc>
                <a:spcPts val="4200"/>
              </a:lnSpc>
              <a:defRPr sz="4000" b="1">
                <a:solidFill>
                  <a:schemeClr val="bg1"/>
                </a:solidFill>
                <a:latin typeface="+mj-lt"/>
              </a:defRPr>
            </a:lvl1pPr>
          </a:lstStyle>
          <a:p>
            <a:r>
              <a:rPr lang="de-DE"/>
              <a:t>Zwischentitel</a:t>
            </a:r>
            <a:endParaRPr lang="de-CH"/>
          </a:p>
        </p:txBody>
      </p:sp>
      <p:sp>
        <p:nvSpPr>
          <p:cNvPr id="16" name="Textfeld 15">
            <a:extLst>
              <a:ext uri="{FF2B5EF4-FFF2-40B4-BE49-F238E27FC236}">
                <a16:creationId xmlns:a16="http://schemas.microsoft.com/office/drawing/2014/main" id="{A5129D68-ED0E-46C3-A309-8AEBB085DD8D}"/>
              </a:ext>
            </a:extLst>
          </p:cNvPr>
          <p:cNvSpPr txBox="1"/>
          <p:nvPr userDrawn="1"/>
        </p:nvSpPr>
        <p:spPr>
          <a:xfrm>
            <a:off x="-3084000" y="189000"/>
            <a:ext cx="2880000" cy="1200329"/>
          </a:xfrm>
          <a:prstGeom prst="rect">
            <a:avLst/>
          </a:prstGeom>
          <a:noFill/>
        </p:spPr>
        <p:txBody>
          <a:bodyPr wrap="square" lIns="0" tIns="0" rIns="0" bIns="0" rtlCol="0">
            <a:noAutofit/>
          </a:bodyPr>
          <a:lstStyle/>
          <a:p>
            <a:r>
              <a:rPr lang="de-DE"/>
              <a:t>Wenn gewünscht, kann ein Sporticon unter folgendem Link integriert werden:</a:t>
            </a:r>
          </a:p>
          <a:p>
            <a:endParaRPr lang="de-CH"/>
          </a:p>
        </p:txBody>
      </p:sp>
      <p:sp>
        <p:nvSpPr>
          <p:cNvPr id="6" name="Bildplatzhalter 4">
            <a:extLst>
              <a:ext uri="{FF2B5EF4-FFF2-40B4-BE49-F238E27FC236}">
                <a16:creationId xmlns:a16="http://schemas.microsoft.com/office/drawing/2014/main" id="{9AD02E80-9FA6-4A71-BE06-238E0A2EC8CD}"/>
              </a:ext>
            </a:extLst>
          </p:cNvPr>
          <p:cNvSpPr>
            <a:spLocks noGrp="1"/>
          </p:cNvSpPr>
          <p:nvPr>
            <p:ph type="pic" sz="quarter" idx="12" hasCustomPrompt="1"/>
          </p:nvPr>
        </p:nvSpPr>
        <p:spPr>
          <a:xfrm>
            <a:off x="6096000" y="1474788"/>
            <a:ext cx="5334000" cy="4833937"/>
          </a:xfrm>
        </p:spPr>
        <p:txBody>
          <a:bodyPr/>
          <a:lstStyle>
            <a:lvl1pPr marL="0" indent="0">
              <a:buNone/>
              <a:defRPr>
                <a:solidFill>
                  <a:schemeClr val="bg1"/>
                </a:solidFill>
              </a:defRPr>
            </a:lvl1pPr>
          </a:lstStyle>
          <a:p>
            <a:r>
              <a:rPr lang="de-CH"/>
              <a:t>Icon über Symbol einfügen</a:t>
            </a:r>
          </a:p>
        </p:txBody>
      </p:sp>
      <p:pic>
        <p:nvPicPr>
          <p:cNvPr id="8" name="Grafik 7">
            <a:extLst>
              <a:ext uri="{FF2B5EF4-FFF2-40B4-BE49-F238E27FC236}">
                <a16:creationId xmlns:a16="http://schemas.microsoft.com/office/drawing/2014/main" id="{B5B72408-071B-48F3-AF1F-90D26D5F1A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77214871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wischentitel blau &quot;kann Icon eingefügt werden&quot;">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EF020-18BC-4164-A704-FB135FCB6CE9}"/>
              </a:ext>
            </a:extLst>
          </p:cNvPr>
          <p:cNvSpPr>
            <a:spLocks noGrp="1"/>
          </p:cNvSpPr>
          <p:nvPr>
            <p:ph type="title" hasCustomPrompt="1"/>
          </p:nvPr>
        </p:nvSpPr>
        <p:spPr>
          <a:xfrm>
            <a:off x="399499" y="1423600"/>
            <a:ext cx="6768000" cy="1440000"/>
          </a:xfrm>
        </p:spPr>
        <p:txBody>
          <a:bodyPr anchor="t" anchorCtr="0"/>
          <a:lstStyle>
            <a:lvl1pPr>
              <a:lnSpc>
                <a:spcPts val="4200"/>
              </a:lnSpc>
              <a:defRPr sz="4000" b="1">
                <a:solidFill>
                  <a:schemeClr val="bg1"/>
                </a:solidFill>
                <a:latin typeface="+mj-lt"/>
              </a:defRPr>
            </a:lvl1pPr>
          </a:lstStyle>
          <a:p>
            <a:r>
              <a:rPr lang="de-DE"/>
              <a:t>Zwischentitel</a:t>
            </a:r>
            <a:endParaRPr lang="de-CH"/>
          </a:p>
        </p:txBody>
      </p:sp>
      <p:sp>
        <p:nvSpPr>
          <p:cNvPr id="16" name="Textfeld 15">
            <a:extLst>
              <a:ext uri="{FF2B5EF4-FFF2-40B4-BE49-F238E27FC236}">
                <a16:creationId xmlns:a16="http://schemas.microsoft.com/office/drawing/2014/main" id="{A5129D68-ED0E-46C3-A309-8AEBB085DD8D}"/>
              </a:ext>
            </a:extLst>
          </p:cNvPr>
          <p:cNvSpPr txBox="1"/>
          <p:nvPr userDrawn="1"/>
        </p:nvSpPr>
        <p:spPr>
          <a:xfrm>
            <a:off x="-3084000" y="189000"/>
            <a:ext cx="2880000" cy="1200329"/>
          </a:xfrm>
          <a:prstGeom prst="rect">
            <a:avLst/>
          </a:prstGeom>
          <a:noFill/>
        </p:spPr>
        <p:txBody>
          <a:bodyPr wrap="square" lIns="0" tIns="0" rIns="0" bIns="0" rtlCol="0">
            <a:noAutofit/>
          </a:bodyPr>
          <a:lstStyle/>
          <a:p>
            <a:r>
              <a:rPr lang="de-DE"/>
              <a:t>Wenn gewünscht, kann ein Sporticon unter folgendem Link integriert werden:</a:t>
            </a:r>
          </a:p>
          <a:p>
            <a:endParaRPr lang="de-CH"/>
          </a:p>
        </p:txBody>
      </p:sp>
      <p:sp>
        <p:nvSpPr>
          <p:cNvPr id="6" name="Bildplatzhalter 4">
            <a:extLst>
              <a:ext uri="{FF2B5EF4-FFF2-40B4-BE49-F238E27FC236}">
                <a16:creationId xmlns:a16="http://schemas.microsoft.com/office/drawing/2014/main" id="{A3BC6BEC-3725-4BF3-8D4C-DE01153C3D67}"/>
              </a:ext>
            </a:extLst>
          </p:cNvPr>
          <p:cNvSpPr>
            <a:spLocks noGrp="1"/>
          </p:cNvSpPr>
          <p:nvPr>
            <p:ph type="pic" sz="quarter" idx="12" hasCustomPrompt="1"/>
          </p:nvPr>
        </p:nvSpPr>
        <p:spPr>
          <a:xfrm>
            <a:off x="6102350" y="1474788"/>
            <a:ext cx="5334000" cy="4833937"/>
          </a:xfrm>
        </p:spPr>
        <p:txBody>
          <a:bodyPr/>
          <a:lstStyle>
            <a:lvl1pPr marL="0" indent="0">
              <a:buNone/>
              <a:defRPr>
                <a:solidFill>
                  <a:schemeClr val="bg1"/>
                </a:solidFill>
              </a:defRPr>
            </a:lvl1pPr>
          </a:lstStyle>
          <a:p>
            <a:r>
              <a:rPr lang="de-CH"/>
              <a:t>Icon über Symbol einfügen</a:t>
            </a:r>
          </a:p>
        </p:txBody>
      </p:sp>
      <p:pic>
        <p:nvPicPr>
          <p:cNvPr id="8" name="Grafik 7">
            <a:extLst>
              <a:ext uri="{FF2B5EF4-FFF2-40B4-BE49-F238E27FC236}">
                <a16:creationId xmlns:a16="http://schemas.microsoft.com/office/drawing/2014/main" id="{F90086AB-B508-42C6-98F1-B99411A48C7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221636689"/>
      </p:ext>
    </p:extLst>
  </p:cSld>
  <p:clrMapOvr>
    <a:masterClrMapping/>
  </p:clrMapOvr>
  <p:extLst>
    <p:ext uri="{DCECCB84-F9BA-43D5-87BE-67443E8EF086}">
      <p15:sldGuideLst xmlns:p15="http://schemas.microsoft.com/office/powerpoint/2012/main">
        <p15:guide id="1" orient="horz" pos="397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wischentitel grün &quot;kann Icon eingefügt werden&quot;">
    <p:bg>
      <p:bgPr>
        <a:solidFill>
          <a:srgbClr val="00A65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DEF020-18BC-4164-A704-FB135FCB6CE9}"/>
              </a:ext>
            </a:extLst>
          </p:cNvPr>
          <p:cNvSpPr>
            <a:spLocks noGrp="1"/>
          </p:cNvSpPr>
          <p:nvPr>
            <p:ph type="title" hasCustomPrompt="1"/>
          </p:nvPr>
        </p:nvSpPr>
        <p:spPr>
          <a:xfrm>
            <a:off x="399499" y="1423600"/>
            <a:ext cx="6768000" cy="1440000"/>
          </a:xfrm>
        </p:spPr>
        <p:txBody>
          <a:bodyPr anchor="t" anchorCtr="0"/>
          <a:lstStyle>
            <a:lvl1pPr>
              <a:lnSpc>
                <a:spcPts val="4200"/>
              </a:lnSpc>
              <a:defRPr sz="4000" b="1">
                <a:solidFill>
                  <a:schemeClr val="bg1"/>
                </a:solidFill>
                <a:latin typeface="+mj-lt"/>
              </a:defRPr>
            </a:lvl1pPr>
          </a:lstStyle>
          <a:p>
            <a:r>
              <a:rPr lang="de-DE"/>
              <a:t>Zwischentitel</a:t>
            </a:r>
            <a:endParaRPr lang="de-CH"/>
          </a:p>
        </p:txBody>
      </p:sp>
      <p:sp>
        <p:nvSpPr>
          <p:cNvPr id="16" name="Textfeld 15">
            <a:extLst>
              <a:ext uri="{FF2B5EF4-FFF2-40B4-BE49-F238E27FC236}">
                <a16:creationId xmlns:a16="http://schemas.microsoft.com/office/drawing/2014/main" id="{A5129D68-ED0E-46C3-A309-8AEBB085DD8D}"/>
              </a:ext>
            </a:extLst>
          </p:cNvPr>
          <p:cNvSpPr txBox="1"/>
          <p:nvPr userDrawn="1"/>
        </p:nvSpPr>
        <p:spPr>
          <a:xfrm>
            <a:off x="-3084000" y="189000"/>
            <a:ext cx="2880000" cy="1200329"/>
          </a:xfrm>
          <a:prstGeom prst="rect">
            <a:avLst/>
          </a:prstGeom>
          <a:noFill/>
        </p:spPr>
        <p:txBody>
          <a:bodyPr wrap="square" lIns="0" tIns="0" rIns="0" bIns="0" rtlCol="0">
            <a:noAutofit/>
          </a:bodyPr>
          <a:lstStyle/>
          <a:p>
            <a:r>
              <a:rPr lang="de-DE"/>
              <a:t>Wenn gewünscht, kann ein Sporticon unter folgendem Link integriert werden:</a:t>
            </a:r>
          </a:p>
          <a:p>
            <a:endParaRPr lang="de-CH"/>
          </a:p>
        </p:txBody>
      </p:sp>
      <p:sp>
        <p:nvSpPr>
          <p:cNvPr id="6" name="Bildplatzhalter 4">
            <a:extLst>
              <a:ext uri="{FF2B5EF4-FFF2-40B4-BE49-F238E27FC236}">
                <a16:creationId xmlns:a16="http://schemas.microsoft.com/office/drawing/2014/main" id="{E9EBEBCC-B5A7-435D-B71E-FD705962DD25}"/>
              </a:ext>
            </a:extLst>
          </p:cNvPr>
          <p:cNvSpPr>
            <a:spLocks noGrp="1"/>
          </p:cNvSpPr>
          <p:nvPr>
            <p:ph type="pic" sz="quarter" idx="12" hasCustomPrompt="1"/>
          </p:nvPr>
        </p:nvSpPr>
        <p:spPr>
          <a:xfrm>
            <a:off x="6096000" y="1474788"/>
            <a:ext cx="5334000" cy="4833937"/>
          </a:xfrm>
        </p:spPr>
        <p:txBody>
          <a:bodyPr/>
          <a:lstStyle>
            <a:lvl1pPr marL="0" indent="0">
              <a:buNone/>
              <a:defRPr>
                <a:solidFill>
                  <a:schemeClr val="bg1"/>
                </a:solidFill>
              </a:defRPr>
            </a:lvl1pPr>
          </a:lstStyle>
          <a:p>
            <a:r>
              <a:rPr lang="de-CH"/>
              <a:t>Icon über Symbol einfügen</a:t>
            </a:r>
          </a:p>
        </p:txBody>
      </p:sp>
      <p:pic>
        <p:nvPicPr>
          <p:cNvPr id="8" name="Grafik 7">
            <a:extLst>
              <a:ext uri="{FF2B5EF4-FFF2-40B4-BE49-F238E27FC236}">
                <a16:creationId xmlns:a16="http://schemas.microsoft.com/office/drawing/2014/main" id="{61BB965B-0F14-4A95-9905-7E957F69643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4078299305"/>
      </p:ext>
    </p:extLst>
  </p:cSld>
  <p:clrMapOvr>
    <a:masterClrMapping/>
  </p:clrMapOvr>
  <p:extLst>
    <p:ext uri="{DCECCB84-F9BA-43D5-87BE-67443E8EF086}">
      <p15:sldGuideLst xmlns:p15="http://schemas.microsoft.com/office/powerpoint/2012/main">
        <p15:guide id="1" orient="horz" pos="397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Texttitel und Tex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3AAE8A0-FC53-4B2B-853F-B51726C4183E}"/>
              </a:ext>
            </a:extLst>
          </p:cNvPr>
          <p:cNvSpPr>
            <a:spLocks noGrp="1"/>
          </p:cNvSpPr>
          <p:nvPr>
            <p:ph type="body" sz="quarter" idx="11" hasCustomPrompt="1"/>
          </p:nvPr>
        </p:nvSpPr>
        <p:spPr>
          <a:xfrm>
            <a:off x="762002" y="1989138"/>
            <a:ext cx="9144000" cy="359862"/>
          </a:xfrm>
        </p:spPr>
        <p:txBody>
          <a:bodyPr/>
          <a:lstStyle>
            <a:lvl1pPr marL="0" indent="0">
              <a:buNone/>
              <a:defRPr b="1">
                <a:latin typeface="+mj-lt"/>
              </a:defRPr>
            </a:lvl1pPr>
            <a:lvl2pPr marL="252000" indent="0">
              <a:buNone/>
              <a:defRPr/>
            </a:lvl2pPr>
          </a:lstStyle>
          <a:p>
            <a:pPr lvl="0"/>
            <a:r>
              <a:rPr lang="de-DE"/>
              <a:t>Texttitel eingeben</a:t>
            </a:r>
          </a:p>
        </p:txBody>
      </p:sp>
      <p:sp>
        <p:nvSpPr>
          <p:cNvPr id="9" name="Textplatzhalter 8">
            <a:extLst>
              <a:ext uri="{FF2B5EF4-FFF2-40B4-BE49-F238E27FC236}">
                <a16:creationId xmlns:a16="http://schemas.microsoft.com/office/drawing/2014/main" id="{1198A0E5-5B62-4576-8743-AE99BEF2183C}"/>
              </a:ext>
            </a:extLst>
          </p:cNvPr>
          <p:cNvSpPr>
            <a:spLocks noGrp="1"/>
          </p:cNvSpPr>
          <p:nvPr>
            <p:ph type="body" sz="quarter" idx="12" hasCustomPrompt="1"/>
          </p:nvPr>
        </p:nvSpPr>
        <p:spPr>
          <a:xfrm>
            <a:off x="762001" y="2425700"/>
            <a:ext cx="9144000" cy="3703638"/>
          </a:xfrm>
        </p:spPr>
        <p:txBody>
          <a:bodyPr/>
          <a:lstStyle>
            <a:lvl1pPr marL="0" indent="0">
              <a:buNone/>
              <a:defRPr/>
            </a:lvl1pPr>
            <a:lvl2pPr marL="252000" indent="0">
              <a:buNone/>
              <a:defRPr/>
            </a:lvl2pPr>
          </a:lstStyle>
          <a:p>
            <a:pPr lvl="0"/>
            <a:r>
              <a:rPr lang="de-DE"/>
              <a:t>Text eingeben</a:t>
            </a:r>
          </a:p>
        </p:txBody>
      </p:sp>
      <p:sp>
        <p:nvSpPr>
          <p:cNvPr id="10" name="Textfeld 9">
            <a:extLst>
              <a:ext uri="{FF2B5EF4-FFF2-40B4-BE49-F238E27FC236}">
                <a16:creationId xmlns:a16="http://schemas.microsoft.com/office/drawing/2014/main" id="{D241F8B5-A0BD-4197-A832-5CE1AA5CCDB2}"/>
              </a:ext>
            </a:extLst>
          </p:cNvPr>
          <p:cNvSpPr txBox="1"/>
          <p:nvPr userDrawn="1"/>
        </p:nvSpPr>
        <p:spPr>
          <a:xfrm>
            <a:off x="-4164000" y="189000"/>
            <a:ext cx="3960000" cy="2160000"/>
          </a:xfrm>
          <a:prstGeom prst="rect">
            <a:avLst/>
          </a:prstGeom>
          <a:noFill/>
        </p:spPr>
        <p:txBody>
          <a:bodyPr wrap="square" lIns="0" tIns="0" rIns="0" bIns="0" rtlCol="0">
            <a:noAutofit/>
          </a:bodyPr>
          <a:lstStyle/>
          <a:p>
            <a:pPr marL="342900" indent="-342900">
              <a:buFont typeface="+mj-lt"/>
              <a:buAutoNum type="arabicPeriod"/>
            </a:pPr>
            <a:r>
              <a:rPr lang="de-DE"/>
              <a:t>Im Register Ansicht – Führungslinien aktivieren.</a:t>
            </a:r>
          </a:p>
          <a:p>
            <a:pPr marL="342900" indent="-342900">
              <a:buFont typeface="+mj-lt"/>
              <a:buAutoNum type="arabicPeriod"/>
            </a:pPr>
            <a:r>
              <a:rPr lang="de-DE"/>
              <a:t>Neue Folie – Register Start – </a:t>
            </a:r>
            <a:r>
              <a:rPr lang="de-DE" b="1"/>
              <a:t>„Neue Folie“</a:t>
            </a:r>
          </a:p>
          <a:p>
            <a:pPr marL="342900" indent="-342900">
              <a:buFont typeface="+mj-lt"/>
              <a:buAutoNum type="arabicPeriod"/>
            </a:pPr>
            <a:r>
              <a:rPr lang="de-DE"/>
              <a:t>Zwischenfolien entsprechende Farbe wählen und wenn gewünscht, Sporticon einfügen</a:t>
            </a:r>
            <a:endParaRPr lang="de-CH"/>
          </a:p>
        </p:txBody>
      </p:sp>
      <p:sp>
        <p:nvSpPr>
          <p:cNvPr id="11" name="Textfeld 10">
            <a:extLst>
              <a:ext uri="{FF2B5EF4-FFF2-40B4-BE49-F238E27FC236}">
                <a16:creationId xmlns:a16="http://schemas.microsoft.com/office/drawing/2014/main" id="{78B108C6-CBB2-40DB-9B46-6184FEDDEB3C}"/>
              </a:ext>
            </a:extLst>
          </p:cNvPr>
          <p:cNvSpPr txBox="1"/>
          <p:nvPr userDrawn="1"/>
        </p:nvSpPr>
        <p:spPr>
          <a:xfrm>
            <a:off x="-4164000" y="2979000"/>
            <a:ext cx="3623404" cy="900000"/>
          </a:xfrm>
          <a:prstGeom prst="rect">
            <a:avLst/>
          </a:prstGeom>
          <a:noFill/>
        </p:spPr>
        <p:txBody>
          <a:bodyPr wrap="square" lIns="0" tIns="0" rIns="0" bIns="0" rtlCol="0">
            <a:noAutofit/>
          </a:bodyPr>
          <a:lstStyle/>
          <a:p>
            <a:pPr marL="0" indent="0">
              <a:buFont typeface="+mj-lt"/>
              <a:buNone/>
            </a:pPr>
            <a:r>
              <a:rPr lang="de-DE"/>
              <a:t>Nur Designfarben verwenden (nicht Standard-Farben von Microsoft)</a:t>
            </a:r>
            <a:endParaRPr lang="de-CH"/>
          </a:p>
        </p:txBody>
      </p:sp>
      <p:sp>
        <p:nvSpPr>
          <p:cNvPr id="14" name="Titel 13">
            <a:extLst>
              <a:ext uri="{FF2B5EF4-FFF2-40B4-BE49-F238E27FC236}">
                <a16:creationId xmlns:a16="http://schemas.microsoft.com/office/drawing/2014/main" id="{4CD48F12-F768-4773-B1DB-795A25E0E171}"/>
              </a:ext>
            </a:extLst>
          </p:cNvPr>
          <p:cNvSpPr>
            <a:spLocks noGrp="1"/>
          </p:cNvSpPr>
          <p:nvPr>
            <p:ph type="title" hasCustomPrompt="1"/>
          </p:nvPr>
        </p:nvSpPr>
        <p:spPr/>
        <p:txBody>
          <a:bodyPr/>
          <a:lstStyle>
            <a:lvl1pPr>
              <a:defRPr/>
            </a:lvl1pPr>
          </a:lstStyle>
          <a:p>
            <a:r>
              <a:rPr lang="de-DE"/>
              <a:t>Titel eingeben</a:t>
            </a:r>
            <a:endParaRPr lang="de-CH"/>
          </a:p>
        </p:txBody>
      </p:sp>
      <p:pic>
        <p:nvPicPr>
          <p:cNvPr id="2" name="Grafik 1">
            <a:extLst>
              <a:ext uri="{FF2B5EF4-FFF2-40B4-BE49-F238E27FC236}">
                <a16:creationId xmlns:a16="http://schemas.microsoft.com/office/drawing/2014/main" id="{C1B49D4B-89CA-4A62-8C28-BA3FD796ADAE}"/>
              </a:ext>
            </a:extLst>
          </p:cNvPr>
          <p:cNvPicPr>
            <a:picLocks noChangeAspect="1"/>
          </p:cNvPicPr>
          <p:nvPr userDrawn="1"/>
        </p:nvPicPr>
        <p:blipFill>
          <a:blip r:embed="rId2"/>
          <a:stretch>
            <a:fillRect/>
          </a:stretch>
        </p:blipFill>
        <p:spPr>
          <a:xfrm>
            <a:off x="-4136400" y="2161288"/>
            <a:ext cx="2700000" cy="702312"/>
          </a:xfrm>
          <a:prstGeom prst="rect">
            <a:avLst/>
          </a:prstGeom>
        </p:spPr>
      </p:pic>
      <p:sp>
        <p:nvSpPr>
          <p:cNvPr id="3" name="Foliennummernplatzhalter 2">
            <a:extLst>
              <a:ext uri="{FF2B5EF4-FFF2-40B4-BE49-F238E27FC236}">
                <a16:creationId xmlns:a16="http://schemas.microsoft.com/office/drawing/2014/main" id="{FA9BEB67-C90E-4830-BC68-4E42EA5AE2C4}"/>
              </a:ext>
            </a:extLst>
          </p:cNvPr>
          <p:cNvSpPr>
            <a:spLocks noGrp="1"/>
          </p:cNvSpPr>
          <p:nvPr>
            <p:ph type="sldNum" sz="quarter" idx="13"/>
          </p:nvPr>
        </p:nvSpPr>
        <p:spPr/>
        <p:txBody>
          <a:bodyPr/>
          <a:lstStyle/>
          <a:p>
            <a:fld id="{19DB77B4-3C54-46CA-975D-F6A6D2A6B962}" type="slidenum">
              <a:rPr lang="de-CH" smtClean="0"/>
              <a:pPr/>
              <a:t>‹Nr.›</a:t>
            </a:fld>
            <a:endParaRPr lang="de-CH"/>
          </a:p>
        </p:txBody>
      </p:sp>
      <p:sp>
        <p:nvSpPr>
          <p:cNvPr id="16" name="Textplatzhalter 15">
            <a:extLst>
              <a:ext uri="{FF2B5EF4-FFF2-40B4-BE49-F238E27FC236}">
                <a16:creationId xmlns:a16="http://schemas.microsoft.com/office/drawing/2014/main" id="{B7E10754-738F-4A51-B493-659D66B26561}"/>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2" name="Grafik 11">
            <a:extLst>
              <a:ext uri="{FF2B5EF4-FFF2-40B4-BE49-F238E27FC236}">
                <a16:creationId xmlns:a16="http://schemas.microsoft.com/office/drawing/2014/main" id="{B1C8E06F-34BF-487F-B7AA-F9E5FC1C0E3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887753" y="280307"/>
            <a:ext cx="2598097" cy="896709"/>
          </a:xfrm>
          <a:prstGeom prst="rect">
            <a:avLst/>
          </a:prstGeom>
        </p:spPr>
      </p:pic>
      <p:pic>
        <p:nvPicPr>
          <p:cNvPr id="20" name="Grafik 19">
            <a:extLst>
              <a:ext uri="{FF2B5EF4-FFF2-40B4-BE49-F238E27FC236}">
                <a16:creationId xmlns:a16="http://schemas.microsoft.com/office/drawing/2014/main" id="{51E99394-1B29-4A10-8DE1-AAA7A4DBD70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25393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el, Texttitel und Tex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3AAE8A0-FC53-4B2B-853F-B51726C4183E}"/>
              </a:ext>
            </a:extLst>
          </p:cNvPr>
          <p:cNvSpPr>
            <a:spLocks noGrp="1"/>
          </p:cNvSpPr>
          <p:nvPr>
            <p:ph type="body" sz="quarter" idx="11" hasCustomPrompt="1"/>
          </p:nvPr>
        </p:nvSpPr>
        <p:spPr>
          <a:xfrm>
            <a:off x="762002" y="1989138"/>
            <a:ext cx="9144000" cy="359862"/>
          </a:xfrm>
        </p:spPr>
        <p:txBody>
          <a:bodyPr/>
          <a:lstStyle>
            <a:lvl1pPr marL="0" indent="0">
              <a:buNone/>
              <a:defRPr b="1">
                <a:latin typeface="+mj-lt"/>
              </a:defRPr>
            </a:lvl1pPr>
            <a:lvl2pPr marL="252000" indent="0">
              <a:buNone/>
              <a:defRPr/>
            </a:lvl2pPr>
          </a:lstStyle>
          <a:p>
            <a:pPr lvl="0"/>
            <a:r>
              <a:rPr lang="de-DE"/>
              <a:t>Texttitel eingeben</a:t>
            </a:r>
          </a:p>
        </p:txBody>
      </p:sp>
      <p:sp>
        <p:nvSpPr>
          <p:cNvPr id="9" name="Textplatzhalter 8">
            <a:extLst>
              <a:ext uri="{FF2B5EF4-FFF2-40B4-BE49-F238E27FC236}">
                <a16:creationId xmlns:a16="http://schemas.microsoft.com/office/drawing/2014/main" id="{1198A0E5-5B62-4576-8743-AE99BEF2183C}"/>
              </a:ext>
            </a:extLst>
          </p:cNvPr>
          <p:cNvSpPr>
            <a:spLocks noGrp="1"/>
          </p:cNvSpPr>
          <p:nvPr>
            <p:ph type="body" sz="quarter" idx="12" hasCustomPrompt="1"/>
          </p:nvPr>
        </p:nvSpPr>
        <p:spPr>
          <a:xfrm>
            <a:off x="762001" y="2425700"/>
            <a:ext cx="9144000" cy="3703638"/>
          </a:xfrm>
        </p:spPr>
        <p:txBody>
          <a:bodyPr/>
          <a:lstStyle>
            <a:lvl1pPr marL="0" indent="0">
              <a:buNone/>
              <a:defRPr/>
            </a:lvl1pPr>
            <a:lvl2pPr marL="252000" indent="0">
              <a:buNone/>
              <a:defRPr/>
            </a:lvl2pPr>
          </a:lstStyle>
          <a:p>
            <a:pPr lvl="0"/>
            <a:r>
              <a:rPr lang="de-DE"/>
              <a:t>Text eingeben</a:t>
            </a:r>
          </a:p>
        </p:txBody>
      </p:sp>
      <p:sp>
        <p:nvSpPr>
          <p:cNvPr id="10" name="Textfeld 9">
            <a:extLst>
              <a:ext uri="{FF2B5EF4-FFF2-40B4-BE49-F238E27FC236}">
                <a16:creationId xmlns:a16="http://schemas.microsoft.com/office/drawing/2014/main" id="{D241F8B5-A0BD-4197-A832-5CE1AA5CCDB2}"/>
              </a:ext>
            </a:extLst>
          </p:cNvPr>
          <p:cNvSpPr txBox="1"/>
          <p:nvPr userDrawn="1"/>
        </p:nvSpPr>
        <p:spPr>
          <a:xfrm>
            <a:off x="-4164000" y="189000"/>
            <a:ext cx="3960000" cy="2160000"/>
          </a:xfrm>
          <a:prstGeom prst="rect">
            <a:avLst/>
          </a:prstGeom>
          <a:noFill/>
        </p:spPr>
        <p:txBody>
          <a:bodyPr wrap="square" lIns="0" tIns="0" rIns="0" bIns="0" rtlCol="0">
            <a:noAutofit/>
          </a:bodyPr>
          <a:lstStyle/>
          <a:p>
            <a:pPr marL="342900" indent="-342900">
              <a:buFont typeface="+mj-lt"/>
              <a:buAutoNum type="arabicPeriod"/>
            </a:pPr>
            <a:r>
              <a:rPr lang="de-DE"/>
              <a:t>Im Register Ansicht – Führungslinien aktivieren.</a:t>
            </a:r>
          </a:p>
          <a:p>
            <a:pPr marL="342900" indent="-342900">
              <a:buFont typeface="+mj-lt"/>
              <a:buAutoNum type="arabicPeriod"/>
            </a:pPr>
            <a:r>
              <a:rPr lang="de-DE"/>
              <a:t>Neue Folie – Register Start – </a:t>
            </a:r>
            <a:r>
              <a:rPr lang="de-DE" b="1"/>
              <a:t>„Neue Folie“</a:t>
            </a:r>
          </a:p>
          <a:p>
            <a:pPr marL="342900" indent="-342900">
              <a:buFont typeface="+mj-lt"/>
              <a:buAutoNum type="arabicPeriod"/>
            </a:pPr>
            <a:r>
              <a:rPr lang="de-DE"/>
              <a:t>Zwischenfolien entsprechende Farbe wählen und wenn gewünscht, Sporticon einfügen</a:t>
            </a:r>
            <a:endParaRPr lang="de-CH"/>
          </a:p>
        </p:txBody>
      </p:sp>
      <p:sp>
        <p:nvSpPr>
          <p:cNvPr id="11" name="Textfeld 10">
            <a:extLst>
              <a:ext uri="{FF2B5EF4-FFF2-40B4-BE49-F238E27FC236}">
                <a16:creationId xmlns:a16="http://schemas.microsoft.com/office/drawing/2014/main" id="{78B108C6-CBB2-40DB-9B46-6184FEDDEB3C}"/>
              </a:ext>
            </a:extLst>
          </p:cNvPr>
          <p:cNvSpPr txBox="1"/>
          <p:nvPr userDrawn="1"/>
        </p:nvSpPr>
        <p:spPr>
          <a:xfrm>
            <a:off x="-4164000" y="2979000"/>
            <a:ext cx="3623404" cy="900000"/>
          </a:xfrm>
          <a:prstGeom prst="rect">
            <a:avLst/>
          </a:prstGeom>
          <a:noFill/>
        </p:spPr>
        <p:txBody>
          <a:bodyPr wrap="square" lIns="0" tIns="0" rIns="0" bIns="0" rtlCol="0">
            <a:noAutofit/>
          </a:bodyPr>
          <a:lstStyle/>
          <a:p>
            <a:pPr marL="0" indent="0">
              <a:buFont typeface="+mj-lt"/>
              <a:buNone/>
            </a:pPr>
            <a:r>
              <a:rPr lang="de-DE"/>
              <a:t>Nur Designfarben verwenden (nicht Standard-Farben von Microsoft)</a:t>
            </a:r>
            <a:endParaRPr lang="de-CH"/>
          </a:p>
        </p:txBody>
      </p:sp>
      <p:sp>
        <p:nvSpPr>
          <p:cNvPr id="14" name="Titel 13">
            <a:extLst>
              <a:ext uri="{FF2B5EF4-FFF2-40B4-BE49-F238E27FC236}">
                <a16:creationId xmlns:a16="http://schemas.microsoft.com/office/drawing/2014/main" id="{4CD48F12-F768-4773-B1DB-795A25E0E171}"/>
              </a:ext>
            </a:extLst>
          </p:cNvPr>
          <p:cNvSpPr>
            <a:spLocks noGrp="1"/>
          </p:cNvSpPr>
          <p:nvPr>
            <p:ph type="title" hasCustomPrompt="1"/>
          </p:nvPr>
        </p:nvSpPr>
        <p:spPr/>
        <p:txBody>
          <a:bodyPr/>
          <a:lstStyle>
            <a:lvl1pPr>
              <a:defRPr/>
            </a:lvl1pPr>
          </a:lstStyle>
          <a:p>
            <a:r>
              <a:rPr lang="de-DE"/>
              <a:t>Titel eingeben</a:t>
            </a:r>
            <a:endParaRPr lang="de-CH"/>
          </a:p>
        </p:txBody>
      </p:sp>
      <p:pic>
        <p:nvPicPr>
          <p:cNvPr id="2" name="Grafik 1">
            <a:extLst>
              <a:ext uri="{FF2B5EF4-FFF2-40B4-BE49-F238E27FC236}">
                <a16:creationId xmlns:a16="http://schemas.microsoft.com/office/drawing/2014/main" id="{C1B49D4B-89CA-4A62-8C28-BA3FD796ADAE}"/>
              </a:ext>
            </a:extLst>
          </p:cNvPr>
          <p:cNvPicPr>
            <a:picLocks noChangeAspect="1"/>
          </p:cNvPicPr>
          <p:nvPr userDrawn="1"/>
        </p:nvPicPr>
        <p:blipFill>
          <a:blip r:embed="rId2"/>
          <a:stretch>
            <a:fillRect/>
          </a:stretch>
        </p:blipFill>
        <p:spPr>
          <a:xfrm>
            <a:off x="-4136400" y="2161288"/>
            <a:ext cx="2700000" cy="702312"/>
          </a:xfrm>
          <a:prstGeom prst="rect">
            <a:avLst/>
          </a:prstGeom>
        </p:spPr>
      </p:pic>
      <p:sp>
        <p:nvSpPr>
          <p:cNvPr id="3" name="Foliennummernplatzhalter 2">
            <a:extLst>
              <a:ext uri="{FF2B5EF4-FFF2-40B4-BE49-F238E27FC236}">
                <a16:creationId xmlns:a16="http://schemas.microsoft.com/office/drawing/2014/main" id="{FA9BEB67-C90E-4830-BC68-4E42EA5AE2C4}"/>
              </a:ext>
            </a:extLst>
          </p:cNvPr>
          <p:cNvSpPr>
            <a:spLocks noGrp="1"/>
          </p:cNvSpPr>
          <p:nvPr>
            <p:ph type="sldNum" sz="quarter" idx="13"/>
          </p:nvPr>
        </p:nvSpPr>
        <p:spPr/>
        <p:txBody>
          <a:bodyPr/>
          <a:lstStyle/>
          <a:p>
            <a:fld id="{19DB77B4-3C54-46CA-975D-F6A6D2A6B962}" type="slidenum">
              <a:rPr lang="de-CH" smtClean="0"/>
              <a:pPr/>
              <a:t>‹Nr.›</a:t>
            </a:fld>
            <a:endParaRPr lang="de-CH"/>
          </a:p>
        </p:txBody>
      </p:sp>
      <p:sp>
        <p:nvSpPr>
          <p:cNvPr id="16" name="Textplatzhalter 15">
            <a:extLst>
              <a:ext uri="{FF2B5EF4-FFF2-40B4-BE49-F238E27FC236}">
                <a16:creationId xmlns:a16="http://schemas.microsoft.com/office/drawing/2014/main" id="{B7E10754-738F-4A51-B493-659D66B26561}"/>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2" name="Grafik 11">
            <a:extLst>
              <a:ext uri="{FF2B5EF4-FFF2-40B4-BE49-F238E27FC236}">
                <a16:creationId xmlns:a16="http://schemas.microsoft.com/office/drawing/2014/main" id="{93A29607-D2CD-4621-B378-D5069756364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919234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und Text - Text kann formatiert werden - normale Textgrösse 22pt, klein 18p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p:txBody>
          <a:bodyPr/>
          <a:lstStyle>
            <a:lvl1pPr>
              <a:defRPr/>
            </a:lvl1pPr>
          </a:lstStyle>
          <a:p>
            <a:r>
              <a:rPr lang="de-DE"/>
              <a:t>Titel eingeben</a:t>
            </a:r>
            <a:endParaRPr lang="de-CH"/>
          </a:p>
        </p:txBody>
      </p:sp>
      <p:sp>
        <p:nvSpPr>
          <p:cNvPr id="7" name="Foliennummernplatzhalter 6">
            <a:extLst>
              <a:ext uri="{FF2B5EF4-FFF2-40B4-BE49-F238E27FC236}">
                <a16:creationId xmlns:a16="http://schemas.microsoft.com/office/drawing/2014/main" id="{04084378-CF3E-4E32-9ACD-3F99CABA9F3D}"/>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9" name="Textplatzhalter 8">
            <a:extLst>
              <a:ext uri="{FF2B5EF4-FFF2-40B4-BE49-F238E27FC236}">
                <a16:creationId xmlns:a16="http://schemas.microsoft.com/office/drawing/2014/main" id="{1198A0E5-5B62-4576-8743-AE99BEF2183C}"/>
              </a:ext>
            </a:extLst>
          </p:cNvPr>
          <p:cNvSpPr>
            <a:spLocks noGrp="1"/>
          </p:cNvSpPr>
          <p:nvPr>
            <p:ph type="body" sz="quarter" idx="12" hasCustomPrompt="1"/>
          </p:nvPr>
        </p:nvSpPr>
        <p:spPr>
          <a:xfrm>
            <a:off x="762001" y="1989000"/>
            <a:ext cx="9144000" cy="4140338"/>
          </a:xfrm>
        </p:spPr>
        <p:txBody>
          <a:bodyPr/>
          <a:lstStyle>
            <a:lvl1pPr marL="0" indent="0">
              <a:buNone/>
              <a:defRPr/>
            </a:lvl1pPr>
            <a:lvl2pPr marL="252000" indent="0">
              <a:buNone/>
              <a:defRPr/>
            </a:lvl2pPr>
          </a:lstStyle>
          <a:p>
            <a:pPr lvl="0"/>
            <a:r>
              <a:rPr lang="de-DE"/>
              <a:t>Text eingeben</a:t>
            </a:r>
          </a:p>
        </p:txBody>
      </p:sp>
      <p:sp>
        <p:nvSpPr>
          <p:cNvPr id="11" name="Textfeld 10">
            <a:extLst>
              <a:ext uri="{FF2B5EF4-FFF2-40B4-BE49-F238E27FC236}">
                <a16:creationId xmlns:a16="http://schemas.microsoft.com/office/drawing/2014/main" id="{9EDC7E8D-C5EA-4FFC-86C4-51506DF22C86}"/>
              </a:ext>
            </a:extLst>
          </p:cNvPr>
          <p:cNvSpPr txBox="1"/>
          <p:nvPr userDrawn="1"/>
        </p:nvSpPr>
        <p:spPr>
          <a:xfrm>
            <a:off x="-4164000" y="189000"/>
            <a:ext cx="3960000" cy="2160000"/>
          </a:xfrm>
          <a:prstGeom prst="rect">
            <a:avLst/>
          </a:prstGeom>
          <a:noFill/>
        </p:spPr>
        <p:txBody>
          <a:bodyPr wrap="square" lIns="0" tIns="0" rIns="0" bIns="0" rtlCol="0">
            <a:noAutofit/>
          </a:bodyPr>
          <a:lstStyle/>
          <a:p>
            <a:pPr marL="342900" indent="-342900">
              <a:buFont typeface="+mj-lt"/>
              <a:buAutoNum type="arabicPeriod"/>
            </a:pPr>
            <a:r>
              <a:rPr lang="de-DE"/>
              <a:t>Im Register Ansicht – Führungslinien aktivieren.</a:t>
            </a:r>
          </a:p>
          <a:p>
            <a:pPr marL="342900" indent="-342900">
              <a:buFont typeface="+mj-lt"/>
              <a:buAutoNum type="arabicPeriod"/>
            </a:pPr>
            <a:r>
              <a:rPr lang="de-DE"/>
              <a:t>Neue Folie – Register Start – </a:t>
            </a:r>
            <a:r>
              <a:rPr lang="de-DE" b="1"/>
              <a:t>„Neue Folie“</a:t>
            </a:r>
          </a:p>
          <a:p>
            <a:pPr marL="342900" indent="-342900">
              <a:buFont typeface="+mj-lt"/>
              <a:buAutoNum type="arabicPeriod"/>
            </a:pPr>
            <a:r>
              <a:rPr lang="de-DE"/>
              <a:t>Zwischenfolien entsprechende Farbe wählen und wenn gewünscht, Sporticon einfügen</a:t>
            </a:r>
            <a:endParaRPr lang="de-CH"/>
          </a:p>
        </p:txBody>
      </p:sp>
      <p:sp>
        <p:nvSpPr>
          <p:cNvPr id="12" name="Textfeld 11">
            <a:extLst>
              <a:ext uri="{FF2B5EF4-FFF2-40B4-BE49-F238E27FC236}">
                <a16:creationId xmlns:a16="http://schemas.microsoft.com/office/drawing/2014/main" id="{B7F8C598-6978-49ED-9F01-CF29413F35A9}"/>
              </a:ext>
            </a:extLst>
          </p:cNvPr>
          <p:cNvSpPr txBox="1"/>
          <p:nvPr userDrawn="1"/>
        </p:nvSpPr>
        <p:spPr>
          <a:xfrm>
            <a:off x="-4164000" y="3069000"/>
            <a:ext cx="3960000" cy="702312"/>
          </a:xfrm>
          <a:prstGeom prst="rect">
            <a:avLst/>
          </a:prstGeom>
          <a:noFill/>
        </p:spPr>
        <p:txBody>
          <a:bodyPr wrap="square" lIns="0" tIns="0" rIns="0" bIns="0" rtlCol="0">
            <a:noAutofit/>
          </a:bodyPr>
          <a:lstStyle/>
          <a:p>
            <a:pPr marL="0" indent="0">
              <a:buFont typeface="+mj-lt"/>
              <a:buNone/>
            </a:pPr>
            <a:r>
              <a:rPr lang="de-DE"/>
              <a:t>Nur Designfarben verwenden (nicht Standard-Farben von Microsoft)</a:t>
            </a:r>
            <a:endParaRPr lang="de-CH"/>
          </a:p>
        </p:txBody>
      </p:sp>
      <p:pic>
        <p:nvPicPr>
          <p:cNvPr id="17" name="Grafik 16">
            <a:extLst>
              <a:ext uri="{FF2B5EF4-FFF2-40B4-BE49-F238E27FC236}">
                <a16:creationId xmlns:a16="http://schemas.microsoft.com/office/drawing/2014/main" id="{9D26B310-E537-4221-95C1-ACF357E2910D}"/>
              </a:ext>
            </a:extLst>
          </p:cNvPr>
          <p:cNvPicPr>
            <a:picLocks noChangeAspect="1"/>
          </p:cNvPicPr>
          <p:nvPr userDrawn="1"/>
        </p:nvPicPr>
        <p:blipFill>
          <a:blip r:embed="rId2"/>
          <a:stretch>
            <a:fillRect/>
          </a:stretch>
        </p:blipFill>
        <p:spPr>
          <a:xfrm>
            <a:off x="-4136400" y="2349000"/>
            <a:ext cx="2700000" cy="702312"/>
          </a:xfrm>
          <a:prstGeom prst="rect">
            <a:avLst/>
          </a:prstGeom>
        </p:spPr>
      </p:pic>
      <p:sp>
        <p:nvSpPr>
          <p:cNvPr id="18" name="Textplatzhalter 15">
            <a:extLst>
              <a:ext uri="{FF2B5EF4-FFF2-40B4-BE49-F238E27FC236}">
                <a16:creationId xmlns:a16="http://schemas.microsoft.com/office/drawing/2014/main" id="{E0421564-6C9E-4D41-9CBB-8A3498972543}"/>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0" name="Grafik 9">
            <a:extLst>
              <a:ext uri="{FF2B5EF4-FFF2-40B4-BE49-F238E27FC236}">
                <a16:creationId xmlns:a16="http://schemas.microsoft.com/office/drawing/2014/main" id="{6EF8D73A-C10B-4AB0-8E10-1337E7383C1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547136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und Aufzählungszeichen &quot;Striche&quo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777A-3060-476B-A7B8-E699B831E2B6}"/>
              </a:ext>
            </a:extLst>
          </p:cNvPr>
          <p:cNvSpPr>
            <a:spLocks noGrp="1"/>
          </p:cNvSpPr>
          <p:nvPr>
            <p:ph type="title" hasCustomPrompt="1"/>
          </p:nvPr>
        </p:nvSpPr>
        <p:spPr/>
        <p:txBody>
          <a:bodyPr/>
          <a:lstStyle>
            <a:lvl1pPr>
              <a:defRPr/>
            </a:lvl1pPr>
          </a:lstStyle>
          <a:p>
            <a:r>
              <a:rPr lang="de-DE"/>
              <a:t>Titel eingeben</a:t>
            </a:r>
            <a:endParaRPr lang="de-CH"/>
          </a:p>
        </p:txBody>
      </p:sp>
      <p:sp>
        <p:nvSpPr>
          <p:cNvPr id="3" name="Inhaltsplatzhalter 2">
            <a:extLst>
              <a:ext uri="{FF2B5EF4-FFF2-40B4-BE49-F238E27FC236}">
                <a16:creationId xmlns:a16="http://schemas.microsoft.com/office/drawing/2014/main" id="{FB1258E7-FCFD-4B20-ADF6-6688DDDE3334}"/>
              </a:ext>
            </a:extLst>
          </p:cNvPr>
          <p:cNvSpPr>
            <a:spLocks noGrp="1"/>
          </p:cNvSpPr>
          <p:nvPr>
            <p:ph idx="1" hasCustomPrompt="1"/>
          </p:nvPr>
        </p:nvSpPr>
        <p:spPr/>
        <p:txBody>
          <a:bodyPr/>
          <a:lstStyle>
            <a:lvl1pPr>
              <a:defRPr/>
            </a:lvl1pPr>
          </a:lstStyle>
          <a:p>
            <a:pPr lvl="0"/>
            <a:r>
              <a:rPr lang="de-DE"/>
              <a:t>Text, Aufzählungen, Element – Bild Höhe 11.47 Breite 25.4 cm</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Foliennummernplatzhalter 6">
            <a:extLst>
              <a:ext uri="{FF2B5EF4-FFF2-40B4-BE49-F238E27FC236}">
                <a16:creationId xmlns:a16="http://schemas.microsoft.com/office/drawing/2014/main" id="{04084378-CF3E-4E32-9ACD-3F99CABA9F3D}"/>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6" name="Textfeld 5">
            <a:extLst>
              <a:ext uri="{FF2B5EF4-FFF2-40B4-BE49-F238E27FC236}">
                <a16:creationId xmlns:a16="http://schemas.microsoft.com/office/drawing/2014/main" id="{1B836302-11C7-45C1-8DCE-494838141D1C}"/>
              </a:ext>
            </a:extLst>
          </p:cNvPr>
          <p:cNvSpPr txBox="1"/>
          <p:nvPr userDrawn="1"/>
        </p:nvSpPr>
        <p:spPr>
          <a:xfrm>
            <a:off x="-4425319" y="189138"/>
            <a:ext cx="3600000" cy="1800000"/>
          </a:xfrm>
          <a:prstGeom prst="rect">
            <a:avLst/>
          </a:prstGeom>
          <a:noFill/>
        </p:spPr>
        <p:txBody>
          <a:bodyPr wrap="square" lIns="0" tIns="0" rIns="0" bIns="0" rtlCol="0">
            <a:noAutofit/>
          </a:bodyPr>
          <a:lstStyle/>
          <a:p>
            <a:pPr marL="0" indent="0">
              <a:buFont typeface="+mj-lt"/>
              <a:buNone/>
            </a:pPr>
            <a:r>
              <a:rPr lang="de-DE"/>
              <a:t>Aufzählungen:</a:t>
            </a:r>
            <a:br>
              <a:rPr lang="de-DE"/>
            </a:br>
            <a:r>
              <a:rPr lang="de-DE"/>
              <a:t>Enter – neue Aufzählung</a:t>
            </a:r>
            <a:br>
              <a:rPr lang="de-DE"/>
            </a:br>
            <a:r>
              <a:rPr lang="de-DE"/>
              <a:t>Enter, Tab-Taste Ebene nach rechts </a:t>
            </a:r>
            <a:br>
              <a:rPr lang="de-DE"/>
            </a:br>
            <a:r>
              <a:rPr lang="de-DE"/>
              <a:t>Enter, </a:t>
            </a:r>
            <a:r>
              <a:rPr lang="de-DE" err="1"/>
              <a:t>Shift+Tab</a:t>
            </a:r>
            <a:r>
              <a:rPr lang="de-DE"/>
              <a:t>, Ebene nach links</a:t>
            </a:r>
            <a:endParaRPr lang="de-CH"/>
          </a:p>
        </p:txBody>
      </p:sp>
      <p:sp>
        <p:nvSpPr>
          <p:cNvPr id="9" name="Textplatzhalter 15">
            <a:extLst>
              <a:ext uri="{FF2B5EF4-FFF2-40B4-BE49-F238E27FC236}">
                <a16:creationId xmlns:a16="http://schemas.microsoft.com/office/drawing/2014/main" id="{8C42ECC0-6677-45EF-A701-4C8252F74D11}"/>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8" name="Grafik 7">
            <a:extLst>
              <a:ext uri="{FF2B5EF4-FFF2-40B4-BE49-F238E27FC236}">
                <a16:creationId xmlns:a16="http://schemas.microsoft.com/office/drawing/2014/main" id="{E116AA9C-8362-42EC-9F10-22C896737A52}"/>
              </a:ext>
            </a:extLst>
          </p:cNvPr>
          <p:cNvPicPr>
            <a:picLocks noChangeAspect="1"/>
          </p:cNvPicPr>
          <p:nvPr userDrawn="1"/>
        </p:nvPicPr>
        <p:blipFill>
          <a:blip r:embed="rId2"/>
          <a:stretch>
            <a:fillRect/>
          </a:stretch>
        </p:blipFill>
        <p:spPr>
          <a:xfrm>
            <a:off x="-4381984" y="2235560"/>
            <a:ext cx="1632034" cy="1917799"/>
          </a:xfrm>
          <a:prstGeom prst="rect">
            <a:avLst/>
          </a:prstGeom>
        </p:spPr>
      </p:pic>
      <p:pic>
        <p:nvPicPr>
          <p:cNvPr id="11" name="Grafik 10">
            <a:extLst>
              <a:ext uri="{FF2B5EF4-FFF2-40B4-BE49-F238E27FC236}">
                <a16:creationId xmlns:a16="http://schemas.microsoft.com/office/drawing/2014/main" id="{1B81441F-C459-487A-BDCF-8248591C8D6B}"/>
              </a:ext>
            </a:extLst>
          </p:cNvPr>
          <p:cNvPicPr>
            <a:picLocks noChangeAspect="1"/>
          </p:cNvPicPr>
          <p:nvPr userDrawn="1"/>
        </p:nvPicPr>
        <p:blipFill>
          <a:blip r:embed="rId3"/>
          <a:stretch>
            <a:fillRect/>
          </a:stretch>
        </p:blipFill>
        <p:spPr>
          <a:xfrm>
            <a:off x="-4381984" y="4254516"/>
            <a:ext cx="757984" cy="687475"/>
          </a:xfrm>
          <a:prstGeom prst="rect">
            <a:avLst/>
          </a:prstGeom>
        </p:spPr>
      </p:pic>
      <p:pic>
        <p:nvPicPr>
          <p:cNvPr id="12" name="Grafik 11">
            <a:extLst>
              <a:ext uri="{FF2B5EF4-FFF2-40B4-BE49-F238E27FC236}">
                <a16:creationId xmlns:a16="http://schemas.microsoft.com/office/drawing/2014/main" id="{F2E9385E-95B7-4FDD-B5EB-A17363BBCA88}"/>
              </a:ext>
            </a:extLst>
          </p:cNvPr>
          <p:cNvPicPr>
            <a:picLocks noChangeAspect="1"/>
          </p:cNvPicPr>
          <p:nvPr userDrawn="1"/>
        </p:nvPicPr>
        <p:blipFill>
          <a:blip r:embed="rId4"/>
          <a:stretch>
            <a:fillRect/>
          </a:stretch>
        </p:blipFill>
        <p:spPr>
          <a:xfrm>
            <a:off x="-4426967" y="4997634"/>
            <a:ext cx="4222967" cy="2679838"/>
          </a:xfrm>
          <a:prstGeom prst="rect">
            <a:avLst/>
          </a:prstGeom>
        </p:spPr>
      </p:pic>
      <p:pic>
        <p:nvPicPr>
          <p:cNvPr id="13" name="Grafik 12">
            <a:extLst>
              <a:ext uri="{FF2B5EF4-FFF2-40B4-BE49-F238E27FC236}">
                <a16:creationId xmlns:a16="http://schemas.microsoft.com/office/drawing/2014/main" id="{60D90673-8006-4A61-8539-3CC421ADD3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5827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C5430B-1E33-738F-1A20-75D4E88152C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B2BB9F5-D454-7DE1-4892-759D9E2723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2C1F505-90F7-780B-B71B-A4AC989F506E}"/>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5" name="Fußzeilenplatzhalter 4">
            <a:extLst>
              <a:ext uri="{FF2B5EF4-FFF2-40B4-BE49-F238E27FC236}">
                <a16:creationId xmlns:a16="http://schemas.microsoft.com/office/drawing/2014/main" id="{B74E6DE8-9D53-F8B1-3D57-C94597CDF25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5940195-7E22-C9E7-4364-6873646B5878}"/>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7" name="Grafik 6">
            <a:extLst>
              <a:ext uri="{FF2B5EF4-FFF2-40B4-BE49-F238E27FC236}">
                <a16:creationId xmlns:a16="http://schemas.microsoft.com/office/drawing/2014/main" id="{7828B4A9-FA71-BC42-C8BE-6B508E46D7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1660798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Zwei Inhalte oder Aufzählungszeich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E5212-70E6-405F-8285-23CF79F276B0}"/>
              </a:ext>
            </a:extLst>
          </p:cNvPr>
          <p:cNvSpPr>
            <a:spLocks noGrp="1"/>
          </p:cNvSpPr>
          <p:nvPr>
            <p:ph type="title" hasCustomPrompt="1"/>
          </p:nvPr>
        </p:nvSpPr>
        <p:spPr/>
        <p:txBody>
          <a:bodyPr/>
          <a:lstStyle>
            <a:lvl1pPr>
              <a:defRPr/>
            </a:lvl1pPr>
          </a:lstStyle>
          <a:p>
            <a:r>
              <a:rPr lang="de-DE"/>
              <a:t>Titel eingeben</a:t>
            </a:r>
            <a:endParaRPr lang="de-CH"/>
          </a:p>
        </p:txBody>
      </p:sp>
      <p:sp>
        <p:nvSpPr>
          <p:cNvPr id="3" name="Inhaltsplatzhalter 2">
            <a:extLst>
              <a:ext uri="{FF2B5EF4-FFF2-40B4-BE49-F238E27FC236}">
                <a16:creationId xmlns:a16="http://schemas.microsoft.com/office/drawing/2014/main" id="{0F693AC9-4C32-4AA6-BBE8-8A77E4C3E1FC}"/>
              </a:ext>
            </a:extLst>
          </p:cNvPr>
          <p:cNvSpPr>
            <a:spLocks noGrp="1"/>
          </p:cNvSpPr>
          <p:nvPr>
            <p:ph sz="half" idx="1" hasCustomPrompt="1"/>
          </p:nvPr>
        </p:nvSpPr>
        <p:spPr>
          <a:xfrm>
            <a:off x="772200" y="1988999"/>
            <a:ext cx="4572000" cy="4140339"/>
          </a:xfrm>
        </p:spPr>
        <p:txBody>
          <a:bodyPr/>
          <a:lstStyle>
            <a:lvl1pPr>
              <a:defRPr/>
            </a:lvl1pPr>
          </a:lstStyle>
          <a:p>
            <a:pPr lvl="0"/>
            <a:r>
              <a:rPr lang="de-DE"/>
              <a:t>Text, Aufzählungen, Element – Bild Höhe 11.5 Breite 12.7 cm</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Foliennummernplatzhalter 7">
            <a:extLst>
              <a:ext uri="{FF2B5EF4-FFF2-40B4-BE49-F238E27FC236}">
                <a16:creationId xmlns:a16="http://schemas.microsoft.com/office/drawing/2014/main" id="{55580A32-7341-4057-BCB1-F08DDCC39803}"/>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10" name="Inhaltsplatzhalter 2">
            <a:extLst>
              <a:ext uri="{FF2B5EF4-FFF2-40B4-BE49-F238E27FC236}">
                <a16:creationId xmlns:a16="http://schemas.microsoft.com/office/drawing/2014/main" id="{401443F9-2930-4ACE-AD15-FDE73002F079}"/>
              </a:ext>
            </a:extLst>
          </p:cNvPr>
          <p:cNvSpPr>
            <a:spLocks noGrp="1"/>
          </p:cNvSpPr>
          <p:nvPr>
            <p:ph sz="half" idx="11" hasCustomPrompt="1"/>
          </p:nvPr>
        </p:nvSpPr>
        <p:spPr>
          <a:xfrm>
            <a:off x="5755050" y="1988999"/>
            <a:ext cx="4572000" cy="4140339"/>
          </a:xfrm>
        </p:spPr>
        <p:txBody>
          <a:bodyPr/>
          <a:lstStyle>
            <a:lvl1pPr>
              <a:defRPr/>
            </a:lvl1pPr>
          </a:lstStyle>
          <a:p>
            <a:pPr lvl="0"/>
            <a:r>
              <a:rPr lang="de-DE"/>
              <a:t>Text, Aufzählungen, Element – Bild Höhe 11.5 Breite 12.7 cm</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Textfeld 8">
            <a:extLst>
              <a:ext uri="{FF2B5EF4-FFF2-40B4-BE49-F238E27FC236}">
                <a16:creationId xmlns:a16="http://schemas.microsoft.com/office/drawing/2014/main" id="{0B92E77F-B234-4DD8-8637-EF1BD17B8ED6}"/>
              </a:ext>
            </a:extLst>
          </p:cNvPr>
          <p:cNvSpPr txBox="1"/>
          <p:nvPr userDrawn="1"/>
        </p:nvSpPr>
        <p:spPr>
          <a:xfrm>
            <a:off x="-4394457" y="188999"/>
            <a:ext cx="3600000" cy="1800000"/>
          </a:xfrm>
          <a:prstGeom prst="rect">
            <a:avLst/>
          </a:prstGeom>
          <a:noFill/>
        </p:spPr>
        <p:txBody>
          <a:bodyPr wrap="square" lIns="0" tIns="0" rIns="0" bIns="0" rtlCol="0">
            <a:noAutofit/>
          </a:bodyPr>
          <a:lstStyle/>
          <a:p>
            <a:pPr marL="0" indent="0">
              <a:buFont typeface="+mj-lt"/>
              <a:buNone/>
            </a:pPr>
            <a:r>
              <a:rPr lang="de-DE"/>
              <a:t>Aufzählungen:</a:t>
            </a:r>
            <a:br>
              <a:rPr lang="de-DE"/>
            </a:br>
            <a:r>
              <a:rPr lang="de-DE"/>
              <a:t>Enter – neue Aufzählung</a:t>
            </a:r>
            <a:br>
              <a:rPr lang="de-DE"/>
            </a:br>
            <a:r>
              <a:rPr lang="de-DE"/>
              <a:t>Enter, Tab-Taste Ebene nach rechts </a:t>
            </a:r>
            <a:br>
              <a:rPr lang="de-DE"/>
            </a:br>
            <a:r>
              <a:rPr lang="de-DE"/>
              <a:t>Enter, </a:t>
            </a:r>
            <a:r>
              <a:rPr lang="de-DE" err="1"/>
              <a:t>Shift+Tab</a:t>
            </a:r>
            <a:r>
              <a:rPr lang="de-DE"/>
              <a:t>, Ebene nach links</a:t>
            </a:r>
            <a:endParaRPr lang="de-CH"/>
          </a:p>
        </p:txBody>
      </p:sp>
      <p:sp>
        <p:nvSpPr>
          <p:cNvPr id="12" name="Textplatzhalter 15">
            <a:extLst>
              <a:ext uri="{FF2B5EF4-FFF2-40B4-BE49-F238E27FC236}">
                <a16:creationId xmlns:a16="http://schemas.microsoft.com/office/drawing/2014/main" id="{13050AE4-1348-4EAE-90C2-1A0D5806A13B}"/>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1" name="Grafik 10">
            <a:extLst>
              <a:ext uri="{FF2B5EF4-FFF2-40B4-BE49-F238E27FC236}">
                <a16:creationId xmlns:a16="http://schemas.microsoft.com/office/drawing/2014/main" id="{EECC5CB9-3E3F-4B8D-A30D-8C76CE465252}"/>
              </a:ext>
            </a:extLst>
          </p:cNvPr>
          <p:cNvPicPr>
            <a:picLocks noChangeAspect="1"/>
          </p:cNvPicPr>
          <p:nvPr userDrawn="1"/>
        </p:nvPicPr>
        <p:blipFill>
          <a:blip r:embed="rId2"/>
          <a:stretch>
            <a:fillRect/>
          </a:stretch>
        </p:blipFill>
        <p:spPr>
          <a:xfrm>
            <a:off x="-4381984" y="2307568"/>
            <a:ext cx="1632034" cy="1917799"/>
          </a:xfrm>
          <a:prstGeom prst="rect">
            <a:avLst/>
          </a:prstGeom>
        </p:spPr>
      </p:pic>
      <p:pic>
        <p:nvPicPr>
          <p:cNvPr id="14" name="Grafik 13">
            <a:extLst>
              <a:ext uri="{FF2B5EF4-FFF2-40B4-BE49-F238E27FC236}">
                <a16:creationId xmlns:a16="http://schemas.microsoft.com/office/drawing/2014/main" id="{6944FA92-8B16-42A4-AAF5-D3CB3DFB4C3E}"/>
              </a:ext>
            </a:extLst>
          </p:cNvPr>
          <p:cNvPicPr>
            <a:picLocks noChangeAspect="1"/>
          </p:cNvPicPr>
          <p:nvPr userDrawn="1"/>
        </p:nvPicPr>
        <p:blipFill>
          <a:blip r:embed="rId3"/>
          <a:stretch>
            <a:fillRect/>
          </a:stretch>
        </p:blipFill>
        <p:spPr>
          <a:xfrm>
            <a:off x="-4381984" y="4326524"/>
            <a:ext cx="757984" cy="687475"/>
          </a:xfrm>
          <a:prstGeom prst="rect">
            <a:avLst/>
          </a:prstGeom>
        </p:spPr>
      </p:pic>
      <p:pic>
        <p:nvPicPr>
          <p:cNvPr id="15" name="Grafik 14">
            <a:extLst>
              <a:ext uri="{FF2B5EF4-FFF2-40B4-BE49-F238E27FC236}">
                <a16:creationId xmlns:a16="http://schemas.microsoft.com/office/drawing/2014/main" id="{A0DF8ECB-6C36-4E32-A55E-CF35D25B27A4}"/>
              </a:ext>
            </a:extLst>
          </p:cNvPr>
          <p:cNvPicPr>
            <a:picLocks noChangeAspect="1"/>
          </p:cNvPicPr>
          <p:nvPr userDrawn="1"/>
        </p:nvPicPr>
        <p:blipFill>
          <a:blip r:embed="rId4"/>
          <a:stretch>
            <a:fillRect/>
          </a:stretch>
        </p:blipFill>
        <p:spPr>
          <a:xfrm>
            <a:off x="-4426967" y="5069642"/>
            <a:ext cx="4222967" cy="2679838"/>
          </a:xfrm>
          <a:prstGeom prst="rect">
            <a:avLst/>
          </a:prstGeom>
        </p:spPr>
      </p:pic>
      <p:pic>
        <p:nvPicPr>
          <p:cNvPr id="13" name="Grafik 12">
            <a:extLst>
              <a:ext uri="{FF2B5EF4-FFF2-40B4-BE49-F238E27FC236}">
                <a16:creationId xmlns:a16="http://schemas.microsoft.com/office/drawing/2014/main" id="{56448CD0-F84C-4397-AC2B-E1C89FDFF0F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372068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der Element links, Bi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E5212-70E6-405F-8285-23CF79F276B0}"/>
              </a:ext>
            </a:extLst>
          </p:cNvPr>
          <p:cNvSpPr>
            <a:spLocks noGrp="1"/>
          </p:cNvSpPr>
          <p:nvPr>
            <p:ph type="title" hasCustomPrompt="1"/>
          </p:nvPr>
        </p:nvSpPr>
        <p:spPr>
          <a:xfrm>
            <a:off x="399500" y="506413"/>
            <a:ext cx="6416500" cy="1069975"/>
          </a:xfrm>
        </p:spPr>
        <p:txBody>
          <a:bodyPr/>
          <a:lstStyle>
            <a:lvl1pPr>
              <a:defRPr/>
            </a:lvl1pPr>
          </a:lstStyle>
          <a:p>
            <a:r>
              <a:rPr lang="de-DE"/>
              <a:t>Titel eingeben</a:t>
            </a:r>
            <a:endParaRPr lang="de-CH"/>
          </a:p>
        </p:txBody>
      </p:sp>
      <p:sp>
        <p:nvSpPr>
          <p:cNvPr id="3" name="Inhaltsplatzhalter 2">
            <a:extLst>
              <a:ext uri="{FF2B5EF4-FFF2-40B4-BE49-F238E27FC236}">
                <a16:creationId xmlns:a16="http://schemas.microsoft.com/office/drawing/2014/main" id="{0F693AC9-4C32-4AA6-BBE8-8A77E4C3E1FC}"/>
              </a:ext>
            </a:extLst>
          </p:cNvPr>
          <p:cNvSpPr>
            <a:spLocks noGrp="1"/>
          </p:cNvSpPr>
          <p:nvPr>
            <p:ph sz="half" idx="1" hasCustomPrompt="1"/>
          </p:nvPr>
        </p:nvSpPr>
        <p:spPr>
          <a:xfrm>
            <a:off x="774400" y="1988999"/>
            <a:ext cx="6041600" cy="4140339"/>
          </a:xfrm>
        </p:spPr>
        <p:txBody>
          <a:bodyPr/>
          <a:lstStyle>
            <a:lvl1pPr>
              <a:defRPr/>
            </a:lvl1pPr>
          </a:lstStyle>
          <a:p>
            <a:pPr lvl="0"/>
            <a:r>
              <a:rPr lang="de-DE"/>
              <a:t>Text, Aufzählungen, Element – Bild Höhe 11.5 Breite 16.78 cm</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Bildplatzhalter 4">
            <a:extLst>
              <a:ext uri="{FF2B5EF4-FFF2-40B4-BE49-F238E27FC236}">
                <a16:creationId xmlns:a16="http://schemas.microsoft.com/office/drawing/2014/main" id="{BB0E6CB1-0758-4BF4-9F6E-7B3B558FA1BE}"/>
              </a:ext>
            </a:extLst>
          </p:cNvPr>
          <p:cNvSpPr>
            <a:spLocks noGrp="1"/>
          </p:cNvSpPr>
          <p:nvPr>
            <p:ph type="pic" sz="quarter" idx="10" hasCustomPrompt="1"/>
          </p:nvPr>
        </p:nvSpPr>
        <p:spPr>
          <a:xfrm>
            <a:off x="7252200" y="0"/>
            <a:ext cx="4932000" cy="6858000"/>
          </a:xfrm>
        </p:spPr>
        <p:txBody>
          <a:bodyPr/>
          <a:lstStyle>
            <a:lvl1pPr marL="0" indent="0">
              <a:buNone/>
              <a:defRPr/>
            </a:lvl1pPr>
          </a:lstStyle>
          <a:p>
            <a:r>
              <a:rPr lang="de-DE"/>
              <a:t>Bild mit Klick auf Symbol einfügen – Höhe 19.05 Breite 13.7cm</a:t>
            </a:r>
            <a:endParaRPr lang="de-CH"/>
          </a:p>
        </p:txBody>
      </p:sp>
      <p:sp>
        <p:nvSpPr>
          <p:cNvPr id="7" name="Textfeld 6">
            <a:extLst>
              <a:ext uri="{FF2B5EF4-FFF2-40B4-BE49-F238E27FC236}">
                <a16:creationId xmlns:a16="http://schemas.microsoft.com/office/drawing/2014/main" id="{9FAE0EA5-8BE1-47EB-BA24-50124B4D27B7}"/>
              </a:ext>
            </a:extLst>
          </p:cNvPr>
          <p:cNvSpPr txBox="1"/>
          <p:nvPr userDrawn="1"/>
        </p:nvSpPr>
        <p:spPr>
          <a:xfrm>
            <a:off x="-4381984" y="189000"/>
            <a:ext cx="3637984" cy="1800000"/>
          </a:xfrm>
          <a:prstGeom prst="rect">
            <a:avLst/>
          </a:prstGeom>
          <a:noFill/>
        </p:spPr>
        <p:txBody>
          <a:bodyPr wrap="square" lIns="0" tIns="0" rIns="0" bIns="0" rtlCol="0">
            <a:noAutofit/>
          </a:bodyPr>
          <a:lstStyle/>
          <a:p>
            <a:pPr marL="0" indent="0">
              <a:buFont typeface="+mj-lt"/>
              <a:buNone/>
            </a:pPr>
            <a:r>
              <a:rPr lang="de-DE"/>
              <a:t>Aufzählungen:</a:t>
            </a:r>
            <a:br>
              <a:rPr lang="de-DE"/>
            </a:br>
            <a:r>
              <a:rPr lang="de-DE"/>
              <a:t>Enter – neue Aufzählung</a:t>
            </a:r>
            <a:br>
              <a:rPr lang="de-DE"/>
            </a:br>
            <a:r>
              <a:rPr lang="de-DE"/>
              <a:t>Enter, Tab-Taste Ebene nach rechts </a:t>
            </a:r>
            <a:br>
              <a:rPr lang="de-DE"/>
            </a:br>
            <a:r>
              <a:rPr lang="de-DE"/>
              <a:t>Enter, </a:t>
            </a:r>
            <a:r>
              <a:rPr lang="de-DE" err="1"/>
              <a:t>Shift+Tab</a:t>
            </a:r>
            <a:r>
              <a:rPr lang="de-DE"/>
              <a:t>, Ebene nach links</a:t>
            </a:r>
          </a:p>
          <a:p>
            <a:pPr marL="0" indent="0">
              <a:buFont typeface="+mj-lt"/>
              <a:buNone/>
            </a:pPr>
            <a:endParaRPr lang="de-DE"/>
          </a:p>
          <a:p>
            <a:pPr marL="0" indent="0">
              <a:buFont typeface="+mj-lt"/>
              <a:buNone/>
            </a:pPr>
            <a:r>
              <a:rPr lang="de-DE"/>
              <a:t>Bild randabfallend einfügen</a:t>
            </a:r>
            <a:endParaRPr lang="de-CH"/>
          </a:p>
        </p:txBody>
      </p:sp>
      <p:pic>
        <p:nvPicPr>
          <p:cNvPr id="12" name="Grafik 11">
            <a:extLst>
              <a:ext uri="{FF2B5EF4-FFF2-40B4-BE49-F238E27FC236}">
                <a16:creationId xmlns:a16="http://schemas.microsoft.com/office/drawing/2014/main" id="{55CE9C21-991F-43D6-8451-1BDF029AC8D1}"/>
              </a:ext>
            </a:extLst>
          </p:cNvPr>
          <p:cNvPicPr>
            <a:picLocks noChangeAspect="1"/>
          </p:cNvPicPr>
          <p:nvPr userDrawn="1"/>
        </p:nvPicPr>
        <p:blipFill>
          <a:blip r:embed="rId2"/>
          <a:stretch>
            <a:fillRect/>
          </a:stretch>
        </p:blipFill>
        <p:spPr>
          <a:xfrm>
            <a:off x="-4390088" y="2439302"/>
            <a:ext cx="1632034" cy="1917799"/>
          </a:xfrm>
          <a:prstGeom prst="rect">
            <a:avLst/>
          </a:prstGeom>
        </p:spPr>
      </p:pic>
      <p:pic>
        <p:nvPicPr>
          <p:cNvPr id="13" name="Grafik 12">
            <a:extLst>
              <a:ext uri="{FF2B5EF4-FFF2-40B4-BE49-F238E27FC236}">
                <a16:creationId xmlns:a16="http://schemas.microsoft.com/office/drawing/2014/main" id="{645AAFCC-944F-4A11-83E1-6F09C76A08A2}"/>
              </a:ext>
            </a:extLst>
          </p:cNvPr>
          <p:cNvPicPr>
            <a:picLocks noChangeAspect="1"/>
          </p:cNvPicPr>
          <p:nvPr userDrawn="1"/>
        </p:nvPicPr>
        <p:blipFill>
          <a:blip r:embed="rId3"/>
          <a:stretch>
            <a:fillRect/>
          </a:stretch>
        </p:blipFill>
        <p:spPr>
          <a:xfrm>
            <a:off x="-4386036" y="4514843"/>
            <a:ext cx="757984" cy="687475"/>
          </a:xfrm>
          <a:prstGeom prst="rect">
            <a:avLst/>
          </a:prstGeom>
        </p:spPr>
      </p:pic>
      <p:pic>
        <p:nvPicPr>
          <p:cNvPr id="14" name="Grafik 13">
            <a:extLst>
              <a:ext uri="{FF2B5EF4-FFF2-40B4-BE49-F238E27FC236}">
                <a16:creationId xmlns:a16="http://schemas.microsoft.com/office/drawing/2014/main" id="{DF50EAD5-95D4-4056-8AAF-CDFBB0E138E5}"/>
              </a:ext>
            </a:extLst>
          </p:cNvPr>
          <p:cNvPicPr>
            <a:picLocks noChangeAspect="1"/>
          </p:cNvPicPr>
          <p:nvPr userDrawn="1"/>
        </p:nvPicPr>
        <p:blipFill>
          <a:blip r:embed="rId4"/>
          <a:stretch>
            <a:fillRect/>
          </a:stretch>
        </p:blipFill>
        <p:spPr>
          <a:xfrm>
            <a:off x="-4489176" y="5429682"/>
            <a:ext cx="4222967" cy="2679838"/>
          </a:xfrm>
          <a:prstGeom prst="rect">
            <a:avLst/>
          </a:prstGeom>
        </p:spPr>
      </p:pic>
    </p:spTree>
    <p:extLst>
      <p:ext uri="{BB962C8B-B14F-4D97-AF65-F5344CB8AC3E}">
        <p14:creationId xmlns:p14="http://schemas.microsoft.com/office/powerpoint/2010/main" val="3175047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und 1 Bild - Elemen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4" name="Inhaltsplatzhalter 3">
            <a:extLst>
              <a:ext uri="{FF2B5EF4-FFF2-40B4-BE49-F238E27FC236}">
                <a16:creationId xmlns:a16="http://schemas.microsoft.com/office/drawing/2014/main" id="{A4A5798C-AFFD-42BA-82A1-E166F4AE3B81}"/>
              </a:ext>
            </a:extLst>
          </p:cNvPr>
          <p:cNvSpPr>
            <a:spLocks noGrp="1"/>
          </p:cNvSpPr>
          <p:nvPr>
            <p:ph sz="quarter" idx="11" hasCustomPrompt="1"/>
          </p:nvPr>
        </p:nvSpPr>
        <p:spPr>
          <a:xfrm>
            <a:off x="381000" y="1476374"/>
            <a:ext cx="11429999" cy="5019675"/>
          </a:xfrm>
          <a:noFill/>
        </p:spPr>
        <p:txBody>
          <a:bodyPr/>
          <a:lstStyle>
            <a:lvl1pPr marL="0" indent="0">
              <a:buNone/>
              <a:defRPr/>
            </a:lvl1pPr>
            <a:lvl2pPr marL="252000" indent="0">
              <a:buNone/>
              <a:defRPr/>
            </a:lvl2pPr>
          </a:lstStyle>
          <a:p>
            <a:pPr lvl="0"/>
            <a:r>
              <a:rPr lang="de-DE"/>
              <a:t>Element einfügen </a:t>
            </a:r>
            <a:r>
              <a:rPr lang="de-CH"/>
              <a:t>– (Bild Höhe 13.94 Breite 31.75 cm/ Tabelle / Diagramm einfügen)</a:t>
            </a:r>
            <a:endParaRPr lang="de-DE"/>
          </a:p>
        </p:txBody>
      </p:sp>
      <p:sp>
        <p:nvSpPr>
          <p:cNvPr id="3" name="Titel 2">
            <a:extLst>
              <a:ext uri="{FF2B5EF4-FFF2-40B4-BE49-F238E27FC236}">
                <a16:creationId xmlns:a16="http://schemas.microsoft.com/office/drawing/2014/main" id="{6174829B-C6A5-4988-B902-17713E347C29}"/>
              </a:ext>
            </a:extLst>
          </p:cNvPr>
          <p:cNvSpPr>
            <a:spLocks noGrp="1"/>
          </p:cNvSpPr>
          <p:nvPr>
            <p:ph type="title" hasCustomPrompt="1"/>
          </p:nvPr>
        </p:nvSpPr>
        <p:spPr>
          <a:xfrm>
            <a:off x="390524" y="508225"/>
            <a:ext cx="9144000" cy="779827"/>
          </a:xfrm>
        </p:spPr>
        <p:txBody>
          <a:bodyPr/>
          <a:lstStyle>
            <a:lvl1pPr>
              <a:defRPr/>
            </a:lvl1pPr>
          </a:lstStyle>
          <a:p>
            <a:r>
              <a:rPr lang="de-DE"/>
              <a:t>Titel eingeben</a:t>
            </a:r>
            <a:endParaRPr lang="de-CH"/>
          </a:p>
        </p:txBody>
      </p:sp>
      <p:sp>
        <p:nvSpPr>
          <p:cNvPr id="9" name="Textfeld 8">
            <a:extLst>
              <a:ext uri="{FF2B5EF4-FFF2-40B4-BE49-F238E27FC236}">
                <a16:creationId xmlns:a16="http://schemas.microsoft.com/office/drawing/2014/main" id="{79C85A72-F596-4D28-B681-B30C6B21461B}"/>
              </a:ext>
            </a:extLst>
          </p:cNvPr>
          <p:cNvSpPr txBox="1"/>
          <p:nvPr userDrawn="1"/>
        </p:nvSpPr>
        <p:spPr>
          <a:xfrm>
            <a:off x="-4164000" y="189000"/>
            <a:ext cx="3240000" cy="1080000"/>
          </a:xfrm>
          <a:prstGeom prst="rect">
            <a:avLst/>
          </a:prstGeom>
          <a:noFill/>
        </p:spPr>
        <p:txBody>
          <a:bodyPr wrap="square" lIns="0" tIns="0" rIns="0" bIns="0" rtlCol="0">
            <a:noAutofit/>
          </a:bodyPr>
          <a:lstStyle/>
          <a:p>
            <a:pPr marL="0" indent="0">
              <a:buFont typeface="+mj-lt"/>
              <a:buNone/>
            </a:pPr>
            <a:r>
              <a:rPr lang="de-DE"/>
              <a:t>Bild oder Element </a:t>
            </a:r>
            <a:r>
              <a:rPr lang="de-DE" err="1"/>
              <a:t>gross</a:t>
            </a:r>
            <a:r>
              <a:rPr lang="de-DE"/>
              <a:t>:</a:t>
            </a:r>
            <a:br>
              <a:rPr lang="de-DE"/>
            </a:br>
            <a:endParaRPr lang="de-CH"/>
          </a:p>
        </p:txBody>
      </p:sp>
      <p:pic>
        <p:nvPicPr>
          <p:cNvPr id="11" name="Grafik 10">
            <a:extLst>
              <a:ext uri="{FF2B5EF4-FFF2-40B4-BE49-F238E27FC236}">
                <a16:creationId xmlns:a16="http://schemas.microsoft.com/office/drawing/2014/main" id="{01A0FC14-A24B-4F3C-A0DC-7680B2223B39}"/>
              </a:ext>
            </a:extLst>
          </p:cNvPr>
          <p:cNvPicPr>
            <a:picLocks noChangeAspect="1"/>
          </p:cNvPicPr>
          <p:nvPr userDrawn="1"/>
        </p:nvPicPr>
        <p:blipFill>
          <a:blip r:embed="rId2"/>
          <a:stretch>
            <a:fillRect/>
          </a:stretch>
        </p:blipFill>
        <p:spPr>
          <a:xfrm>
            <a:off x="-4146370" y="1556792"/>
            <a:ext cx="1795237" cy="2109579"/>
          </a:xfrm>
          <a:prstGeom prst="rect">
            <a:avLst/>
          </a:prstGeom>
        </p:spPr>
      </p:pic>
      <p:pic>
        <p:nvPicPr>
          <p:cNvPr id="12" name="Grafik 11">
            <a:extLst>
              <a:ext uri="{FF2B5EF4-FFF2-40B4-BE49-F238E27FC236}">
                <a16:creationId xmlns:a16="http://schemas.microsoft.com/office/drawing/2014/main" id="{DCC22EF9-1AA6-4BAF-B2D2-565CB4F671B8}"/>
              </a:ext>
            </a:extLst>
          </p:cNvPr>
          <p:cNvPicPr>
            <a:picLocks noChangeAspect="1"/>
          </p:cNvPicPr>
          <p:nvPr userDrawn="1"/>
        </p:nvPicPr>
        <p:blipFill>
          <a:blip r:embed="rId3"/>
          <a:stretch>
            <a:fillRect/>
          </a:stretch>
        </p:blipFill>
        <p:spPr>
          <a:xfrm>
            <a:off x="-4102668" y="3557770"/>
            <a:ext cx="833782" cy="756223"/>
          </a:xfrm>
          <a:prstGeom prst="rect">
            <a:avLst/>
          </a:prstGeom>
        </p:spPr>
      </p:pic>
      <p:pic>
        <p:nvPicPr>
          <p:cNvPr id="13" name="Grafik 12">
            <a:extLst>
              <a:ext uri="{FF2B5EF4-FFF2-40B4-BE49-F238E27FC236}">
                <a16:creationId xmlns:a16="http://schemas.microsoft.com/office/drawing/2014/main" id="{BF4B55AE-CD4C-4407-B4A8-A58ECE7BE04C}"/>
              </a:ext>
            </a:extLst>
          </p:cNvPr>
          <p:cNvPicPr>
            <a:picLocks noChangeAspect="1"/>
          </p:cNvPicPr>
          <p:nvPr userDrawn="1"/>
        </p:nvPicPr>
        <p:blipFill>
          <a:blip r:embed="rId4"/>
          <a:stretch>
            <a:fillRect/>
          </a:stretch>
        </p:blipFill>
        <p:spPr>
          <a:xfrm>
            <a:off x="-4259492" y="4253854"/>
            <a:ext cx="3802764" cy="2413182"/>
          </a:xfrm>
          <a:prstGeom prst="rect">
            <a:avLst/>
          </a:prstGeom>
        </p:spPr>
      </p:pic>
      <p:sp>
        <p:nvSpPr>
          <p:cNvPr id="16" name="Textplatzhalter 15">
            <a:extLst>
              <a:ext uri="{FF2B5EF4-FFF2-40B4-BE49-F238E27FC236}">
                <a16:creationId xmlns:a16="http://schemas.microsoft.com/office/drawing/2014/main" id="{BC2E4954-898E-4A96-B4D8-7DE54806381F}"/>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4" name="Grafik 13">
            <a:extLst>
              <a:ext uri="{FF2B5EF4-FFF2-40B4-BE49-F238E27FC236}">
                <a16:creationId xmlns:a16="http://schemas.microsoft.com/office/drawing/2014/main" id="{AC31AF1E-C170-4038-A237-5BF625667CD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1468202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4" name="Inhaltsplatzhalter 3">
            <a:extLst>
              <a:ext uri="{FF2B5EF4-FFF2-40B4-BE49-F238E27FC236}">
                <a16:creationId xmlns:a16="http://schemas.microsoft.com/office/drawing/2014/main" id="{A4A5798C-AFFD-42BA-82A1-E166F4AE3B81}"/>
              </a:ext>
            </a:extLst>
          </p:cNvPr>
          <p:cNvSpPr>
            <a:spLocks noGrp="1"/>
          </p:cNvSpPr>
          <p:nvPr>
            <p:ph sz="quarter" idx="11" hasCustomPrompt="1"/>
          </p:nvPr>
        </p:nvSpPr>
        <p:spPr>
          <a:xfrm>
            <a:off x="394761" y="1473200"/>
            <a:ext cx="5673600" cy="5015800"/>
          </a:xfrm>
          <a:noFill/>
        </p:spPr>
        <p:txBody>
          <a:bodyPr/>
          <a:lstStyle>
            <a:lvl1pPr marL="0" indent="0">
              <a:buNone/>
              <a:defRPr/>
            </a:lvl1pPr>
            <a:lvl2pPr marL="252000" indent="0">
              <a:buNone/>
              <a:defRPr/>
            </a:lvl2pPr>
          </a:lstStyle>
          <a:p>
            <a:pPr lvl="0"/>
            <a:r>
              <a:rPr lang="de-CH"/>
              <a:t>Bild Höhe 13.93 Breite 15.76 cm/ Tabelle / Element</a:t>
            </a:r>
            <a:endParaRPr lang="de-DE"/>
          </a:p>
        </p:txBody>
      </p:sp>
      <p:sp>
        <p:nvSpPr>
          <p:cNvPr id="8" name="Inhaltsplatzhalter 3">
            <a:extLst>
              <a:ext uri="{FF2B5EF4-FFF2-40B4-BE49-F238E27FC236}">
                <a16:creationId xmlns:a16="http://schemas.microsoft.com/office/drawing/2014/main" id="{86F77D7A-E88C-4A07-8CF3-9DD25C5D4D0F}"/>
              </a:ext>
            </a:extLst>
          </p:cNvPr>
          <p:cNvSpPr>
            <a:spLocks noGrp="1"/>
          </p:cNvSpPr>
          <p:nvPr>
            <p:ph sz="quarter" idx="12" hasCustomPrompt="1"/>
          </p:nvPr>
        </p:nvSpPr>
        <p:spPr>
          <a:xfrm>
            <a:off x="6133904" y="1473200"/>
            <a:ext cx="5673600" cy="5015800"/>
          </a:xfrm>
          <a:noFill/>
        </p:spPr>
        <p:txBody>
          <a:bodyPr/>
          <a:lstStyle>
            <a:lvl1pPr marL="0" indent="0">
              <a:buNone/>
              <a:defRPr/>
            </a:lvl1pPr>
            <a:lvl2pPr marL="252000" indent="0">
              <a:buNone/>
              <a:defRPr/>
            </a:lvl2pPr>
          </a:lstStyle>
          <a:p>
            <a:pPr lvl="0"/>
            <a:r>
              <a:rPr lang="de-CH"/>
              <a:t>Bild Höhe 13.93 Breite 15.76 cm/ Tabelle / Element</a:t>
            </a:r>
            <a:endParaRPr lang="de-DE"/>
          </a:p>
        </p:txBody>
      </p:sp>
      <p:sp>
        <p:nvSpPr>
          <p:cNvPr id="9" name="Textfeld 8">
            <a:extLst>
              <a:ext uri="{FF2B5EF4-FFF2-40B4-BE49-F238E27FC236}">
                <a16:creationId xmlns:a16="http://schemas.microsoft.com/office/drawing/2014/main" id="{45AD90D8-9B4C-4B78-960A-8F97739857B6}"/>
              </a:ext>
            </a:extLst>
          </p:cNvPr>
          <p:cNvSpPr txBox="1"/>
          <p:nvPr userDrawn="1"/>
        </p:nvSpPr>
        <p:spPr>
          <a:xfrm>
            <a:off x="-3984000" y="189000"/>
            <a:ext cx="3060000" cy="900000"/>
          </a:xfrm>
          <a:prstGeom prst="rect">
            <a:avLst/>
          </a:prstGeom>
          <a:noFill/>
        </p:spPr>
        <p:txBody>
          <a:bodyPr wrap="square" lIns="0" tIns="0" rIns="0" bIns="0" rtlCol="0">
            <a:noAutofit/>
          </a:bodyPr>
          <a:lstStyle/>
          <a:p>
            <a:pPr marL="0" indent="0">
              <a:buFont typeface="+mj-lt"/>
              <a:buNone/>
            </a:pPr>
            <a:r>
              <a:rPr lang="de-DE"/>
              <a:t>2 Bilder oder Elemente einfügen:</a:t>
            </a:r>
            <a:br>
              <a:rPr lang="de-DE"/>
            </a:br>
            <a:endParaRPr lang="de-CH"/>
          </a:p>
        </p:txBody>
      </p:sp>
      <p:pic>
        <p:nvPicPr>
          <p:cNvPr id="15" name="Grafik 14">
            <a:extLst>
              <a:ext uri="{FF2B5EF4-FFF2-40B4-BE49-F238E27FC236}">
                <a16:creationId xmlns:a16="http://schemas.microsoft.com/office/drawing/2014/main" id="{925B6476-5AFF-474E-A8C3-AEF99813E9B7}"/>
              </a:ext>
            </a:extLst>
          </p:cNvPr>
          <p:cNvPicPr>
            <a:picLocks noChangeAspect="1"/>
          </p:cNvPicPr>
          <p:nvPr userDrawn="1"/>
        </p:nvPicPr>
        <p:blipFill>
          <a:blip r:embed="rId2"/>
          <a:stretch>
            <a:fillRect/>
          </a:stretch>
        </p:blipFill>
        <p:spPr>
          <a:xfrm>
            <a:off x="-3999187" y="1764696"/>
            <a:ext cx="1632034" cy="1917799"/>
          </a:xfrm>
          <a:prstGeom prst="rect">
            <a:avLst/>
          </a:prstGeom>
        </p:spPr>
      </p:pic>
      <p:pic>
        <p:nvPicPr>
          <p:cNvPr id="16" name="Grafik 15">
            <a:extLst>
              <a:ext uri="{FF2B5EF4-FFF2-40B4-BE49-F238E27FC236}">
                <a16:creationId xmlns:a16="http://schemas.microsoft.com/office/drawing/2014/main" id="{44AA936E-6FB0-4CBF-92B9-839EF5C4053C}"/>
              </a:ext>
            </a:extLst>
          </p:cNvPr>
          <p:cNvPicPr>
            <a:picLocks noChangeAspect="1"/>
          </p:cNvPicPr>
          <p:nvPr userDrawn="1"/>
        </p:nvPicPr>
        <p:blipFill>
          <a:blip r:embed="rId3"/>
          <a:stretch>
            <a:fillRect/>
          </a:stretch>
        </p:blipFill>
        <p:spPr>
          <a:xfrm>
            <a:off x="-3999187" y="3704158"/>
            <a:ext cx="757984" cy="687475"/>
          </a:xfrm>
          <a:prstGeom prst="rect">
            <a:avLst/>
          </a:prstGeom>
        </p:spPr>
      </p:pic>
      <p:pic>
        <p:nvPicPr>
          <p:cNvPr id="17" name="Grafik 16">
            <a:extLst>
              <a:ext uri="{FF2B5EF4-FFF2-40B4-BE49-F238E27FC236}">
                <a16:creationId xmlns:a16="http://schemas.microsoft.com/office/drawing/2014/main" id="{EF7A3496-BE91-4A67-A5A4-07F14F6C5570}"/>
              </a:ext>
            </a:extLst>
          </p:cNvPr>
          <p:cNvPicPr>
            <a:picLocks noChangeAspect="1"/>
          </p:cNvPicPr>
          <p:nvPr userDrawn="1"/>
        </p:nvPicPr>
        <p:blipFill>
          <a:blip r:embed="rId4"/>
          <a:stretch>
            <a:fillRect/>
          </a:stretch>
        </p:blipFill>
        <p:spPr>
          <a:xfrm>
            <a:off x="-4021057" y="4475558"/>
            <a:ext cx="3457058" cy="2193802"/>
          </a:xfrm>
          <a:prstGeom prst="rect">
            <a:avLst/>
          </a:prstGeom>
        </p:spPr>
      </p:pic>
      <p:sp>
        <p:nvSpPr>
          <p:cNvPr id="2" name="Titel 1">
            <a:extLst>
              <a:ext uri="{FF2B5EF4-FFF2-40B4-BE49-F238E27FC236}">
                <a16:creationId xmlns:a16="http://schemas.microsoft.com/office/drawing/2014/main" id="{79EDA478-CD08-4213-9F2C-395B09CCEAD7}"/>
              </a:ext>
            </a:extLst>
          </p:cNvPr>
          <p:cNvSpPr>
            <a:spLocks noGrp="1"/>
          </p:cNvSpPr>
          <p:nvPr>
            <p:ph type="title" hasCustomPrompt="1"/>
          </p:nvPr>
        </p:nvSpPr>
        <p:spPr/>
        <p:txBody>
          <a:bodyPr/>
          <a:lstStyle>
            <a:lvl1pPr>
              <a:defRPr/>
            </a:lvl1pPr>
          </a:lstStyle>
          <a:p>
            <a:r>
              <a:rPr lang="de-DE"/>
              <a:t>Titel eingeben</a:t>
            </a:r>
            <a:endParaRPr lang="de-CH"/>
          </a:p>
        </p:txBody>
      </p:sp>
      <p:sp>
        <p:nvSpPr>
          <p:cNvPr id="13" name="Textplatzhalter 15">
            <a:extLst>
              <a:ext uri="{FF2B5EF4-FFF2-40B4-BE49-F238E27FC236}">
                <a16:creationId xmlns:a16="http://schemas.microsoft.com/office/drawing/2014/main" id="{6B703E49-F45F-4221-B371-6C7245B0B784}"/>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2" name="Grafik 11">
            <a:extLst>
              <a:ext uri="{FF2B5EF4-FFF2-40B4-BE49-F238E27FC236}">
                <a16:creationId xmlns:a16="http://schemas.microsoft.com/office/drawing/2014/main" id="{F52DBE92-6286-4C7D-A289-C98DA04DDFE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92638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4" name="Inhaltsplatzhalter 3">
            <a:extLst>
              <a:ext uri="{FF2B5EF4-FFF2-40B4-BE49-F238E27FC236}">
                <a16:creationId xmlns:a16="http://schemas.microsoft.com/office/drawing/2014/main" id="{A4A5798C-AFFD-42BA-82A1-E166F4AE3B81}"/>
              </a:ext>
            </a:extLst>
          </p:cNvPr>
          <p:cNvSpPr>
            <a:spLocks noGrp="1"/>
          </p:cNvSpPr>
          <p:nvPr>
            <p:ph sz="quarter" idx="11" hasCustomPrompt="1"/>
          </p:nvPr>
        </p:nvSpPr>
        <p:spPr>
          <a:xfrm>
            <a:off x="388118" y="1473200"/>
            <a:ext cx="7938000" cy="5015800"/>
          </a:xfrm>
          <a:noFill/>
        </p:spPr>
        <p:txBody>
          <a:bodyPr/>
          <a:lstStyle>
            <a:lvl1pPr marL="0" indent="0">
              <a:buNone/>
              <a:defRPr/>
            </a:lvl1pPr>
            <a:lvl2pPr marL="252000" indent="0">
              <a:buNone/>
              <a:defRPr/>
            </a:lvl2pPr>
          </a:lstStyle>
          <a:p>
            <a:pPr lvl="0"/>
            <a:r>
              <a:rPr lang="de-CH"/>
              <a:t>Bild Höhe 13.93 Breite 22.05 cm / Tabelle / Element</a:t>
            </a:r>
            <a:endParaRPr lang="de-DE"/>
          </a:p>
        </p:txBody>
      </p:sp>
      <p:sp>
        <p:nvSpPr>
          <p:cNvPr id="8" name="Inhaltsplatzhalter 3">
            <a:extLst>
              <a:ext uri="{FF2B5EF4-FFF2-40B4-BE49-F238E27FC236}">
                <a16:creationId xmlns:a16="http://schemas.microsoft.com/office/drawing/2014/main" id="{86F77D7A-E88C-4A07-8CF3-9DD25C5D4D0F}"/>
              </a:ext>
            </a:extLst>
          </p:cNvPr>
          <p:cNvSpPr>
            <a:spLocks noGrp="1"/>
          </p:cNvSpPr>
          <p:nvPr>
            <p:ph sz="quarter" idx="12" hasCustomPrompt="1"/>
          </p:nvPr>
        </p:nvSpPr>
        <p:spPr>
          <a:xfrm>
            <a:off x="8421786" y="1477428"/>
            <a:ext cx="3386834" cy="2448000"/>
          </a:xfrm>
          <a:noFill/>
        </p:spPr>
        <p:txBody>
          <a:bodyPr/>
          <a:lstStyle>
            <a:lvl1pPr marL="0" indent="0">
              <a:buNone/>
              <a:defRPr/>
            </a:lvl1pPr>
            <a:lvl2pPr marL="252000" indent="0">
              <a:buNone/>
              <a:defRPr/>
            </a:lvl2pPr>
          </a:lstStyle>
          <a:p>
            <a:pPr lvl="0"/>
            <a:r>
              <a:rPr lang="de-CH"/>
              <a:t>Bild Höhe 6.8 Breite 9.41 cm/ Tabelle / Element</a:t>
            </a:r>
            <a:endParaRPr lang="de-DE"/>
          </a:p>
        </p:txBody>
      </p:sp>
      <p:sp>
        <p:nvSpPr>
          <p:cNvPr id="16" name="Inhaltsplatzhalter 3">
            <a:extLst>
              <a:ext uri="{FF2B5EF4-FFF2-40B4-BE49-F238E27FC236}">
                <a16:creationId xmlns:a16="http://schemas.microsoft.com/office/drawing/2014/main" id="{BC542300-C765-4F9F-A396-7FC3CFB2AEA4}"/>
              </a:ext>
            </a:extLst>
          </p:cNvPr>
          <p:cNvSpPr>
            <a:spLocks noGrp="1"/>
          </p:cNvSpPr>
          <p:nvPr>
            <p:ph sz="quarter" idx="15" hasCustomPrompt="1"/>
          </p:nvPr>
        </p:nvSpPr>
        <p:spPr>
          <a:xfrm>
            <a:off x="8421786" y="4048247"/>
            <a:ext cx="3386834" cy="2448000"/>
          </a:xfrm>
          <a:noFill/>
        </p:spPr>
        <p:txBody>
          <a:bodyPr/>
          <a:lstStyle>
            <a:lvl1pPr marL="0" indent="0">
              <a:buNone/>
              <a:defRPr/>
            </a:lvl1pPr>
            <a:lvl2pPr marL="252000" indent="0">
              <a:buNone/>
              <a:defRPr/>
            </a:lvl2pPr>
          </a:lstStyle>
          <a:p>
            <a:pPr lvl="0"/>
            <a:r>
              <a:rPr lang="de-CH"/>
              <a:t>Bild Höhe 6.8 Breite 9.41 cm / Tabelle / Element</a:t>
            </a:r>
            <a:endParaRPr lang="de-DE"/>
          </a:p>
        </p:txBody>
      </p:sp>
      <p:sp>
        <p:nvSpPr>
          <p:cNvPr id="9" name="Textfeld 8">
            <a:extLst>
              <a:ext uri="{FF2B5EF4-FFF2-40B4-BE49-F238E27FC236}">
                <a16:creationId xmlns:a16="http://schemas.microsoft.com/office/drawing/2014/main" id="{26470C8F-0796-453F-9E28-02143E814836}"/>
              </a:ext>
            </a:extLst>
          </p:cNvPr>
          <p:cNvSpPr txBox="1"/>
          <p:nvPr userDrawn="1"/>
        </p:nvSpPr>
        <p:spPr>
          <a:xfrm>
            <a:off x="-3999187" y="189000"/>
            <a:ext cx="3075187" cy="900000"/>
          </a:xfrm>
          <a:prstGeom prst="rect">
            <a:avLst/>
          </a:prstGeom>
          <a:noFill/>
        </p:spPr>
        <p:txBody>
          <a:bodyPr wrap="square" lIns="0" tIns="0" rIns="0" bIns="0" rtlCol="0">
            <a:noAutofit/>
          </a:bodyPr>
          <a:lstStyle/>
          <a:p>
            <a:pPr marL="0" indent="0">
              <a:buFont typeface="+mj-lt"/>
              <a:buNone/>
            </a:pPr>
            <a:r>
              <a:rPr lang="de-DE"/>
              <a:t>3 Bilder oder Elemente einfügen:</a:t>
            </a:r>
            <a:br>
              <a:rPr lang="de-DE"/>
            </a:br>
            <a:endParaRPr lang="de-CH"/>
          </a:p>
        </p:txBody>
      </p:sp>
      <p:pic>
        <p:nvPicPr>
          <p:cNvPr id="14" name="Grafik 13">
            <a:extLst>
              <a:ext uri="{FF2B5EF4-FFF2-40B4-BE49-F238E27FC236}">
                <a16:creationId xmlns:a16="http://schemas.microsoft.com/office/drawing/2014/main" id="{6561A481-590D-4937-B28B-97840E5EF3BB}"/>
              </a:ext>
            </a:extLst>
          </p:cNvPr>
          <p:cNvPicPr>
            <a:picLocks noChangeAspect="1"/>
          </p:cNvPicPr>
          <p:nvPr userDrawn="1"/>
        </p:nvPicPr>
        <p:blipFill>
          <a:blip r:embed="rId2"/>
          <a:stretch>
            <a:fillRect/>
          </a:stretch>
        </p:blipFill>
        <p:spPr>
          <a:xfrm>
            <a:off x="-3999187" y="1404336"/>
            <a:ext cx="1632034" cy="1917799"/>
          </a:xfrm>
          <a:prstGeom prst="rect">
            <a:avLst/>
          </a:prstGeom>
        </p:spPr>
      </p:pic>
      <p:pic>
        <p:nvPicPr>
          <p:cNvPr id="17" name="Grafik 16">
            <a:extLst>
              <a:ext uri="{FF2B5EF4-FFF2-40B4-BE49-F238E27FC236}">
                <a16:creationId xmlns:a16="http://schemas.microsoft.com/office/drawing/2014/main" id="{FFC47BFA-91A1-493B-BA22-84364CB144B5}"/>
              </a:ext>
            </a:extLst>
          </p:cNvPr>
          <p:cNvPicPr>
            <a:picLocks noChangeAspect="1"/>
          </p:cNvPicPr>
          <p:nvPr userDrawn="1"/>
        </p:nvPicPr>
        <p:blipFill>
          <a:blip r:embed="rId3"/>
          <a:stretch>
            <a:fillRect/>
          </a:stretch>
        </p:blipFill>
        <p:spPr>
          <a:xfrm>
            <a:off x="-3999187" y="3343798"/>
            <a:ext cx="757984" cy="687475"/>
          </a:xfrm>
          <a:prstGeom prst="rect">
            <a:avLst/>
          </a:prstGeom>
        </p:spPr>
      </p:pic>
      <p:pic>
        <p:nvPicPr>
          <p:cNvPr id="18" name="Grafik 17">
            <a:extLst>
              <a:ext uri="{FF2B5EF4-FFF2-40B4-BE49-F238E27FC236}">
                <a16:creationId xmlns:a16="http://schemas.microsoft.com/office/drawing/2014/main" id="{072E82CD-9284-41F0-84DD-D5DE1DBDDDFF}"/>
              </a:ext>
            </a:extLst>
          </p:cNvPr>
          <p:cNvPicPr>
            <a:picLocks noChangeAspect="1"/>
          </p:cNvPicPr>
          <p:nvPr userDrawn="1"/>
        </p:nvPicPr>
        <p:blipFill>
          <a:blip r:embed="rId4"/>
          <a:stretch>
            <a:fillRect/>
          </a:stretch>
        </p:blipFill>
        <p:spPr>
          <a:xfrm>
            <a:off x="-4021057" y="4115198"/>
            <a:ext cx="3457058" cy="2193802"/>
          </a:xfrm>
          <a:prstGeom prst="rect">
            <a:avLst/>
          </a:prstGeom>
        </p:spPr>
      </p:pic>
      <p:sp>
        <p:nvSpPr>
          <p:cNvPr id="2" name="Titel 1">
            <a:extLst>
              <a:ext uri="{FF2B5EF4-FFF2-40B4-BE49-F238E27FC236}">
                <a16:creationId xmlns:a16="http://schemas.microsoft.com/office/drawing/2014/main" id="{9D8DD948-4278-45F8-9C1E-39B4797341F6}"/>
              </a:ext>
            </a:extLst>
          </p:cNvPr>
          <p:cNvSpPr>
            <a:spLocks noGrp="1"/>
          </p:cNvSpPr>
          <p:nvPr>
            <p:ph type="title" hasCustomPrompt="1"/>
          </p:nvPr>
        </p:nvSpPr>
        <p:spPr/>
        <p:txBody>
          <a:bodyPr/>
          <a:lstStyle>
            <a:lvl1pPr>
              <a:defRPr/>
            </a:lvl1pPr>
          </a:lstStyle>
          <a:p>
            <a:r>
              <a:rPr lang="de-DE"/>
              <a:t>Titel eingeben</a:t>
            </a:r>
            <a:endParaRPr lang="de-CH"/>
          </a:p>
        </p:txBody>
      </p:sp>
      <p:sp>
        <p:nvSpPr>
          <p:cNvPr id="19" name="Textplatzhalter 15">
            <a:extLst>
              <a:ext uri="{FF2B5EF4-FFF2-40B4-BE49-F238E27FC236}">
                <a16:creationId xmlns:a16="http://schemas.microsoft.com/office/drawing/2014/main" id="{869870CB-7C33-4C63-8B0B-63AEF7201908}"/>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3" name="Grafik 12">
            <a:extLst>
              <a:ext uri="{FF2B5EF4-FFF2-40B4-BE49-F238E27FC236}">
                <a16:creationId xmlns:a16="http://schemas.microsoft.com/office/drawing/2014/main" id="{D06927BB-C183-43F8-B428-64B5F858D04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964472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Bild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8" name="Inhaltsplatzhalter 3">
            <a:extLst>
              <a:ext uri="{FF2B5EF4-FFF2-40B4-BE49-F238E27FC236}">
                <a16:creationId xmlns:a16="http://schemas.microsoft.com/office/drawing/2014/main" id="{86F77D7A-E88C-4A07-8CF3-9DD25C5D4D0F}"/>
              </a:ext>
            </a:extLst>
          </p:cNvPr>
          <p:cNvSpPr>
            <a:spLocks noGrp="1"/>
          </p:cNvSpPr>
          <p:nvPr>
            <p:ph sz="quarter" idx="12" hasCustomPrompt="1"/>
          </p:nvPr>
        </p:nvSpPr>
        <p:spPr>
          <a:xfrm>
            <a:off x="388118" y="1482166"/>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1" name="Inhaltsplatzhalter 3">
            <a:extLst>
              <a:ext uri="{FF2B5EF4-FFF2-40B4-BE49-F238E27FC236}">
                <a16:creationId xmlns:a16="http://schemas.microsoft.com/office/drawing/2014/main" id="{36A5D2C6-44C6-43E2-ADB9-577209537248}"/>
              </a:ext>
            </a:extLst>
          </p:cNvPr>
          <p:cNvSpPr>
            <a:spLocks noGrp="1"/>
          </p:cNvSpPr>
          <p:nvPr>
            <p:ph sz="quarter" idx="22" hasCustomPrompt="1"/>
          </p:nvPr>
        </p:nvSpPr>
        <p:spPr>
          <a:xfrm>
            <a:off x="4224000" y="1482166"/>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2" name="Inhaltsplatzhalter 3">
            <a:extLst>
              <a:ext uri="{FF2B5EF4-FFF2-40B4-BE49-F238E27FC236}">
                <a16:creationId xmlns:a16="http://schemas.microsoft.com/office/drawing/2014/main" id="{8135C0FC-9DFA-457C-9DAB-2CEDA3361372}"/>
              </a:ext>
            </a:extLst>
          </p:cNvPr>
          <p:cNvSpPr>
            <a:spLocks noGrp="1"/>
          </p:cNvSpPr>
          <p:nvPr>
            <p:ph sz="quarter" idx="23" hasCustomPrompt="1"/>
          </p:nvPr>
        </p:nvSpPr>
        <p:spPr>
          <a:xfrm>
            <a:off x="8059882" y="1482166"/>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3" name="Inhaltsplatzhalter 3">
            <a:extLst>
              <a:ext uri="{FF2B5EF4-FFF2-40B4-BE49-F238E27FC236}">
                <a16:creationId xmlns:a16="http://schemas.microsoft.com/office/drawing/2014/main" id="{977F735A-0131-4527-8A78-26B879FF7DE2}"/>
              </a:ext>
            </a:extLst>
          </p:cNvPr>
          <p:cNvSpPr>
            <a:spLocks noGrp="1"/>
          </p:cNvSpPr>
          <p:nvPr>
            <p:ph sz="quarter" idx="24" hasCustomPrompt="1"/>
          </p:nvPr>
        </p:nvSpPr>
        <p:spPr>
          <a:xfrm>
            <a:off x="388118" y="4064774"/>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4" name="Inhaltsplatzhalter 3">
            <a:extLst>
              <a:ext uri="{FF2B5EF4-FFF2-40B4-BE49-F238E27FC236}">
                <a16:creationId xmlns:a16="http://schemas.microsoft.com/office/drawing/2014/main" id="{287C0DF6-8F9C-498A-817D-56BD0C7F8F8E}"/>
              </a:ext>
            </a:extLst>
          </p:cNvPr>
          <p:cNvSpPr>
            <a:spLocks noGrp="1"/>
          </p:cNvSpPr>
          <p:nvPr>
            <p:ph sz="quarter" idx="25" hasCustomPrompt="1"/>
          </p:nvPr>
        </p:nvSpPr>
        <p:spPr>
          <a:xfrm>
            <a:off x="4224000" y="4064774"/>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35" name="Inhaltsplatzhalter 3">
            <a:extLst>
              <a:ext uri="{FF2B5EF4-FFF2-40B4-BE49-F238E27FC236}">
                <a16:creationId xmlns:a16="http://schemas.microsoft.com/office/drawing/2014/main" id="{B89D019D-5BCC-430D-8D92-F9253AACCA74}"/>
              </a:ext>
            </a:extLst>
          </p:cNvPr>
          <p:cNvSpPr>
            <a:spLocks noGrp="1"/>
          </p:cNvSpPr>
          <p:nvPr>
            <p:ph sz="quarter" idx="26" hasCustomPrompt="1"/>
          </p:nvPr>
        </p:nvSpPr>
        <p:spPr>
          <a:xfrm>
            <a:off x="8059882" y="4064774"/>
            <a:ext cx="3744000" cy="2433600"/>
          </a:xfrm>
          <a:noFill/>
        </p:spPr>
        <p:txBody>
          <a:bodyPr/>
          <a:lstStyle>
            <a:lvl1pPr marL="0" indent="0">
              <a:buNone/>
              <a:defRPr/>
            </a:lvl1pPr>
            <a:lvl2pPr marL="252000" indent="0">
              <a:buNone/>
              <a:defRPr/>
            </a:lvl2pPr>
          </a:lstStyle>
          <a:p>
            <a:pPr lvl="0"/>
            <a:r>
              <a:rPr lang="de-CH"/>
              <a:t>Bild Höhe 6.76 Breite 10.4 cm / Tabelle / Element</a:t>
            </a:r>
            <a:endParaRPr lang="de-DE"/>
          </a:p>
        </p:txBody>
      </p:sp>
      <p:sp>
        <p:nvSpPr>
          <p:cNvPr id="12" name="Textfeld 11">
            <a:extLst>
              <a:ext uri="{FF2B5EF4-FFF2-40B4-BE49-F238E27FC236}">
                <a16:creationId xmlns:a16="http://schemas.microsoft.com/office/drawing/2014/main" id="{29CA8567-927C-4C50-8CDB-B59E9F363EA5}"/>
              </a:ext>
            </a:extLst>
          </p:cNvPr>
          <p:cNvSpPr txBox="1"/>
          <p:nvPr userDrawn="1"/>
        </p:nvSpPr>
        <p:spPr>
          <a:xfrm>
            <a:off x="-3999187" y="189000"/>
            <a:ext cx="3075187" cy="900000"/>
          </a:xfrm>
          <a:prstGeom prst="rect">
            <a:avLst/>
          </a:prstGeom>
          <a:noFill/>
        </p:spPr>
        <p:txBody>
          <a:bodyPr wrap="square" lIns="0" tIns="0" rIns="0" bIns="0" rtlCol="0">
            <a:noAutofit/>
          </a:bodyPr>
          <a:lstStyle/>
          <a:p>
            <a:pPr marL="0" indent="0">
              <a:buFont typeface="+mj-lt"/>
              <a:buNone/>
            </a:pPr>
            <a:r>
              <a:rPr lang="de-DE"/>
              <a:t>6 Bilder oder Elemente einfügen:</a:t>
            </a:r>
            <a:br>
              <a:rPr lang="de-DE"/>
            </a:br>
            <a:endParaRPr lang="de-CH"/>
          </a:p>
        </p:txBody>
      </p:sp>
      <p:pic>
        <p:nvPicPr>
          <p:cNvPr id="16" name="Grafik 15">
            <a:extLst>
              <a:ext uri="{FF2B5EF4-FFF2-40B4-BE49-F238E27FC236}">
                <a16:creationId xmlns:a16="http://schemas.microsoft.com/office/drawing/2014/main" id="{97CD14E0-1A3F-4BE7-BFE5-04F2B1701DB8}"/>
              </a:ext>
            </a:extLst>
          </p:cNvPr>
          <p:cNvPicPr>
            <a:picLocks noChangeAspect="1"/>
          </p:cNvPicPr>
          <p:nvPr userDrawn="1"/>
        </p:nvPicPr>
        <p:blipFill>
          <a:blip r:embed="rId2"/>
          <a:stretch>
            <a:fillRect/>
          </a:stretch>
        </p:blipFill>
        <p:spPr>
          <a:xfrm>
            <a:off x="-3999187" y="1584336"/>
            <a:ext cx="1632034" cy="1917799"/>
          </a:xfrm>
          <a:prstGeom prst="rect">
            <a:avLst/>
          </a:prstGeom>
        </p:spPr>
      </p:pic>
      <p:pic>
        <p:nvPicPr>
          <p:cNvPr id="17" name="Grafik 16">
            <a:extLst>
              <a:ext uri="{FF2B5EF4-FFF2-40B4-BE49-F238E27FC236}">
                <a16:creationId xmlns:a16="http://schemas.microsoft.com/office/drawing/2014/main" id="{0ADC47F4-EB41-4E4F-AB1B-A062BDA59C38}"/>
              </a:ext>
            </a:extLst>
          </p:cNvPr>
          <p:cNvPicPr>
            <a:picLocks noChangeAspect="1"/>
          </p:cNvPicPr>
          <p:nvPr userDrawn="1"/>
        </p:nvPicPr>
        <p:blipFill>
          <a:blip r:embed="rId3"/>
          <a:stretch>
            <a:fillRect/>
          </a:stretch>
        </p:blipFill>
        <p:spPr>
          <a:xfrm>
            <a:off x="-3999187" y="3523798"/>
            <a:ext cx="757984" cy="687475"/>
          </a:xfrm>
          <a:prstGeom prst="rect">
            <a:avLst/>
          </a:prstGeom>
        </p:spPr>
      </p:pic>
      <p:pic>
        <p:nvPicPr>
          <p:cNvPr id="18" name="Grafik 17">
            <a:extLst>
              <a:ext uri="{FF2B5EF4-FFF2-40B4-BE49-F238E27FC236}">
                <a16:creationId xmlns:a16="http://schemas.microsoft.com/office/drawing/2014/main" id="{CB74116D-AE6B-4ADF-8744-C62AAA6F0334}"/>
              </a:ext>
            </a:extLst>
          </p:cNvPr>
          <p:cNvPicPr>
            <a:picLocks noChangeAspect="1"/>
          </p:cNvPicPr>
          <p:nvPr userDrawn="1"/>
        </p:nvPicPr>
        <p:blipFill>
          <a:blip r:embed="rId4"/>
          <a:stretch>
            <a:fillRect/>
          </a:stretch>
        </p:blipFill>
        <p:spPr>
          <a:xfrm>
            <a:off x="-4021057" y="4295198"/>
            <a:ext cx="3457058" cy="2193802"/>
          </a:xfrm>
          <a:prstGeom prst="rect">
            <a:avLst/>
          </a:prstGeom>
        </p:spPr>
      </p:pic>
      <p:sp>
        <p:nvSpPr>
          <p:cNvPr id="2" name="Titel 1">
            <a:extLst>
              <a:ext uri="{FF2B5EF4-FFF2-40B4-BE49-F238E27FC236}">
                <a16:creationId xmlns:a16="http://schemas.microsoft.com/office/drawing/2014/main" id="{C08F7069-CC1B-4BC9-A910-4E1A33A4BE1C}"/>
              </a:ext>
            </a:extLst>
          </p:cNvPr>
          <p:cNvSpPr>
            <a:spLocks noGrp="1"/>
          </p:cNvSpPr>
          <p:nvPr>
            <p:ph type="title" hasCustomPrompt="1"/>
          </p:nvPr>
        </p:nvSpPr>
        <p:spPr/>
        <p:txBody>
          <a:bodyPr/>
          <a:lstStyle>
            <a:lvl1pPr>
              <a:defRPr/>
            </a:lvl1pPr>
          </a:lstStyle>
          <a:p>
            <a:r>
              <a:rPr lang="de-DE"/>
              <a:t>Titel eingeben</a:t>
            </a:r>
            <a:endParaRPr lang="de-CH"/>
          </a:p>
        </p:txBody>
      </p:sp>
      <p:sp>
        <p:nvSpPr>
          <p:cNvPr id="20" name="Textplatzhalter 15">
            <a:extLst>
              <a:ext uri="{FF2B5EF4-FFF2-40B4-BE49-F238E27FC236}">
                <a16:creationId xmlns:a16="http://schemas.microsoft.com/office/drawing/2014/main" id="{F055C72E-E152-44AA-9F92-1C7FDE20A032}"/>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9" name="Grafik 18">
            <a:extLst>
              <a:ext uri="{FF2B5EF4-FFF2-40B4-BE49-F238E27FC236}">
                <a16:creationId xmlns:a16="http://schemas.microsoft.com/office/drawing/2014/main" id="{A169B608-1350-42D7-AD1D-7E5232C90C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223722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 Bild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4F857E4-C67B-469F-885E-B34B945A6757}"/>
              </a:ext>
            </a:extLst>
          </p:cNvPr>
          <p:cNvSpPr>
            <a:spLocks noGrp="1"/>
          </p:cNvSpPr>
          <p:nvPr>
            <p:ph type="sldNum" sz="quarter" idx="10"/>
          </p:nvPr>
        </p:nvSpPr>
        <p:spPr/>
        <p:txBody>
          <a:bodyPr/>
          <a:lstStyle/>
          <a:p>
            <a:fld id="{19DB77B4-3C54-46CA-975D-F6A6D2A6B962}" type="slidenum">
              <a:rPr lang="de-CH" smtClean="0"/>
              <a:pPr/>
              <a:t>‹Nr.›</a:t>
            </a:fld>
            <a:endParaRPr lang="de-CH"/>
          </a:p>
        </p:txBody>
      </p:sp>
      <p:sp>
        <p:nvSpPr>
          <p:cNvPr id="32" name="Inhaltsplatzhalter 3">
            <a:extLst>
              <a:ext uri="{FF2B5EF4-FFF2-40B4-BE49-F238E27FC236}">
                <a16:creationId xmlns:a16="http://schemas.microsoft.com/office/drawing/2014/main" id="{5164FD8C-7823-407A-B18B-EDA92BCA0D00}"/>
              </a:ext>
            </a:extLst>
          </p:cNvPr>
          <p:cNvSpPr>
            <a:spLocks noGrp="1"/>
          </p:cNvSpPr>
          <p:nvPr>
            <p:ph sz="quarter" idx="24" hasCustomPrompt="1"/>
          </p:nvPr>
        </p:nvSpPr>
        <p:spPr>
          <a:xfrm>
            <a:off x="14104" y="1477428"/>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19" name="Inhaltsplatzhalter 3">
            <a:extLst>
              <a:ext uri="{FF2B5EF4-FFF2-40B4-BE49-F238E27FC236}">
                <a16:creationId xmlns:a16="http://schemas.microsoft.com/office/drawing/2014/main" id="{7CDBCD63-993A-45EE-808A-84E9D47A3FDA}"/>
              </a:ext>
            </a:extLst>
          </p:cNvPr>
          <p:cNvSpPr>
            <a:spLocks noGrp="1"/>
          </p:cNvSpPr>
          <p:nvPr>
            <p:ph sz="quarter" idx="26" hasCustomPrompt="1"/>
          </p:nvPr>
        </p:nvSpPr>
        <p:spPr>
          <a:xfrm>
            <a:off x="3080727" y="1477428"/>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20" name="Inhaltsplatzhalter 3">
            <a:extLst>
              <a:ext uri="{FF2B5EF4-FFF2-40B4-BE49-F238E27FC236}">
                <a16:creationId xmlns:a16="http://schemas.microsoft.com/office/drawing/2014/main" id="{BEBFF4F6-734D-4F20-B684-D16FDC68BEFA}"/>
              </a:ext>
            </a:extLst>
          </p:cNvPr>
          <p:cNvSpPr>
            <a:spLocks noGrp="1"/>
          </p:cNvSpPr>
          <p:nvPr>
            <p:ph sz="quarter" idx="27" hasCustomPrompt="1"/>
          </p:nvPr>
        </p:nvSpPr>
        <p:spPr>
          <a:xfrm>
            <a:off x="6147350" y="1477428"/>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21" name="Inhaltsplatzhalter 3">
            <a:extLst>
              <a:ext uri="{FF2B5EF4-FFF2-40B4-BE49-F238E27FC236}">
                <a16:creationId xmlns:a16="http://schemas.microsoft.com/office/drawing/2014/main" id="{0757893E-172D-4B43-ADE2-DBDE5BA3F842}"/>
              </a:ext>
            </a:extLst>
          </p:cNvPr>
          <p:cNvSpPr>
            <a:spLocks noGrp="1"/>
          </p:cNvSpPr>
          <p:nvPr>
            <p:ph sz="quarter" idx="28" hasCustomPrompt="1"/>
          </p:nvPr>
        </p:nvSpPr>
        <p:spPr>
          <a:xfrm>
            <a:off x="9213972" y="1477428"/>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34" name="Inhaltsplatzhalter 3">
            <a:extLst>
              <a:ext uri="{FF2B5EF4-FFF2-40B4-BE49-F238E27FC236}">
                <a16:creationId xmlns:a16="http://schemas.microsoft.com/office/drawing/2014/main" id="{1F616AD4-77EC-44C2-A326-906EA0396069}"/>
              </a:ext>
            </a:extLst>
          </p:cNvPr>
          <p:cNvSpPr>
            <a:spLocks noGrp="1"/>
          </p:cNvSpPr>
          <p:nvPr>
            <p:ph sz="quarter" idx="29" hasCustomPrompt="1"/>
          </p:nvPr>
        </p:nvSpPr>
        <p:spPr>
          <a:xfrm>
            <a:off x="14104" y="4044416"/>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35" name="Inhaltsplatzhalter 3">
            <a:extLst>
              <a:ext uri="{FF2B5EF4-FFF2-40B4-BE49-F238E27FC236}">
                <a16:creationId xmlns:a16="http://schemas.microsoft.com/office/drawing/2014/main" id="{572EB99C-4235-4AB0-BC9D-A3A265F108B0}"/>
              </a:ext>
            </a:extLst>
          </p:cNvPr>
          <p:cNvSpPr>
            <a:spLocks noGrp="1"/>
          </p:cNvSpPr>
          <p:nvPr>
            <p:ph sz="quarter" idx="30" hasCustomPrompt="1"/>
          </p:nvPr>
        </p:nvSpPr>
        <p:spPr>
          <a:xfrm>
            <a:off x="3080727" y="4044416"/>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36" name="Inhaltsplatzhalter 3">
            <a:extLst>
              <a:ext uri="{FF2B5EF4-FFF2-40B4-BE49-F238E27FC236}">
                <a16:creationId xmlns:a16="http://schemas.microsoft.com/office/drawing/2014/main" id="{B2890782-18D1-4315-91B8-8B154A255BFB}"/>
              </a:ext>
            </a:extLst>
          </p:cNvPr>
          <p:cNvSpPr>
            <a:spLocks noGrp="1"/>
          </p:cNvSpPr>
          <p:nvPr>
            <p:ph sz="quarter" idx="31" hasCustomPrompt="1"/>
          </p:nvPr>
        </p:nvSpPr>
        <p:spPr>
          <a:xfrm>
            <a:off x="6147350" y="4044416"/>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37" name="Inhaltsplatzhalter 3">
            <a:extLst>
              <a:ext uri="{FF2B5EF4-FFF2-40B4-BE49-F238E27FC236}">
                <a16:creationId xmlns:a16="http://schemas.microsoft.com/office/drawing/2014/main" id="{2F4D2B31-6D57-4647-A54F-902665E16156}"/>
              </a:ext>
            </a:extLst>
          </p:cNvPr>
          <p:cNvSpPr>
            <a:spLocks noGrp="1"/>
          </p:cNvSpPr>
          <p:nvPr>
            <p:ph sz="quarter" idx="32" hasCustomPrompt="1"/>
          </p:nvPr>
        </p:nvSpPr>
        <p:spPr>
          <a:xfrm>
            <a:off x="9213972" y="4044416"/>
            <a:ext cx="2973600" cy="2448000"/>
          </a:xfrm>
          <a:noFill/>
        </p:spPr>
        <p:txBody>
          <a:bodyPr/>
          <a:lstStyle>
            <a:lvl1pPr marL="0" indent="0">
              <a:buNone/>
              <a:defRPr/>
            </a:lvl1pPr>
            <a:lvl2pPr marL="252000" indent="0">
              <a:buNone/>
              <a:defRPr/>
            </a:lvl2pPr>
          </a:lstStyle>
          <a:p>
            <a:pPr lvl="0"/>
            <a:r>
              <a:rPr lang="de-CH"/>
              <a:t>Bild Höhe 6.8 Breite 8.26 cm / Tabelle / Element</a:t>
            </a:r>
            <a:endParaRPr lang="de-DE"/>
          </a:p>
        </p:txBody>
      </p:sp>
      <p:sp>
        <p:nvSpPr>
          <p:cNvPr id="15" name="Textfeld 14">
            <a:extLst>
              <a:ext uri="{FF2B5EF4-FFF2-40B4-BE49-F238E27FC236}">
                <a16:creationId xmlns:a16="http://schemas.microsoft.com/office/drawing/2014/main" id="{249860EE-AC46-47DF-9C8E-FE1F7E8B596F}"/>
              </a:ext>
            </a:extLst>
          </p:cNvPr>
          <p:cNvSpPr txBox="1"/>
          <p:nvPr userDrawn="1"/>
        </p:nvSpPr>
        <p:spPr>
          <a:xfrm>
            <a:off x="-4021057" y="342900"/>
            <a:ext cx="3060000" cy="900000"/>
          </a:xfrm>
          <a:prstGeom prst="rect">
            <a:avLst/>
          </a:prstGeom>
          <a:noFill/>
        </p:spPr>
        <p:txBody>
          <a:bodyPr wrap="square" lIns="0" tIns="0" rIns="0" bIns="0" rtlCol="0">
            <a:noAutofit/>
          </a:bodyPr>
          <a:lstStyle/>
          <a:p>
            <a:pPr marL="0" indent="0">
              <a:buFont typeface="+mj-lt"/>
              <a:buNone/>
            </a:pPr>
            <a:r>
              <a:rPr lang="de-DE"/>
              <a:t>8 Bilder oder Elemente einfügen</a:t>
            </a:r>
            <a:endParaRPr lang="de-CH"/>
          </a:p>
        </p:txBody>
      </p:sp>
      <p:pic>
        <p:nvPicPr>
          <p:cNvPr id="23" name="Grafik 22">
            <a:extLst>
              <a:ext uri="{FF2B5EF4-FFF2-40B4-BE49-F238E27FC236}">
                <a16:creationId xmlns:a16="http://schemas.microsoft.com/office/drawing/2014/main" id="{37A600C3-EE74-43ED-80A2-1E5EF58DD1E1}"/>
              </a:ext>
            </a:extLst>
          </p:cNvPr>
          <p:cNvPicPr>
            <a:picLocks noChangeAspect="1"/>
          </p:cNvPicPr>
          <p:nvPr userDrawn="1"/>
        </p:nvPicPr>
        <p:blipFill>
          <a:blip r:embed="rId2"/>
          <a:stretch>
            <a:fillRect/>
          </a:stretch>
        </p:blipFill>
        <p:spPr>
          <a:xfrm>
            <a:off x="-3999187" y="1764336"/>
            <a:ext cx="1632034" cy="1917799"/>
          </a:xfrm>
          <a:prstGeom prst="rect">
            <a:avLst/>
          </a:prstGeom>
        </p:spPr>
      </p:pic>
      <p:pic>
        <p:nvPicPr>
          <p:cNvPr id="24" name="Grafik 23">
            <a:extLst>
              <a:ext uri="{FF2B5EF4-FFF2-40B4-BE49-F238E27FC236}">
                <a16:creationId xmlns:a16="http://schemas.microsoft.com/office/drawing/2014/main" id="{ABB146BD-29FB-4E0B-843C-F8C6BF45D73B}"/>
              </a:ext>
            </a:extLst>
          </p:cNvPr>
          <p:cNvPicPr>
            <a:picLocks noChangeAspect="1"/>
          </p:cNvPicPr>
          <p:nvPr userDrawn="1"/>
        </p:nvPicPr>
        <p:blipFill>
          <a:blip r:embed="rId3"/>
          <a:stretch>
            <a:fillRect/>
          </a:stretch>
        </p:blipFill>
        <p:spPr>
          <a:xfrm>
            <a:off x="-3999187" y="3703798"/>
            <a:ext cx="757984" cy="687475"/>
          </a:xfrm>
          <a:prstGeom prst="rect">
            <a:avLst/>
          </a:prstGeom>
        </p:spPr>
      </p:pic>
      <p:pic>
        <p:nvPicPr>
          <p:cNvPr id="25" name="Grafik 24">
            <a:extLst>
              <a:ext uri="{FF2B5EF4-FFF2-40B4-BE49-F238E27FC236}">
                <a16:creationId xmlns:a16="http://schemas.microsoft.com/office/drawing/2014/main" id="{CE284201-5951-4A86-A6B3-B8429FB571BC}"/>
              </a:ext>
            </a:extLst>
          </p:cNvPr>
          <p:cNvPicPr>
            <a:picLocks noChangeAspect="1"/>
          </p:cNvPicPr>
          <p:nvPr userDrawn="1"/>
        </p:nvPicPr>
        <p:blipFill>
          <a:blip r:embed="rId4"/>
          <a:stretch>
            <a:fillRect/>
          </a:stretch>
        </p:blipFill>
        <p:spPr>
          <a:xfrm>
            <a:off x="-4021057" y="4475198"/>
            <a:ext cx="3457058" cy="2193802"/>
          </a:xfrm>
          <a:prstGeom prst="rect">
            <a:avLst/>
          </a:prstGeom>
        </p:spPr>
      </p:pic>
      <p:sp>
        <p:nvSpPr>
          <p:cNvPr id="2" name="Titel 1">
            <a:extLst>
              <a:ext uri="{FF2B5EF4-FFF2-40B4-BE49-F238E27FC236}">
                <a16:creationId xmlns:a16="http://schemas.microsoft.com/office/drawing/2014/main" id="{C2226647-6691-47AB-A02E-42165184095C}"/>
              </a:ext>
            </a:extLst>
          </p:cNvPr>
          <p:cNvSpPr>
            <a:spLocks noGrp="1"/>
          </p:cNvSpPr>
          <p:nvPr>
            <p:ph type="title" hasCustomPrompt="1"/>
          </p:nvPr>
        </p:nvSpPr>
        <p:spPr/>
        <p:txBody>
          <a:bodyPr/>
          <a:lstStyle>
            <a:lvl1pPr>
              <a:defRPr/>
            </a:lvl1pPr>
          </a:lstStyle>
          <a:p>
            <a:r>
              <a:rPr lang="de-DE"/>
              <a:t>Titel eingeben</a:t>
            </a:r>
            <a:endParaRPr lang="de-CH"/>
          </a:p>
        </p:txBody>
      </p:sp>
      <p:sp>
        <p:nvSpPr>
          <p:cNvPr id="26" name="Textplatzhalter 15">
            <a:extLst>
              <a:ext uri="{FF2B5EF4-FFF2-40B4-BE49-F238E27FC236}">
                <a16:creationId xmlns:a16="http://schemas.microsoft.com/office/drawing/2014/main" id="{AC50D3EC-D8AC-4E8C-AD4E-7672B90408B6}"/>
              </a:ext>
            </a:extLst>
          </p:cNvPr>
          <p:cNvSpPr>
            <a:spLocks noGrp="1"/>
          </p:cNvSpPr>
          <p:nvPr>
            <p:ph type="body" sz="quarter" idx="14" hasCustomPrompt="1"/>
          </p:nvPr>
        </p:nvSpPr>
        <p:spPr>
          <a:xfrm>
            <a:off x="7760457"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pic>
        <p:nvPicPr>
          <p:cNvPr id="18" name="Grafik 17">
            <a:extLst>
              <a:ext uri="{FF2B5EF4-FFF2-40B4-BE49-F238E27FC236}">
                <a16:creationId xmlns:a16="http://schemas.microsoft.com/office/drawing/2014/main" id="{C811E61B-C4E3-4AF7-A685-72DBD4A842B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4181054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er - Bild links mit Rahmen schwarz">
    <p:bg>
      <p:bgRef idx="1001">
        <a:schemeClr val="bg1"/>
      </p:bgRef>
    </p:bg>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A4A5798C-AFFD-42BA-82A1-E166F4AE3B81}"/>
              </a:ext>
            </a:extLst>
          </p:cNvPr>
          <p:cNvSpPr>
            <a:spLocks noGrp="1"/>
          </p:cNvSpPr>
          <p:nvPr>
            <p:ph sz="quarter" idx="11" hasCustomPrompt="1"/>
          </p:nvPr>
        </p:nvSpPr>
        <p:spPr>
          <a:xfrm>
            <a:off x="778800" y="776630"/>
            <a:ext cx="5317200" cy="5292000"/>
          </a:xfrm>
          <a:solidFill>
            <a:schemeClr val="tx1">
              <a:lumMod val="85000"/>
            </a:schemeClr>
          </a:solidFill>
        </p:spPr>
        <p:txBody>
          <a:bodyPr/>
          <a:lstStyle>
            <a:lvl1pPr marL="0" indent="0">
              <a:buNone/>
              <a:defRPr/>
            </a:lvl1pPr>
            <a:lvl2pPr marL="252000" indent="0">
              <a:buNone/>
              <a:defRPr/>
            </a:lvl2pPr>
          </a:lstStyle>
          <a:p>
            <a:pPr lvl="0"/>
            <a:r>
              <a:rPr lang="de-DE"/>
              <a:t>Mastertextformat bearbeiten</a:t>
            </a:r>
            <a:r>
              <a:rPr lang="de-CH"/>
              <a:t> – (Bild Höhe 14.7 Breite 14.77 cm/ Tabelle / Diagramm einfügen)</a:t>
            </a:r>
            <a:endParaRPr lang="de-DE"/>
          </a:p>
        </p:txBody>
      </p:sp>
      <p:sp>
        <p:nvSpPr>
          <p:cNvPr id="8" name="Inhaltsplatzhalter 3">
            <a:extLst>
              <a:ext uri="{FF2B5EF4-FFF2-40B4-BE49-F238E27FC236}">
                <a16:creationId xmlns:a16="http://schemas.microsoft.com/office/drawing/2014/main" id="{86F77D7A-E88C-4A07-8CF3-9DD25C5D4D0F}"/>
              </a:ext>
            </a:extLst>
          </p:cNvPr>
          <p:cNvSpPr>
            <a:spLocks noGrp="1"/>
          </p:cNvSpPr>
          <p:nvPr>
            <p:ph sz="quarter" idx="12" hasCustomPrompt="1"/>
          </p:nvPr>
        </p:nvSpPr>
        <p:spPr>
          <a:xfrm>
            <a:off x="6872288" y="0"/>
            <a:ext cx="5319711" cy="6858000"/>
          </a:xfrm>
          <a:solidFill>
            <a:schemeClr val="tx1">
              <a:lumMod val="85000"/>
            </a:schemeClr>
          </a:solidFill>
        </p:spPr>
        <p:txBody>
          <a:bodyPr/>
          <a:lstStyle>
            <a:lvl1pPr marL="0" indent="0">
              <a:buNone/>
              <a:defRPr/>
            </a:lvl1pPr>
            <a:lvl2pPr marL="252000" indent="0">
              <a:buNone/>
              <a:defRPr/>
            </a:lvl2pPr>
          </a:lstStyle>
          <a:p>
            <a:pPr lvl="0"/>
            <a:r>
              <a:rPr lang="de-DE"/>
              <a:t>Mastertextformat bearbeiten</a:t>
            </a:r>
            <a:r>
              <a:rPr lang="de-CH"/>
              <a:t> – (Bild Höhe 19.05 Breite 14.78 cm/ Tabelle / Diagramm einfügen)</a:t>
            </a:r>
            <a:endParaRPr lang="de-DE"/>
          </a:p>
        </p:txBody>
      </p:sp>
      <p:sp>
        <p:nvSpPr>
          <p:cNvPr id="6" name="Textfeld 5">
            <a:extLst>
              <a:ext uri="{FF2B5EF4-FFF2-40B4-BE49-F238E27FC236}">
                <a16:creationId xmlns:a16="http://schemas.microsoft.com/office/drawing/2014/main" id="{67791EF2-1943-4C07-85D7-E4D04B2CB5D4}"/>
              </a:ext>
            </a:extLst>
          </p:cNvPr>
          <p:cNvSpPr txBox="1"/>
          <p:nvPr userDrawn="1"/>
        </p:nvSpPr>
        <p:spPr>
          <a:xfrm>
            <a:off x="-3984000" y="326630"/>
            <a:ext cx="3420000" cy="900000"/>
          </a:xfrm>
          <a:prstGeom prst="rect">
            <a:avLst/>
          </a:prstGeom>
          <a:noFill/>
        </p:spPr>
        <p:txBody>
          <a:bodyPr wrap="square" lIns="0" tIns="0" rIns="0" bIns="0" rtlCol="0">
            <a:no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de-DE" sz="1800" b="0" i="0" u="none" strike="noStrike" kern="0" cap="none" spc="0" normalizeH="0" baseline="0" noProof="0">
                <a:ln>
                  <a:noFill/>
                </a:ln>
                <a:solidFill>
                  <a:prstClr val="black"/>
                </a:solidFill>
                <a:effectLst/>
                <a:uLnTx/>
                <a:uFillTx/>
              </a:rPr>
              <a:t>2 Bilder / Video einfügen:</a:t>
            </a:r>
            <a:br>
              <a:rPr kumimoji="0" lang="de-DE" sz="1800" b="0" i="0" u="none" strike="noStrike" kern="0" cap="none" spc="0" normalizeH="0" baseline="0" noProof="0">
                <a:ln>
                  <a:noFill/>
                </a:ln>
                <a:solidFill>
                  <a:prstClr val="black"/>
                </a:solidFill>
                <a:effectLst/>
                <a:uLnTx/>
                <a:uFillTx/>
              </a:rPr>
            </a:br>
            <a:r>
              <a:rPr kumimoji="0" lang="de-DE" sz="1800" b="0" i="0" u="none" strike="noStrike" kern="0" cap="none" spc="0" normalizeH="0" baseline="0" noProof="0">
                <a:ln>
                  <a:noFill/>
                </a:ln>
                <a:solidFill>
                  <a:prstClr val="black"/>
                </a:solidFill>
                <a:effectLst/>
                <a:uLnTx/>
                <a:uFillTx/>
              </a:rPr>
              <a:t>Pfad</a:t>
            </a:r>
            <a:endParaRPr kumimoji="0" lang="de-CH" sz="1800" b="0" i="0" u="none" strike="noStrike" kern="0" cap="none" spc="0" normalizeH="0" baseline="0" noProof="0">
              <a:ln>
                <a:noFill/>
              </a:ln>
              <a:solidFill>
                <a:prstClr val="black"/>
              </a:solidFill>
              <a:effectLst/>
              <a:uLnTx/>
              <a:uFillTx/>
            </a:endParaRPr>
          </a:p>
        </p:txBody>
      </p:sp>
      <p:pic>
        <p:nvPicPr>
          <p:cNvPr id="12" name="Grafik 11">
            <a:extLst>
              <a:ext uri="{FF2B5EF4-FFF2-40B4-BE49-F238E27FC236}">
                <a16:creationId xmlns:a16="http://schemas.microsoft.com/office/drawing/2014/main" id="{058C06A1-1539-4306-9E29-8E7EA6BFB935}"/>
              </a:ext>
            </a:extLst>
          </p:cNvPr>
          <p:cNvPicPr>
            <a:picLocks noChangeAspect="1"/>
          </p:cNvPicPr>
          <p:nvPr userDrawn="1"/>
        </p:nvPicPr>
        <p:blipFill>
          <a:blip r:embed="rId2"/>
          <a:stretch>
            <a:fillRect/>
          </a:stretch>
        </p:blipFill>
        <p:spPr>
          <a:xfrm>
            <a:off x="-3999187" y="1764336"/>
            <a:ext cx="1632034" cy="1917799"/>
          </a:xfrm>
          <a:prstGeom prst="rect">
            <a:avLst/>
          </a:prstGeom>
        </p:spPr>
      </p:pic>
      <p:pic>
        <p:nvPicPr>
          <p:cNvPr id="13" name="Grafik 12">
            <a:extLst>
              <a:ext uri="{FF2B5EF4-FFF2-40B4-BE49-F238E27FC236}">
                <a16:creationId xmlns:a16="http://schemas.microsoft.com/office/drawing/2014/main" id="{B2C855C1-A1E9-4775-ACAD-78D0E4FB08A0}"/>
              </a:ext>
            </a:extLst>
          </p:cNvPr>
          <p:cNvPicPr>
            <a:picLocks noChangeAspect="1"/>
          </p:cNvPicPr>
          <p:nvPr userDrawn="1"/>
        </p:nvPicPr>
        <p:blipFill>
          <a:blip r:embed="rId3"/>
          <a:stretch>
            <a:fillRect/>
          </a:stretch>
        </p:blipFill>
        <p:spPr>
          <a:xfrm>
            <a:off x="-3999187" y="3703798"/>
            <a:ext cx="757984" cy="687475"/>
          </a:xfrm>
          <a:prstGeom prst="rect">
            <a:avLst/>
          </a:prstGeom>
        </p:spPr>
      </p:pic>
      <p:pic>
        <p:nvPicPr>
          <p:cNvPr id="14" name="Grafik 13">
            <a:extLst>
              <a:ext uri="{FF2B5EF4-FFF2-40B4-BE49-F238E27FC236}">
                <a16:creationId xmlns:a16="http://schemas.microsoft.com/office/drawing/2014/main" id="{EBC6850C-DDA1-401D-ADFE-172A2F80989E}"/>
              </a:ext>
            </a:extLst>
          </p:cNvPr>
          <p:cNvPicPr>
            <a:picLocks noChangeAspect="1"/>
          </p:cNvPicPr>
          <p:nvPr userDrawn="1"/>
        </p:nvPicPr>
        <p:blipFill>
          <a:blip r:embed="rId4"/>
          <a:stretch>
            <a:fillRect/>
          </a:stretch>
        </p:blipFill>
        <p:spPr>
          <a:xfrm>
            <a:off x="-4021057" y="4475198"/>
            <a:ext cx="3457058" cy="2193802"/>
          </a:xfrm>
          <a:prstGeom prst="rect">
            <a:avLst/>
          </a:prstGeom>
        </p:spPr>
      </p:pic>
      <p:sp>
        <p:nvSpPr>
          <p:cNvPr id="10" name="Textplatzhalter 15">
            <a:extLst>
              <a:ext uri="{FF2B5EF4-FFF2-40B4-BE49-F238E27FC236}">
                <a16:creationId xmlns:a16="http://schemas.microsoft.com/office/drawing/2014/main" id="{784AB22B-76EE-44FB-BAE1-6A4D1BCA9788}"/>
              </a:ext>
            </a:extLst>
          </p:cNvPr>
          <p:cNvSpPr>
            <a:spLocks noGrp="1"/>
          </p:cNvSpPr>
          <p:nvPr>
            <p:ph type="body" sz="quarter" idx="14" hasCustomPrompt="1"/>
          </p:nvPr>
        </p:nvSpPr>
        <p:spPr>
          <a:xfrm>
            <a:off x="8223800"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spTree>
    <p:extLst>
      <p:ext uri="{BB962C8B-B14F-4D97-AF65-F5344CB8AC3E}">
        <p14:creationId xmlns:p14="http://schemas.microsoft.com/office/powerpoint/2010/main" val="2117893886"/>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osses Element mit Tit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9D2D8B8C-D0DC-4FCC-8565-D6FEE3A99D0D}"/>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de-DE"/>
              <a:t>Bild Höhe 19.05 Breite 33.87 cm durch Klicken auf Symbol hinzufügen</a:t>
            </a:r>
            <a:endParaRPr lang="de-CH"/>
          </a:p>
        </p:txBody>
      </p:sp>
      <p:sp>
        <p:nvSpPr>
          <p:cNvPr id="6" name="Textfeld 5">
            <a:extLst>
              <a:ext uri="{FF2B5EF4-FFF2-40B4-BE49-F238E27FC236}">
                <a16:creationId xmlns:a16="http://schemas.microsoft.com/office/drawing/2014/main" id="{3A7AF023-7DCD-4864-8D60-FB08104049D9}"/>
              </a:ext>
            </a:extLst>
          </p:cNvPr>
          <p:cNvSpPr txBox="1"/>
          <p:nvPr userDrawn="1"/>
        </p:nvSpPr>
        <p:spPr>
          <a:xfrm>
            <a:off x="-3984000" y="326630"/>
            <a:ext cx="3420000" cy="1662508"/>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 typeface="+mj-lt"/>
              <a:buNone/>
              <a:tabLst/>
              <a:defRPr/>
            </a:pPr>
            <a:r>
              <a:rPr kumimoji="0" lang="de-CH" sz="1800" b="0" i="0" u="none" strike="noStrike" kern="0" cap="none" spc="0" normalizeH="0" baseline="0" noProof="0">
                <a:ln>
                  <a:noFill/>
                </a:ln>
                <a:solidFill>
                  <a:prstClr val="black"/>
                </a:solidFill>
                <a:effectLst/>
                <a:uLnTx/>
                <a:uFillTx/>
              </a:rPr>
              <a:t>1 grossflächiges Bild einfügen:</a:t>
            </a:r>
            <a:br>
              <a:rPr kumimoji="0" lang="de-CH" sz="1800" b="0" i="0" u="none" strike="noStrike" kern="0" cap="none" spc="0" normalizeH="0" baseline="0" noProof="0">
                <a:ln>
                  <a:noFill/>
                </a:ln>
                <a:solidFill>
                  <a:prstClr val="black"/>
                </a:solidFill>
                <a:effectLst/>
                <a:uLnTx/>
                <a:uFillTx/>
              </a:rPr>
            </a:br>
            <a:endParaRPr kumimoji="0" lang="de-CH" sz="18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 typeface="+mj-lt"/>
              <a:buNone/>
              <a:tabLst/>
              <a:defRPr/>
            </a:pPr>
            <a:endParaRPr kumimoji="0" lang="de-CH" sz="1800" b="0" i="0" u="none" strike="noStrike" kern="0" cap="none" spc="0" normalizeH="0" baseline="0" noProof="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 typeface="+mj-lt"/>
              <a:buNone/>
              <a:tabLst/>
              <a:defRPr/>
            </a:pPr>
            <a:r>
              <a:rPr kumimoji="0" lang="de-CH" sz="1800" b="0" i="0" u="none" strike="noStrike" kern="0" cap="none" spc="0" normalizeH="0" baseline="0" noProof="0">
                <a:ln>
                  <a:noFill/>
                </a:ln>
                <a:solidFill>
                  <a:prstClr val="black"/>
                </a:solidFill>
                <a:effectLst/>
                <a:uLnTx/>
                <a:uFillTx/>
              </a:rPr>
              <a:t>Wenn Titel auf Bild, Lesbarkeit prüfen, Text-Farbe je nach Bild anpassen</a:t>
            </a:r>
          </a:p>
        </p:txBody>
      </p:sp>
      <p:pic>
        <p:nvPicPr>
          <p:cNvPr id="10" name="Grafik 9">
            <a:extLst>
              <a:ext uri="{FF2B5EF4-FFF2-40B4-BE49-F238E27FC236}">
                <a16:creationId xmlns:a16="http://schemas.microsoft.com/office/drawing/2014/main" id="{5C2FAF42-5464-4CEF-836F-0C93911C77A1}"/>
              </a:ext>
            </a:extLst>
          </p:cNvPr>
          <p:cNvPicPr>
            <a:picLocks noChangeAspect="1"/>
          </p:cNvPicPr>
          <p:nvPr userDrawn="1"/>
        </p:nvPicPr>
        <p:blipFill>
          <a:blip r:embed="rId2"/>
          <a:stretch>
            <a:fillRect/>
          </a:stretch>
        </p:blipFill>
        <p:spPr>
          <a:xfrm>
            <a:off x="-3999187" y="2268752"/>
            <a:ext cx="1632034" cy="1917799"/>
          </a:xfrm>
          <a:prstGeom prst="rect">
            <a:avLst/>
          </a:prstGeom>
        </p:spPr>
      </p:pic>
      <p:pic>
        <p:nvPicPr>
          <p:cNvPr id="11" name="Grafik 10">
            <a:extLst>
              <a:ext uri="{FF2B5EF4-FFF2-40B4-BE49-F238E27FC236}">
                <a16:creationId xmlns:a16="http://schemas.microsoft.com/office/drawing/2014/main" id="{2864A8F6-2ED8-4CAA-B6E2-D8A677541401}"/>
              </a:ext>
            </a:extLst>
          </p:cNvPr>
          <p:cNvPicPr>
            <a:picLocks noChangeAspect="1"/>
          </p:cNvPicPr>
          <p:nvPr userDrawn="1"/>
        </p:nvPicPr>
        <p:blipFill>
          <a:blip r:embed="rId3"/>
          <a:stretch>
            <a:fillRect/>
          </a:stretch>
        </p:blipFill>
        <p:spPr>
          <a:xfrm>
            <a:off x="-3999187" y="4208214"/>
            <a:ext cx="757984" cy="687475"/>
          </a:xfrm>
          <a:prstGeom prst="rect">
            <a:avLst/>
          </a:prstGeom>
        </p:spPr>
      </p:pic>
      <p:pic>
        <p:nvPicPr>
          <p:cNvPr id="12" name="Grafik 11">
            <a:extLst>
              <a:ext uri="{FF2B5EF4-FFF2-40B4-BE49-F238E27FC236}">
                <a16:creationId xmlns:a16="http://schemas.microsoft.com/office/drawing/2014/main" id="{BE6763AF-2A6F-4F07-AF71-4AAB1F952848}"/>
              </a:ext>
            </a:extLst>
          </p:cNvPr>
          <p:cNvPicPr>
            <a:picLocks noChangeAspect="1"/>
          </p:cNvPicPr>
          <p:nvPr userDrawn="1"/>
        </p:nvPicPr>
        <p:blipFill>
          <a:blip r:embed="rId4"/>
          <a:stretch>
            <a:fillRect/>
          </a:stretch>
        </p:blipFill>
        <p:spPr>
          <a:xfrm>
            <a:off x="-4021057" y="4979614"/>
            <a:ext cx="3457058" cy="2193802"/>
          </a:xfrm>
          <a:prstGeom prst="rect">
            <a:avLst/>
          </a:prstGeom>
        </p:spPr>
      </p:pic>
      <p:sp>
        <p:nvSpPr>
          <p:cNvPr id="2" name="Titel 1">
            <a:extLst>
              <a:ext uri="{FF2B5EF4-FFF2-40B4-BE49-F238E27FC236}">
                <a16:creationId xmlns:a16="http://schemas.microsoft.com/office/drawing/2014/main" id="{EDF3D9FF-5070-4B00-B6C8-703C8D94F075}"/>
              </a:ext>
            </a:extLst>
          </p:cNvPr>
          <p:cNvSpPr>
            <a:spLocks noGrp="1"/>
          </p:cNvSpPr>
          <p:nvPr>
            <p:ph type="title" hasCustomPrompt="1"/>
          </p:nvPr>
        </p:nvSpPr>
        <p:spPr/>
        <p:txBody>
          <a:bodyPr/>
          <a:lstStyle>
            <a:lvl1pPr>
              <a:defRPr/>
            </a:lvl1pPr>
          </a:lstStyle>
          <a:p>
            <a:r>
              <a:rPr lang="de-DE"/>
              <a:t>Titel eingeben</a:t>
            </a:r>
            <a:endParaRPr lang="de-CH"/>
          </a:p>
        </p:txBody>
      </p:sp>
      <p:sp>
        <p:nvSpPr>
          <p:cNvPr id="13" name="Textplatzhalter 15">
            <a:extLst>
              <a:ext uri="{FF2B5EF4-FFF2-40B4-BE49-F238E27FC236}">
                <a16:creationId xmlns:a16="http://schemas.microsoft.com/office/drawing/2014/main" id="{4F01B9C5-C4B6-420D-86E9-6D1ED054C5DD}"/>
              </a:ext>
            </a:extLst>
          </p:cNvPr>
          <p:cNvSpPr>
            <a:spLocks noGrp="1"/>
          </p:cNvSpPr>
          <p:nvPr>
            <p:ph type="body" sz="quarter" idx="14" hasCustomPrompt="1"/>
          </p:nvPr>
        </p:nvSpPr>
        <p:spPr>
          <a:xfrm>
            <a:off x="8223800" y="6617595"/>
            <a:ext cx="3600450" cy="179300"/>
          </a:xfrm>
        </p:spPr>
        <p:txBody>
          <a:bodyPr/>
          <a:lstStyle>
            <a:lvl1pPr marL="0" indent="0" algn="r">
              <a:lnSpc>
                <a:spcPct val="100000"/>
              </a:lnSpc>
              <a:spcBef>
                <a:spcPts val="0"/>
              </a:spcBef>
              <a:buNone/>
              <a:defRPr sz="900"/>
            </a:lvl1pPr>
          </a:lstStyle>
          <a:p>
            <a:pPr lvl="0"/>
            <a:r>
              <a:rPr lang="de-DE"/>
              <a:t>Bild oder Textquelle eingeben</a:t>
            </a:r>
          </a:p>
        </p:txBody>
      </p:sp>
    </p:spTree>
    <p:extLst>
      <p:ext uri="{BB962C8B-B14F-4D97-AF65-F5344CB8AC3E}">
        <p14:creationId xmlns:p14="http://schemas.microsoft.com/office/powerpoint/2010/main" val="1586900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lm einfügen">
    <p:bg>
      <p:bgRef idx="1001">
        <a:schemeClr val="bg1"/>
      </p:bgRef>
    </p:bg>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E1A6FA62-2FC8-4B4F-97ED-07D074900B2F}"/>
              </a:ext>
            </a:extLst>
          </p:cNvPr>
          <p:cNvSpPr>
            <a:spLocks noGrp="1"/>
          </p:cNvSpPr>
          <p:nvPr>
            <p:ph type="media" sz="quarter" idx="10" hasCustomPrompt="1"/>
          </p:nvPr>
        </p:nvSpPr>
        <p:spPr>
          <a:xfrm>
            <a:off x="0" y="0"/>
            <a:ext cx="12396788" cy="6858000"/>
          </a:xfrm>
        </p:spPr>
        <p:txBody>
          <a:bodyPr/>
          <a:lstStyle>
            <a:lvl1pPr marL="0" indent="0">
              <a:buNone/>
              <a:defRPr>
                <a:solidFill>
                  <a:schemeClr val="bg1"/>
                </a:solidFill>
              </a:defRPr>
            </a:lvl1pPr>
          </a:lstStyle>
          <a:p>
            <a:r>
              <a:rPr lang="de-DE"/>
              <a:t>Film einfügen</a:t>
            </a:r>
            <a:endParaRPr lang="de-CH"/>
          </a:p>
        </p:txBody>
      </p:sp>
      <p:sp>
        <p:nvSpPr>
          <p:cNvPr id="6" name="Textfeld 5">
            <a:extLst>
              <a:ext uri="{FF2B5EF4-FFF2-40B4-BE49-F238E27FC236}">
                <a16:creationId xmlns:a16="http://schemas.microsoft.com/office/drawing/2014/main" id="{88FA001A-EA83-4802-B1E0-3D117F2899E2}"/>
              </a:ext>
            </a:extLst>
          </p:cNvPr>
          <p:cNvSpPr txBox="1"/>
          <p:nvPr userDrawn="1"/>
        </p:nvSpPr>
        <p:spPr>
          <a:xfrm>
            <a:off x="-6033568" y="3249000"/>
            <a:ext cx="5289567" cy="2160000"/>
          </a:xfrm>
          <a:prstGeom prst="rect">
            <a:avLst/>
          </a:prstGeom>
          <a:noFill/>
        </p:spPr>
        <p:txBody>
          <a:bodyPr wrap="square" lIns="0" tIns="0" rIns="0" bIns="0" rtlCol="0">
            <a:noAutofit/>
          </a:bodyPr>
          <a:lstStyle/>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de-DE" sz="1800" b="0" i="0" u="none" strike="noStrike" kern="0" cap="none" spc="0" normalizeH="0" baseline="0" noProof="0" err="1">
                <a:ln>
                  <a:noFill/>
                </a:ln>
                <a:solidFill>
                  <a:prstClr val="black"/>
                </a:solidFill>
                <a:effectLst/>
                <a:uLnTx/>
                <a:uFillTx/>
              </a:rPr>
              <a:t>Grösse</a:t>
            </a:r>
            <a:r>
              <a:rPr kumimoji="0" lang="de-DE" sz="1800" b="0" i="0" u="none" strike="noStrike" kern="0" cap="none" spc="0" normalizeH="0" baseline="0" noProof="0">
                <a:ln>
                  <a:noFill/>
                </a:ln>
                <a:solidFill>
                  <a:prstClr val="black"/>
                </a:solidFill>
                <a:effectLst/>
                <a:uLnTx/>
                <a:uFillTx/>
              </a:rPr>
              <a:t>  des Bild muss situativ angepasst werden (Eckpunkte ziehen für Bild grösser oder kleiner zu machen).</a:t>
            </a:r>
          </a:p>
          <a:p>
            <a:pPr marL="342900" marR="0" lvl="0" indent="-342900" defTabSz="914400" eaLnBrk="1" fontAlgn="auto" latinLnBrk="0" hangingPunct="1">
              <a:lnSpc>
                <a:spcPct val="100000"/>
              </a:lnSpc>
              <a:spcBef>
                <a:spcPts val="0"/>
              </a:spcBef>
              <a:spcAft>
                <a:spcPts val="0"/>
              </a:spcAft>
              <a:buClrTx/>
              <a:buSzTx/>
              <a:buFont typeface="+mj-lt"/>
              <a:buAutoNum type="arabicPeriod"/>
              <a:tabLst/>
              <a:defRPr/>
            </a:pPr>
            <a:r>
              <a:rPr kumimoji="0" lang="de-DE" sz="1800" b="0" i="0" u="none" strike="noStrike" kern="0" cap="none" spc="0" normalizeH="0" baseline="0" noProof="0">
                <a:ln>
                  <a:noFill/>
                </a:ln>
                <a:solidFill>
                  <a:prstClr val="black"/>
                </a:solidFill>
                <a:effectLst/>
                <a:uLnTx/>
                <a:uFillTx/>
              </a:rPr>
              <a:t>Es wird empfohlen Filme bei externen Präsentationen lokal (Desktop) abzulegen oder </a:t>
            </a:r>
            <a:r>
              <a:rPr kumimoji="0" lang="de-DE" sz="1800" b="0" i="0" u="none" strike="noStrike" kern="0" cap="none" spc="0" normalizeH="0" baseline="0" noProof="0" err="1">
                <a:ln>
                  <a:noFill/>
                </a:ln>
                <a:solidFill>
                  <a:prstClr val="black"/>
                </a:solidFill>
                <a:effectLst/>
                <a:uLnTx/>
                <a:uFillTx/>
              </a:rPr>
              <a:t>Youtubelink</a:t>
            </a:r>
            <a:r>
              <a:rPr kumimoji="0" lang="de-DE" sz="1800" b="0" i="0" u="none" strike="noStrike" kern="0" cap="none" spc="0" normalizeH="0" baseline="0" noProof="0">
                <a:ln>
                  <a:noFill/>
                </a:ln>
                <a:solidFill>
                  <a:prstClr val="black"/>
                </a:solidFill>
                <a:effectLst/>
                <a:uLnTx/>
                <a:uFillTx/>
              </a:rPr>
              <a:t> einzubinden (braucht Internetverbindung)</a:t>
            </a:r>
            <a:br>
              <a:rPr kumimoji="0" lang="de-DE" sz="1800" b="0" i="0" u="none" strike="noStrike" kern="0" cap="none" spc="0" normalizeH="0" baseline="0" noProof="0">
                <a:ln>
                  <a:noFill/>
                </a:ln>
                <a:solidFill>
                  <a:prstClr val="black"/>
                </a:solidFill>
                <a:effectLst/>
                <a:uLnTx/>
                <a:uFillTx/>
              </a:rPr>
            </a:br>
            <a:endParaRPr kumimoji="0" lang="de-CH" sz="1800" b="0" i="0" u="none" strike="noStrike" kern="0" cap="none" spc="0" normalizeH="0" baseline="0" noProof="0">
              <a:ln>
                <a:noFill/>
              </a:ln>
              <a:solidFill>
                <a:prstClr val="black"/>
              </a:solidFill>
              <a:effectLst/>
              <a:uLnTx/>
              <a:uFillTx/>
            </a:endParaRPr>
          </a:p>
        </p:txBody>
      </p:sp>
      <p:pic>
        <p:nvPicPr>
          <p:cNvPr id="2" name="Grafik 1">
            <a:extLst>
              <a:ext uri="{FF2B5EF4-FFF2-40B4-BE49-F238E27FC236}">
                <a16:creationId xmlns:a16="http://schemas.microsoft.com/office/drawing/2014/main" id="{56FD8003-059F-4699-A469-6723E05A95A8}"/>
              </a:ext>
            </a:extLst>
          </p:cNvPr>
          <p:cNvPicPr>
            <a:picLocks noChangeAspect="1"/>
          </p:cNvPicPr>
          <p:nvPr userDrawn="1"/>
        </p:nvPicPr>
        <p:blipFill>
          <a:blip r:embed="rId2"/>
          <a:stretch>
            <a:fillRect/>
          </a:stretch>
        </p:blipFill>
        <p:spPr>
          <a:xfrm>
            <a:off x="-6054111" y="-41353"/>
            <a:ext cx="5696243" cy="3029106"/>
          </a:xfrm>
          <a:prstGeom prst="rect">
            <a:avLst/>
          </a:prstGeom>
        </p:spPr>
      </p:pic>
    </p:spTree>
    <p:extLst>
      <p:ext uri="{BB962C8B-B14F-4D97-AF65-F5344CB8AC3E}">
        <p14:creationId xmlns:p14="http://schemas.microsoft.com/office/powerpoint/2010/main" val="405816658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F4918-A993-1CFC-ADBA-0CE08F33594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92BA322-44B7-7898-69C8-F1536B15AF6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09FF4FE5-6438-46A1-37F6-038A9B67C66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C69A6B8-CD08-1FEC-98F0-9D77406E27D6}"/>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6" name="Fußzeilenplatzhalter 5">
            <a:extLst>
              <a:ext uri="{FF2B5EF4-FFF2-40B4-BE49-F238E27FC236}">
                <a16:creationId xmlns:a16="http://schemas.microsoft.com/office/drawing/2014/main" id="{DE612F71-6E4F-B523-7857-A2FB0157645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AA32CB0-D0C8-07FF-2ECE-7D982C9C1506}"/>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8" name="Grafik 7">
            <a:extLst>
              <a:ext uri="{FF2B5EF4-FFF2-40B4-BE49-F238E27FC236}">
                <a16:creationId xmlns:a16="http://schemas.microsoft.com/office/drawing/2014/main" id="{035832E9-E115-3A37-BA0C-B2E4BCE44E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796721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lien schwarz">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921726"/>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lien weiss">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44639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hlussfolie mit Sponsoren-Logo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CD3D1C6-D235-462F-AC0E-89642B6BA3A5}"/>
              </a:ext>
            </a:extLst>
          </p:cNvPr>
          <p:cNvSpPr/>
          <p:nvPr userDrawn="1"/>
        </p:nvSpPr>
        <p:spPr>
          <a:xfrm>
            <a:off x="-12000" y="1269000"/>
            <a:ext cx="12216000" cy="43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0AD3D769-BAFD-41CE-9366-F223AD4B324F}"/>
              </a:ext>
            </a:extLst>
          </p:cNvPr>
          <p:cNvSpPr>
            <a:spLocks noGrp="1"/>
          </p:cNvSpPr>
          <p:nvPr>
            <p:ph type="title" hasCustomPrompt="1"/>
          </p:nvPr>
        </p:nvSpPr>
        <p:spPr>
          <a:xfrm>
            <a:off x="390524" y="621937"/>
            <a:ext cx="9504000" cy="1120775"/>
          </a:xfrm>
        </p:spPr>
        <p:txBody>
          <a:bodyPr/>
          <a:lstStyle>
            <a:lvl1pPr>
              <a:defRPr/>
            </a:lvl1pPr>
          </a:lstStyle>
          <a:p>
            <a:r>
              <a:rPr lang="de-DE"/>
              <a:t>z.B. Herzlichen Dank</a:t>
            </a:r>
            <a:br>
              <a:rPr lang="de-DE"/>
            </a:br>
            <a:r>
              <a:rPr lang="de-DE"/>
              <a:t>für Ihre Aufmerksamkeit</a:t>
            </a:r>
            <a:endParaRPr lang="de-CH"/>
          </a:p>
        </p:txBody>
      </p:sp>
      <p:pic>
        <p:nvPicPr>
          <p:cNvPr id="6" name="Grafik 5">
            <a:extLst>
              <a:ext uri="{FF2B5EF4-FFF2-40B4-BE49-F238E27FC236}">
                <a16:creationId xmlns:a16="http://schemas.microsoft.com/office/drawing/2014/main" id="{D275DCF3-18ED-4F2A-B521-DE9E7A5861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1390003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EliteMissionen Sommer Turnen">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5D00022-F123-4927-A81F-A49CC0864F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70" y="2337"/>
            <a:ext cx="12186459" cy="6853325"/>
          </a:xfrm>
          <a:prstGeom prst="rect">
            <a:avLst/>
          </a:prstGeom>
        </p:spPr>
      </p:pic>
      <p:sp>
        <p:nvSpPr>
          <p:cNvPr id="2" name="Titel 1">
            <a:extLst>
              <a:ext uri="{FF2B5EF4-FFF2-40B4-BE49-F238E27FC236}">
                <a16:creationId xmlns:a16="http://schemas.microsoft.com/office/drawing/2014/main" id="{CAD8965A-37ED-4D91-A1C7-46F0E6842AAC}"/>
              </a:ext>
            </a:extLst>
          </p:cNvPr>
          <p:cNvSpPr>
            <a:spLocks noGrp="1"/>
          </p:cNvSpPr>
          <p:nvPr>
            <p:ph type="ctrTitle" hasCustomPrompt="1"/>
          </p:nvPr>
        </p:nvSpPr>
        <p:spPr>
          <a:xfrm>
            <a:off x="388620" y="532491"/>
            <a:ext cx="9204265" cy="1285390"/>
          </a:xfrm>
        </p:spPr>
        <p:txBody>
          <a:bodyPr anchor="t" anchorCtr="0"/>
          <a:lstStyle>
            <a:lvl1pPr algn="l">
              <a:defRPr sz="4500">
                <a:solidFill>
                  <a:schemeClr val="bg1"/>
                </a:solidFill>
                <a:latin typeface="+mj-lt"/>
              </a:defRPr>
            </a:lvl1pPr>
          </a:lstStyle>
          <a:p>
            <a:r>
              <a:rPr lang="de-DE"/>
              <a:t>Titel eingeben</a:t>
            </a:r>
            <a:br>
              <a:rPr lang="de-DE"/>
            </a:br>
            <a:br>
              <a:rPr lang="de-DE"/>
            </a:br>
            <a:endParaRPr lang="de-CH"/>
          </a:p>
        </p:txBody>
      </p:sp>
      <p:sp>
        <p:nvSpPr>
          <p:cNvPr id="12" name="Textplatzhalter 3">
            <a:extLst>
              <a:ext uri="{FF2B5EF4-FFF2-40B4-BE49-F238E27FC236}">
                <a16:creationId xmlns:a16="http://schemas.microsoft.com/office/drawing/2014/main" id="{3467090D-38D1-449F-8DE6-D396FB2FE533}"/>
              </a:ext>
            </a:extLst>
          </p:cNvPr>
          <p:cNvSpPr>
            <a:spLocks noGrp="1"/>
          </p:cNvSpPr>
          <p:nvPr>
            <p:ph type="body" sz="quarter" idx="11" hasCustomPrompt="1"/>
          </p:nvPr>
        </p:nvSpPr>
        <p:spPr>
          <a:xfrm>
            <a:off x="400050" y="2471738"/>
            <a:ext cx="3708000" cy="379412"/>
          </a:xfrm>
        </p:spPr>
        <p:txBody>
          <a:bodyPr/>
          <a:lstStyle>
            <a:lvl1pPr marL="0" indent="0">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TT. MMMM JJJJ</a:t>
            </a:r>
          </a:p>
        </p:txBody>
      </p:sp>
      <p:sp>
        <p:nvSpPr>
          <p:cNvPr id="10" name="Rechteck 9">
            <a:extLst>
              <a:ext uri="{FF2B5EF4-FFF2-40B4-BE49-F238E27FC236}">
                <a16:creationId xmlns:a16="http://schemas.microsoft.com/office/drawing/2014/main" id="{C38DE53A-FD39-4B8B-ADE7-4067C6E4C1C3}"/>
              </a:ext>
            </a:extLst>
          </p:cNvPr>
          <p:cNvSpPr/>
          <p:nvPr userDrawn="1"/>
        </p:nvSpPr>
        <p:spPr>
          <a:xfrm>
            <a:off x="-4633192" y="342900"/>
            <a:ext cx="3960440" cy="1130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a:solidFill>
                  <a:schemeClr val="tx1"/>
                </a:solidFill>
              </a:rPr>
              <a:t>Titelbild kopieren und in Präsentation einfügen.</a:t>
            </a:r>
          </a:p>
        </p:txBody>
      </p:sp>
      <p:pic>
        <p:nvPicPr>
          <p:cNvPr id="9" name="Grafik 8">
            <a:extLst>
              <a:ext uri="{FF2B5EF4-FFF2-40B4-BE49-F238E27FC236}">
                <a16:creationId xmlns:a16="http://schemas.microsoft.com/office/drawing/2014/main" id="{80F32C71-C979-4D40-B0AF-3745E96B738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12336" y="300043"/>
            <a:ext cx="3120253" cy="896709"/>
          </a:xfrm>
          <a:prstGeom prst="rect">
            <a:avLst/>
          </a:prstGeom>
        </p:spPr>
      </p:pic>
    </p:spTree>
    <p:extLst>
      <p:ext uri="{BB962C8B-B14F-4D97-AF65-F5344CB8AC3E}">
        <p14:creationId xmlns:p14="http://schemas.microsoft.com/office/powerpoint/2010/main" val="309206300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ild mit Titel">
    <p:spTree>
      <p:nvGrpSpPr>
        <p:cNvPr id="1" name=""/>
        <p:cNvGrpSpPr/>
        <p:nvPr/>
      </p:nvGrpSpPr>
      <p:grpSpPr>
        <a:xfrm>
          <a:off x="0" y="0"/>
          <a:ext cx="0" cy="0"/>
          <a:chOff x="0" y="0"/>
          <a:chExt cx="0" cy="0"/>
        </a:xfrm>
      </p:grpSpPr>
      <p:pic>
        <p:nvPicPr>
          <p:cNvPr id="7" name="Grafik 25">
            <a:extLst>
              <a:ext uri="{FF2B5EF4-FFF2-40B4-BE49-F238E27FC236}">
                <a16:creationId xmlns:a16="http://schemas.microsoft.com/office/drawing/2014/main" id="{02D3E942-9C9C-A745-811D-0B940E72485C}"/>
              </a:ext>
            </a:extLst>
          </p:cNvPr>
          <p:cNvPicPr>
            <a:picLocks noChangeAspect="1"/>
          </p:cNvPicPr>
          <p:nvPr userDrawn="1"/>
        </p:nvPicPr>
        <p:blipFill rotWithShape="1">
          <a:blip r:embed="rId2"/>
          <a:srcRect l="2" r="85118"/>
          <a:stretch/>
        </p:blipFill>
        <p:spPr>
          <a:xfrm>
            <a:off x="478367" y="419754"/>
            <a:ext cx="288000" cy="471468"/>
          </a:xfrm>
          <a:prstGeom prst="rect">
            <a:avLst/>
          </a:prstGeom>
        </p:spPr>
      </p:pic>
      <p:sp>
        <p:nvSpPr>
          <p:cNvPr id="5" name="Bildplatzhalter 4">
            <a:extLst>
              <a:ext uri="{FF2B5EF4-FFF2-40B4-BE49-F238E27FC236}">
                <a16:creationId xmlns:a16="http://schemas.microsoft.com/office/drawing/2014/main" id="{6E3C62DA-BB84-DAB8-D4DD-F1E9881D3D8A}"/>
              </a:ext>
            </a:extLst>
          </p:cNvPr>
          <p:cNvSpPr>
            <a:spLocks noGrp="1"/>
          </p:cNvSpPr>
          <p:nvPr>
            <p:ph type="pic" sz="quarter" idx="11" hasCustomPrompt="1"/>
          </p:nvPr>
        </p:nvSpPr>
        <p:spPr>
          <a:xfrm>
            <a:off x="0" y="1172636"/>
            <a:ext cx="12192000" cy="5685365"/>
          </a:xfrm>
          <a:prstGeom prst="rect">
            <a:avLst/>
          </a:prstGeom>
        </p:spPr>
        <p:txBody>
          <a:bodyPr anchor="ctr"/>
          <a:lstStyle>
            <a:lvl1pPr marL="0" indent="0" algn="ctr">
              <a:buNone/>
              <a:defRPr sz="2400"/>
            </a:lvl1pPr>
          </a:lstStyle>
          <a:p>
            <a:r>
              <a:rPr lang="de-DE"/>
              <a:t>Bild einfügen</a:t>
            </a:r>
          </a:p>
        </p:txBody>
      </p:sp>
      <p:sp>
        <p:nvSpPr>
          <p:cNvPr id="9" name="Textplatzhalter 2">
            <a:extLst>
              <a:ext uri="{FF2B5EF4-FFF2-40B4-BE49-F238E27FC236}">
                <a16:creationId xmlns:a16="http://schemas.microsoft.com/office/drawing/2014/main" id="{3D78848F-C533-6542-BDAA-1BFA5B848DC0}"/>
              </a:ext>
            </a:extLst>
          </p:cNvPr>
          <p:cNvSpPr>
            <a:spLocks noGrp="1"/>
          </p:cNvSpPr>
          <p:nvPr>
            <p:ph type="body" sz="quarter" idx="10" hasCustomPrompt="1"/>
          </p:nvPr>
        </p:nvSpPr>
        <p:spPr>
          <a:xfrm>
            <a:off x="1727200" y="404285"/>
            <a:ext cx="10225619" cy="768351"/>
          </a:xfrm>
          <a:prstGeom prst="rect">
            <a:avLst/>
          </a:prstGeom>
        </p:spPr>
        <p:txBody>
          <a:bodyPr lIns="0" tIns="0" rIns="0" bIns="0"/>
          <a:lstStyle>
            <a:lvl1pPr marL="0" indent="0">
              <a:lnSpc>
                <a:spcPts val="2933"/>
              </a:lnSpc>
              <a:spcBef>
                <a:spcPts val="0"/>
              </a:spcBef>
              <a:buNone/>
              <a:defRPr sz="2667" b="1"/>
            </a:lvl1pPr>
          </a:lstStyle>
          <a:p>
            <a:pPr lvl="0"/>
            <a:r>
              <a:rPr lang="de-DE"/>
              <a:t>Titel hinzufügen</a:t>
            </a:r>
          </a:p>
        </p:txBody>
      </p:sp>
    </p:spTree>
    <p:extLst>
      <p:ext uri="{BB962C8B-B14F-4D97-AF65-F5344CB8AC3E}">
        <p14:creationId xmlns:p14="http://schemas.microsoft.com/office/powerpoint/2010/main" val="250484932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nhalt Text 2spaltig">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1EB08630-F57B-B239-A7ED-B3869B47A566}"/>
              </a:ext>
            </a:extLst>
          </p:cNvPr>
          <p:cNvSpPr/>
          <p:nvPr userDrawn="1"/>
        </p:nvSpPr>
        <p:spPr>
          <a:xfrm>
            <a:off x="1" y="1172635"/>
            <a:ext cx="12192000" cy="56853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7" name="Grafik 25">
            <a:extLst>
              <a:ext uri="{FF2B5EF4-FFF2-40B4-BE49-F238E27FC236}">
                <a16:creationId xmlns:a16="http://schemas.microsoft.com/office/drawing/2014/main" id="{02D3E942-9C9C-A745-811D-0B940E72485C}"/>
              </a:ext>
            </a:extLst>
          </p:cNvPr>
          <p:cNvPicPr>
            <a:picLocks noChangeAspect="1"/>
          </p:cNvPicPr>
          <p:nvPr userDrawn="1"/>
        </p:nvPicPr>
        <p:blipFill rotWithShape="1">
          <a:blip r:embed="rId2"/>
          <a:srcRect l="2" r="85118"/>
          <a:stretch/>
        </p:blipFill>
        <p:spPr>
          <a:xfrm>
            <a:off x="478367" y="419754"/>
            <a:ext cx="288000" cy="471468"/>
          </a:xfrm>
          <a:prstGeom prst="rect">
            <a:avLst/>
          </a:prstGeom>
        </p:spPr>
      </p:pic>
      <p:sp>
        <p:nvSpPr>
          <p:cNvPr id="20" name="Textplatzhalter 2">
            <a:extLst>
              <a:ext uri="{FF2B5EF4-FFF2-40B4-BE49-F238E27FC236}">
                <a16:creationId xmlns:a16="http://schemas.microsoft.com/office/drawing/2014/main" id="{48F81373-C465-3C4F-A550-C3F7C989C324}"/>
              </a:ext>
            </a:extLst>
          </p:cNvPr>
          <p:cNvSpPr>
            <a:spLocks noGrp="1"/>
          </p:cNvSpPr>
          <p:nvPr>
            <p:ph type="body" sz="quarter" idx="10" hasCustomPrompt="1"/>
          </p:nvPr>
        </p:nvSpPr>
        <p:spPr>
          <a:xfrm>
            <a:off x="1727200" y="404285"/>
            <a:ext cx="10225619" cy="768351"/>
          </a:xfrm>
          <a:prstGeom prst="rect">
            <a:avLst/>
          </a:prstGeom>
        </p:spPr>
        <p:txBody>
          <a:bodyPr lIns="0" tIns="0" rIns="0" bIns="0"/>
          <a:lstStyle>
            <a:lvl1pPr marL="0" indent="0">
              <a:lnSpc>
                <a:spcPts val="2933"/>
              </a:lnSpc>
              <a:spcBef>
                <a:spcPts val="0"/>
              </a:spcBef>
              <a:buNone/>
              <a:defRPr sz="2667" b="1"/>
            </a:lvl1pPr>
          </a:lstStyle>
          <a:p>
            <a:pPr lvl="0"/>
            <a:r>
              <a:rPr lang="de-DE"/>
              <a:t>Titel hinzufügen</a:t>
            </a:r>
          </a:p>
        </p:txBody>
      </p:sp>
      <p:sp>
        <p:nvSpPr>
          <p:cNvPr id="3" name="Textplatzhalter 2">
            <a:extLst>
              <a:ext uri="{FF2B5EF4-FFF2-40B4-BE49-F238E27FC236}">
                <a16:creationId xmlns:a16="http://schemas.microsoft.com/office/drawing/2014/main" id="{C22B4521-7D6F-DCDA-0261-7C8A7B6DFD8E}"/>
              </a:ext>
            </a:extLst>
          </p:cNvPr>
          <p:cNvSpPr>
            <a:spLocks noGrp="1"/>
          </p:cNvSpPr>
          <p:nvPr>
            <p:ph type="body" sz="quarter" idx="11"/>
          </p:nvPr>
        </p:nvSpPr>
        <p:spPr>
          <a:xfrm>
            <a:off x="1727201" y="1365252"/>
            <a:ext cx="4993217" cy="5232400"/>
          </a:xfrm>
          <a:prstGeom prst="rect">
            <a:avLst/>
          </a:prstGeom>
        </p:spPr>
        <p:txBody>
          <a:bodyPr/>
          <a:lstStyle>
            <a:lvl1pPr>
              <a:lnSpc>
                <a:spcPct val="100000"/>
              </a:lnSpc>
              <a:spcBef>
                <a:spcPts val="800"/>
              </a:spcBef>
              <a:defRPr sz="2400"/>
            </a:lvl1pPr>
            <a:lvl2pPr>
              <a:lnSpc>
                <a:spcPct val="100000"/>
              </a:lnSpc>
              <a:spcBef>
                <a:spcPts val="800"/>
              </a:spcBef>
              <a:defRPr sz="2133"/>
            </a:lvl2pPr>
            <a:lvl3pPr>
              <a:lnSpc>
                <a:spcPct val="100000"/>
              </a:lnSpc>
              <a:spcBef>
                <a:spcPts val="800"/>
              </a:spcBef>
              <a:defRPr sz="2133"/>
            </a:lvl3pPr>
          </a:lstStyle>
          <a:p>
            <a:pPr lvl="0"/>
            <a:r>
              <a:rPr lang="de-DE"/>
              <a:t>Mastertextformat bearbeiten</a:t>
            </a:r>
          </a:p>
          <a:p>
            <a:pPr lvl="1"/>
            <a:r>
              <a:rPr lang="de-DE"/>
              <a:t>Zweite Ebene</a:t>
            </a:r>
          </a:p>
          <a:p>
            <a:pPr lvl="2"/>
            <a:r>
              <a:rPr lang="de-DE"/>
              <a:t>Dritte Ebene</a:t>
            </a:r>
          </a:p>
        </p:txBody>
      </p:sp>
      <p:sp>
        <p:nvSpPr>
          <p:cNvPr id="9" name="Textplatzhalter 2">
            <a:extLst>
              <a:ext uri="{FF2B5EF4-FFF2-40B4-BE49-F238E27FC236}">
                <a16:creationId xmlns:a16="http://schemas.microsoft.com/office/drawing/2014/main" id="{23E7DD83-3E4D-B3DF-1A70-6200F5FBC812}"/>
              </a:ext>
            </a:extLst>
          </p:cNvPr>
          <p:cNvSpPr>
            <a:spLocks noGrp="1"/>
          </p:cNvSpPr>
          <p:nvPr>
            <p:ph type="body" sz="quarter" idx="12"/>
          </p:nvPr>
        </p:nvSpPr>
        <p:spPr>
          <a:xfrm>
            <a:off x="6959602" y="1365252"/>
            <a:ext cx="4993217" cy="5232400"/>
          </a:xfrm>
          <a:prstGeom prst="rect">
            <a:avLst/>
          </a:prstGeom>
        </p:spPr>
        <p:txBody>
          <a:bodyPr/>
          <a:lstStyle>
            <a:lvl1pPr>
              <a:lnSpc>
                <a:spcPct val="100000"/>
              </a:lnSpc>
              <a:spcBef>
                <a:spcPts val="800"/>
              </a:spcBef>
              <a:defRPr sz="2400"/>
            </a:lvl1pPr>
            <a:lvl2pPr>
              <a:lnSpc>
                <a:spcPct val="100000"/>
              </a:lnSpc>
              <a:spcBef>
                <a:spcPts val="800"/>
              </a:spcBef>
              <a:defRPr sz="2133"/>
            </a:lvl2pPr>
            <a:lvl3pPr>
              <a:lnSpc>
                <a:spcPct val="100000"/>
              </a:lnSpc>
              <a:spcBef>
                <a:spcPts val="800"/>
              </a:spcBef>
              <a:defRPr sz="2133"/>
            </a:lvl3pPr>
          </a:lstStyle>
          <a:p>
            <a:pPr lvl="0"/>
            <a:r>
              <a:rPr lang="de-DE"/>
              <a:t>Mastertextformat bearbeiten</a:t>
            </a:r>
          </a:p>
          <a:p>
            <a:pPr lvl="1"/>
            <a:r>
              <a:rPr lang="de-DE"/>
              <a:t>Zweite Ebene</a:t>
            </a:r>
          </a:p>
          <a:p>
            <a:pPr lvl="2"/>
            <a:r>
              <a:rPr lang="de-DE"/>
              <a:t>Dritte Ebene</a:t>
            </a:r>
          </a:p>
        </p:txBody>
      </p:sp>
    </p:spTree>
    <p:extLst>
      <p:ext uri="{BB962C8B-B14F-4D97-AF65-F5344CB8AC3E}">
        <p14:creationId xmlns:p14="http://schemas.microsoft.com/office/powerpoint/2010/main" val="3679681875"/>
      </p:ext>
    </p:extLst>
  </p:cSld>
  <p:clrMapOvr>
    <a:masterClrMapping/>
  </p:clrMapOvr>
  <p:extLst>
    <p:ext uri="{DCECCB84-F9BA-43D5-87BE-67443E8EF086}">
      <p15:sldGuideLst xmlns:p15="http://schemas.microsoft.com/office/powerpoint/2012/main">
        <p15:guide id="2" pos="3175">
          <p15:clr>
            <a:srgbClr val="FBAE40"/>
          </p15:clr>
        </p15:guide>
        <p15:guide id="5" orient="horz" pos="645">
          <p15:clr>
            <a:srgbClr val="FBAE40"/>
          </p15:clr>
        </p15:guide>
        <p15:guide id="7" pos="32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F0409C8-7896-E4EC-224B-BD17F4B18CA5}"/>
              </a:ext>
            </a:extLst>
          </p:cNvPr>
          <p:cNvSpPr>
            <a:spLocks noGrp="1"/>
          </p:cNvSpPr>
          <p:nvPr>
            <p:ph type="dt" sz="half" idx="10"/>
          </p:nvPr>
        </p:nvSpPr>
        <p:spPr/>
        <p:txBody>
          <a:bodyPr/>
          <a:lstStyle/>
          <a:p>
            <a:fld id="{5086F1D4-83F0-41F2-B7E7-06E7A720314C}" type="datetimeFigureOut">
              <a:rPr lang="de-CH" smtClean="0"/>
              <a:t>02.03.2025</a:t>
            </a:fld>
            <a:endParaRPr lang="de-CH"/>
          </a:p>
        </p:txBody>
      </p:sp>
      <p:sp>
        <p:nvSpPr>
          <p:cNvPr id="3" name="Fußzeilenplatzhalter 2">
            <a:extLst>
              <a:ext uri="{FF2B5EF4-FFF2-40B4-BE49-F238E27FC236}">
                <a16:creationId xmlns:a16="http://schemas.microsoft.com/office/drawing/2014/main" id="{FDC04C3B-11E1-835A-1891-0BF8B1B960BF}"/>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8343FBBA-30B9-96E9-DFAC-5C8E8EE4AC92}"/>
              </a:ext>
            </a:extLst>
          </p:cNvPr>
          <p:cNvSpPr>
            <a:spLocks noGrp="1"/>
          </p:cNvSpPr>
          <p:nvPr>
            <p:ph type="sldNum" sz="quarter" idx="12"/>
          </p:nvPr>
        </p:nvSpPr>
        <p:spPr/>
        <p:txBody>
          <a:bodyPr/>
          <a:lstStyle/>
          <a:p>
            <a:fld id="{9FCB4462-8652-48FC-BA39-2091F69CEB26}" type="slidenum">
              <a:rPr lang="de-CH" smtClean="0"/>
              <a:t>‹Nr.›</a:t>
            </a:fld>
            <a:endParaRPr lang="de-CH"/>
          </a:p>
        </p:txBody>
      </p:sp>
    </p:spTree>
    <p:extLst>
      <p:ext uri="{BB962C8B-B14F-4D97-AF65-F5344CB8AC3E}">
        <p14:creationId xmlns:p14="http://schemas.microsoft.com/office/powerpoint/2010/main" val="872382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F4C5CD-3349-0B26-F49C-484F8FF10CF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04CE4732-4332-4EB6-DA64-EE3628B456CD}"/>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BD9C7452-0271-DC04-7553-BD20E715DA63}"/>
              </a:ext>
            </a:extLst>
          </p:cNvPr>
          <p:cNvSpPr>
            <a:spLocks noGrp="1"/>
          </p:cNvSpPr>
          <p:nvPr>
            <p:ph type="dt" sz="half" idx="10"/>
          </p:nvPr>
        </p:nvSpPr>
        <p:spPr/>
        <p:txBody>
          <a:bodyPr/>
          <a:lstStyle/>
          <a:p>
            <a:fld id="{5086F1D4-83F0-41F2-B7E7-06E7A720314C}" type="datetimeFigureOut">
              <a:rPr lang="de-CH" smtClean="0"/>
              <a:t>02.03.2025</a:t>
            </a:fld>
            <a:endParaRPr lang="de-CH"/>
          </a:p>
        </p:txBody>
      </p:sp>
      <p:sp>
        <p:nvSpPr>
          <p:cNvPr id="5" name="Fußzeilenplatzhalter 4">
            <a:extLst>
              <a:ext uri="{FF2B5EF4-FFF2-40B4-BE49-F238E27FC236}">
                <a16:creationId xmlns:a16="http://schemas.microsoft.com/office/drawing/2014/main" id="{44C5FED4-4574-E314-1115-74F32BEF317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E4DAD07-CC37-2C9E-FCDA-EB0226BE14CD}"/>
              </a:ext>
            </a:extLst>
          </p:cNvPr>
          <p:cNvSpPr>
            <a:spLocks noGrp="1"/>
          </p:cNvSpPr>
          <p:nvPr>
            <p:ph type="sldNum" sz="quarter" idx="12"/>
          </p:nvPr>
        </p:nvSpPr>
        <p:spPr/>
        <p:txBody>
          <a:bodyPr/>
          <a:lstStyle/>
          <a:p>
            <a:fld id="{9FCB4462-8652-48FC-BA39-2091F69CEB26}" type="slidenum">
              <a:rPr lang="de-CH" smtClean="0"/>
              <a:t>‹Nr.›</a:t>
            </a:fld>
            <a:endParaRPr lang="de-CH"/>
          </a:p>
        </p:txBody>
      </p:sp>
    </p:spTree>
    <p:extLst>
      <p:ext uri="{BB962C8B-B14F-4D97-AF65-F5344CB8AC3E}">
        <p14:creationId xmlns:p14="http://schemas.microsoft.com/office/powerpoint/2010/main" val="2505424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66249-5789-C04C-DCAF-7FD45B0B0BD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E858596-3151-9D8A-A809-8D4DE81A22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20CC3FAE-E521-B6F4-7525-575BD55E77A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A61622A-5154-332A-1722-ED6218A9A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39493D8-AE8F-5B92-5823-92033BC1201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B0EAFBC-4AD1-3E92-0B10-6CC2E3E465D5}"/>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8" name="Fußzeilenplatzhalter 7">
            <a:extLst>
              <a:ext uri="{FF2B5EF4-FFF2-40B4-BE49-F238E27FC236}">
                <a16:creationId xmlns:a16="http://schemas.microsoft.com/office/drawing/2014/main" id="{8C8D0D66-79E2-1476-034E-556290E9DA2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5B299C0-1F49-3EED-E56B-E3FA7929ADCC}"/>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10" name="Grafik 9">
            <a:extLst>
              <a:ext uri="{FF2B5EF4-FFF2-40B4-BE49-F238E27FC236}">
                <a16:creationId xmlns:a16="http://schemas.microsoft.com/office/drawing/2014/main" id="{BCE9306A-7921-096C-D57B-B2F7472988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246703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852DA-4263-0F26-2D06-D573C9FA17A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73FB1D6-2903-E4F1-D42B-346E96263195}"/>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4" name="Fußzeilenplatzhalter 3">
            <a:extLst>
              <a:ext uri="{FF2B5EF4-FFF2-40B4-BE49-F238E27FC236}">
                <a16:creationId xmlns:a16="http://schemas.microsoft.com/office/drawing/2014/main" id="{4A94748E-F069-4C87-50C0-021FE530F72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5CA6921-EF32-EA62-BA41-CB8DD0ACDEA8}"/>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6" name="Grafik 5">
            <a:extLst>
              <a:ext uri="{FF2B5EF4-FFF2-40B4-BE49-F238E27FC236}">
                <a16:creationId xmlns:a16="http://schemas.microsoft.com/office/drawing/2014/main" id="{A40A2EDB-3BA4-C68B-5ABE-ED78E56ADE2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96731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F7294C5-02BB-2CDD-8358-9C41A724AF78}"/>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3" name="Fußzeilenplatzhalter 2">
            <a:extLst>
              <a:ext uri="{FF2B5EF4-FFF2-40B4-BE49-F238E27FC236}">
                <a16:creationId xmlns:a16="http://schemas.microsoft.com/office/drawing/2014/main" id="{136852DA-E2FA-77A7-52F0-D34B800FF22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7866FADC-FC0E-F178-3808-54E48986CE00}"/>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5" name="Grafik 4">
            <a:extLst>
              <a:ext uri="{FF2B5EF4-FFF2-40B4-BE49-F238E27FC236}">
                <a16:creationId xmlns:a16="http://schemas.microsoft.com/office/drawing/2014/main" id="{88D460C7-2B4D-9978-DC49-DA028BEB22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2023546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7FC0B-E349-E249-642F-9A95A947D3F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419454D-8AB8-8A0F-6109-80D3256277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D0CB116-CBDB-047C-E0E4-A8CEBD843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8867797-4B90-A7CA-B1A7-29716714C7EB}"/>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6" name="Fußzeilenplatzhalter 5">
            <a:extLst>
              <a:ext uri="{FF2B5EF4-FFF2-40B4-BE49-F238E27FC236}">
                <a16:creationId xmlns:a16="http://schemas.microsoft.com/office/drawing/2014/main" id="{EDC9EE67-D631-0B8A-FC1E-5CCA8DAAC50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9A927C2-1C66-6307-4588-0107C22FB689}"/>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8" name="Grafik 7">
            <a:extLst>
              <a:ext uri="{FF2B5EF4-FFF2-40B4-BE49-F238E27FC236}">
                <a16:creationId xmlns:a16="http://schemas.microsoft.com/office/drawing/2014/main" id="{7A871ABC-12C0-B0DB-C64D-EA6EA3D4D0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3211096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517F2-C3B2-FA42-19A4-F770C48BE61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20222B4-51A9-42B9-430A-AE3C587A20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D807D2F0-EE88-DE0E-9CB3-D53E14CAF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317F978-4184-6B56-71C5-7F6FF71D5733}"/>
              </a:ext>
            </a:extLst>
          </p:cNvPr>
          <p:cNvSpPr>
            <a:spLocks noGrp="1"/>
          </p:cNvSpPr>
          <p:nvPr>
            <p:ph type="dt" sz="half" idx="10"/>
          </p:nvPr>
        </p:nvSpPr>
        <p:spPr/>
        <p:txBody>
          <a:bodyPr/>
          <a:lstStyle/>
          <a:p>
            <a:fld id="{F463D08F-DD85-4E15-9F53-23CDB369C351}" type="datetimeFigureOut">
              <a:rPr lang="de-DE" smtClean="0"/>
              <a:t>02.03.2025</a:t>
            </a:fld>
            <a:endParaRPr lang="de-DE"/>
          </a:p>
        </p:txBody>
      </p:sp>
      <p:sp>
        <p:nvSpPr>
          <p:cNvPr id="6" name="Fußzeilenplatzhalter 5">
            <a:extLst>
              <a:ext uri="{FF2B5EF4-FFF2-40B4-BE49-F238E27FC236}">
                <a16:creationId xmlns:a16="http://schemas.microsoft.com/office/drawing/2014/main" id="{6A31B283-0147-D3B0-004C-BCC22C82A47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B9FA38C-20D9-E248-CFE8-29633B7CB95C}"/>
              </a:ext>
            </a:extLst>
          </p:cNvPr>
          <p:cNvSpPr>
            <a:spLocks noGrp="1"/>
          </p:cNvSpPr>
          <p:nvPr>
            <p:ph type="sldNum" sz="quarter" idx="12"/>
          </p:nvPr>
        </p:nvSpPr>
        <p:spPr/>
        <p:txBody>
          <a:bodyPr/>
          <a:lstStyle/>
          <a:p>
            <a:fld id="{CC1F2E24-021F-4C60-952E-B3227883F4C0}" type="slidenum">
              <a:rPr lang="de-DE" smtClean="0"/>
              <a:t>‹Nr.›</a:t>
            </a:fld>
            <a:endParaRPr lang="de-DE"/>
          </a:p>
        </p:txBody>
      </p:sp>
      <p:pic>
        <p:nvPicPr>
          <p:cNvPr id="8" name="Grafik 7">
            <a:extLst>
              <a:ext uri="{FF2B5EF4-FFF2-40B4-BE49-F238E27FC236}">
                <a16:creationId xmlns:a16="http://schemas.microsoft.com/office/drawing/2014/main" id="{DBA1300A-3404-2F2B-AFB2-5158DEE458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143" t="10382" r="7143" b="10382"/>
          <a:stretch/>
        </p:blipFill>
        <p:spPr>
          <a:xfrm>
            <a:off x="8544271" y="188640"/>
            <a:ext cx="3456385" cy="1100715"/>
          </a:xfrm>
          <a:prstGeom prst="rect">
            <a:avLst/>
          </a:prstGeom>
        </p:spPr>
      </p:pic>
    </p:spTree>
    <p:extLst>
      <p:ext uri="{BB962C8B-B14F-4D97-AF65-F5344CB8AC3E}">
        <p14:creationId xmlns:p14="http://schemas.microsoft.com/office/powerpoint/2010/main" val="1139277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D45C6CE-1F6D-C160-1358-59E15E178F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D19E052-2D89-F44B-85E7-21CDAA8141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905C370-B2EE-DB60-2CB1-A8C742ED83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63D08F-DD85-4E15-9F53-23CDB369C351}" type="datetimeFigureOut">
              <a:rPr lang="de-DE" smtClean="0"/>
              <a:t>02.03.2025</a:t>
            </a:fld>
            <a:endParaRPr lang="de-DE"/>
          </a:p>
        </p:txBody>
      </p:sp>
      <p:sp>
        <p:nvSpPr>
          <p:cNvPr id="5" name="Fußzeilenplatzhalter 4">
            <a:extLst>
              <a:ext uri="{FF2B5EF4-FFF2-40B4-BE49-F238E27FC236}">
                <a16:creationId xmlns:a16="http://schemas.microsoft.com/office/drawing/2014/main" id="{42D6948B-3AF7-794B-E58D-47EB07DDAE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6AC1ED05-D8CA-C381-5E94-9AC5082C1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F2E24-021F-4C60-952E-B3227883F4C0}" type="slidenum">
              <a:rPr lang="de-DE" smtClean="0"/>
              <a:t>‹Nr.›</a:t>
            </a:fld>
            <a:endParaRPr lang="de-DE"/>
          </a:p>
        </p:txBody>
      </p:sp>
    </p:spTree>
    <p:extLst>
      <p:ext uri="{BB962C8B-B14F-4D97-AF65-F5344CB8AC3E}">
        <p14:creationId xmlns:p14="http://schemas.microsoft.com/office/powerpoint/2010/main" val="27189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270BDE8-117E-49CF-A1A5-D98A150CB05D}"/>
              </a:ext>
            </a:extLst>
          </p:cNvPr>
          <p:cNvSpPr>
            <a:spLocks noGrp="1"/>
          </p:cNvSpPr>
          <p:nvPr>
            <p:ph type="title"/>
          </p:nvPr>
        </p:nvSpPr>
        <p:spPr>
          <a:xfrm>
            <a:off x="390524" y="508225"/>
            <a:ext cx="9515476" cy="964975"/>
          </a:xfrm>
          <a:prstGeom prst="rect">
            <a:avLst/>
          </a:prstGeom>
        </p:spPr>
        <p:txBody>
          <a:bodyPr vert="horz" lIns="0" tIns="0" rIns="0" bIns="0" rtlCol="0" anchor="t" anchorCtr="0">
            <a:no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382E4092-56B9-465C-84A6-DDD25A4CBBB0}"/>
              </a:ext>
            </a:extLst>
          </p:cNvPr>
          <p:cNvSpPr>
            <a:spLocks noGrp="1"/>
          </p:cNvSpPr>
          <p:nvPr>
            <p:ph type="body" idx="1"/>
          </p:nvPr>
        </p:nvSpPr>
        <p:spPr>
          <a:xfrm>
            <a:off x="762000" y="1993900"/>
            <a:ext cx="9144000" cy="4129088"/>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a:extLst>
              <a:ext uri="{FF2B5EF4-FFF2-40B4-BE49-F238E27FC236}">
                <a16:creationId xmlns:a16="http://schemas.microsoft.com/office/drawing/2014/main" id="{5DF5176C-4343-4CBC-A026-7A01765A62AF}"/>
              </a:ext>
            </a:extLst>
          </p:cNvPr>
          <p:cNvSpPr>
            <a:spLocks noGrp="1"/>
          </p:cNvSpPr>
          <p:nvPr>
            <p:ph type="sldNum" sz="quarter" idx="4"/>
          </p:nvPr>
        </p:nvSpPr>
        <p:spPr>
          <a:xfrm>
            <a:off x="11397330" y="6584250"/>
            <a:ext cx="432000" cy="180000"/>
          </a:xfrm>
          <a:prstGeom prst="rect">
            <a:avLst/>
          </a:prstGeom>
        </p:spPr>
        <p:txBody>
          <a:bodyPr vert="horz" lIns="0" tIns="0" rIns="0" bIns="0" rtlCol="0" anchor="ctr"/>
          <a:lstStyle>
            <a:lvl1pPr algn="r">
              <a:defRPr sz="1200">
                <a:solidFill>
                  <a:schemeClr val="tx1"/>
                </a:solidFill>
              </a:defRPr>
            </a:lvl1pPr>
          </a:lstStyle>
          <a:p>
            <a:fld id="{19DB77B4-3C54-46CA-975D-F6A6D2A6B962}" type="slidenum">
              <a:rPr lang="de-CH" smtClean="0"/>
              <a:pPr/>
              <a:t>‹Nr.›</a:t>
            </a:fld>
            <a:endParaRPr lang="de-CH"/>
          </a:p>
        </p:txBody>
      </p:sp>
    </p:spTree>
    <p:extLst>
      <p:ext uri="{BB962C8B-B14F-4D97-AF65-F5344CB8AC3E}">
        <p14:creationId xmlns:p14="http://schemas.microsoft.com/office/powerpoint/2010/main" val="325948457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Lst>
  <p:hf hdr="0" ftr="0"/>
  <p:txStyles>
    <p:title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4">
          <p15:clr>
            <a:srgbClr val="F26B43"/>
          </p15:clr>
        </p15:guide>
        <p15:guide id="4" pos="240">
          <p15:clr>
            <a:srgbClr val="F26B43"/>
          </p15:clr>
        </p15:guide>
        <p15:guide id="5" pos="7440">
          <p15:clr>
            <a:srgbClr val="F26B43"/>
          </p15:clr>
        </p15:guide>
        <p15:guide id="6" orient="horz" pos="4236">
          <p15:clr>
            <a:srgbClr val="F26B43"/>
          </p15:clr>
        </p15:guide>
        <p15:guide id="7" orient="horz" pos="3861">
          <p15:clr>
            <a:srgbClr val="F26B43"/>
          </p15:clr>
        </p15:guide>
        <p15:guide id="8" orient="horz" pos="1253">
          <p15:clr>
            <a:srgbClr val="F26B43"/>
          </p15:clr>
        </p15:guide>
        <p15:guide id="9" pos="480">
          <p15:clr>
            <a:srgbClr val="F26B43"/>
          </p15:clr>
        </p15:guide>
        <p15:guide id="10" pos="7200">
          <p15:clr>
            <a:srgbClr val="F26B43"/>
          </p15:clr>
        </p15:guide>
        <p15:guide id="11" orient="horz" pos="216">
          <p15:clr>
            <a:srgbClr val="F26B43"/>
          </p15:clr>
        </p15:guide>
        <p15:guide id="12" orient="horz" pos="928">
          <p15:clr>
            <a:srgbClr val="F26B43"/>
          </p15:clr>
        </p15:guide>
        <p15:guide id="13" orient="horz" pos="40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youtu.be/490JbAsu9dI?si=PmdWsV9HkpPmocGt"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hyperlink" Target="https://www.sportintegrity.ch/fr/organisation/signaler-un-incident"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mobilesport.ch/aktuell/manuel-pour-les-experts-bonnes-pratiques-boite-a-outils-methodes-denseignement-les-deux-cercles/"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slide" Target="slide46.xml"/><Relationship Id="rId5" Type="http://schemas.openxmlformats.org/officeDocument/2006/relationships/slide" Target="slide41.xml"/><Relationship Id="rId4" Type="http://schemas.openxmlformats.org/officeDocument/2006/relationships/slide" Target="slide5.xml"/></Relationships>
</file>

<file path=ppt/slides/_rels/slide4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A138357-1DFB-87E3-ECB0-37647B393836}"/>
              </a:ext>
            </a:extLst>
          </p:cNvPr>
          <p:cNvSpPr txBox="1"/>
          <p:nvPr/>
        </p:nvSpPr>
        <p:spPr>
          <a:xfrm>
            <a:off x="8507508" y="142745"/>
            <a:ext cx="3506771" cy="1206631"/>
          </a:xfrm>
          <a:prstGeom prst="rect">
            <a:avLst/>
          </a:prstGeom>
          <a:solidFill>
            <a:srgbClr val="56ACB5"/>
          </a:solidFill>
        </p:spPr>
        <p:txBody>
          <a:bodyPr wrap="square" rtlCol="0">
            <a:spAutoFit/>
          </a:bodyPr>
          <a:lstStyle/>
          <a:p>
            <a:endParaRPr lang="de-DE" dirty="0"/>
          </a:p>
        </p:txBody>
      </p:sp>
      <p:pic>
        <p:nvPicPr>
          <p:cNvPr id="4" name="Grafik 3" descr="Ein Bild, das Text, Schrift, Screenshot, Visitenkarte enthält.&#10;&#10;Automatisch generierte Beschreibung">
            <a:extLst>
              <a:ext uri="{FF2B5EF4-FFF2-40B4-BE49-F238E27FC236}">
                <a16:creationId xmlns:a16="http://schemas.microsoft.com/office/drawing/2014/main" id="{9E1BE8BD-E5E9-A4CD-E922-3E18ADF02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431" y="301467"/>
            <a:ext cx="3104926" cy="889188"/>
          </a:xfrm>
          <a:prstGeom prst="rect">
            <a:avLst/>
          </a:prstGeom>
        </p:spPr>
      </p:pic>
      <p:sp>
        <p:nvSpPr>
          <p:cNvPr id="10" name="Titel 3">
            <a:extLst>
              <a:ext uri="{FF2B5EF4-FFF2-40B4-BE49-F238E27FC236}">
                <a16:creationId xmlns:a16="http://schemas.microsoft.com/office/drawing/2014/main" id="{9B3A49E6-A670-3BE8-9D14-77AF596DD1C2}"/>
              </a:ext>
            </a:extLst>
          </p:cNvPr>
          <p:cNvSpPr txBox="1">
            <a:spLocks/>
          </p:cNvSpPr>
          <p:nvPr/>
        </p:nvSpPr>
        <p:spPr>
          <a:xfrm>
            <a:off x="388070" y="535031"/>
            <a:ext cx="9116500" cy="1285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500" b="1" kern="1200">
                <a:solidFill>
                  <a:schemeClr val="bg1"/>
                </a:solidFill>
                <a:latin typeface="+mj-lt"/>
                <a:ea typeface="+mj-ea"/>
                <a:cs typeface="+mj-cs"/>
              </a:defRPr>
            </a:lvl1pPr>
          </a:lstStyle>
          <a:p>
            <a:pPr>
              <a:defRPr/>
            </a:pPr>
            <a:r>
              <a:rPr kumimoji="0" lang="fr-CH" sz="4500" i="0" u="none" strike="noStrike" cap="none" normalizeH="0" baseline="0" noProof="0" dirty="0">
                <a:ln>
                  <a:noFill/>
                </a:ln>
                <a:uLnTx/>
                <a:uFillTx/>
                <a:latin typeface="Calibri  "/>
              </a:rPr>
              <a:t>«</a:t>
            </a:r>
            <a:r>
              <a:rPr kumimoji="0" lang="fr-CH" sz="4500" u="none" strike="noStrike" cap="none" normalizeH="0" baseline="0" noProof="0" dirty="0">
                <a:ln>
                  <a:noFill/>
                </a:ln>
                <a:uLnTx/>
                <a:uFillTx/>
                <a:latin typeface="Calibri  "/>
              </a:rPr>
              <a:t>S</a:t>
            </a:r>
            <a:r>
              <a:rPr lang="fr-CH" i="0" dirty="0">
                <a:latin typeface="Calibri  "/>
              </a:rPr>
              <a:t>port suisse respectueux</a:t>
            </a:r>
            <a:r>
              <a:rPr kumimoji="0" lang="fr-CH" sz="4500" i="0" u="none" strike="noStrike" cap="none" normalizeH="0" baseline="0" noProof="0" dirty="0">
                <a:ln>
                  <a:noFill/>
                </a:ln>
                <a:uLnTx/>
                <a:uFillTx/>
                <a:latin typeface="Calibri  "/>
              </a:rPr>
              <a:t>»</a:t>
            </a:r>
          </a:p>
        </p:txBody>
      </p:sp>
      <p:sp>
        <p:nvSpPr>
          <p:cNvPr id="12" name="Titel 3">
            <a:extLst>
              <a:ext uri="{FF2B5EF4-FFF2-40B4-BE49-F238E27FC236}">
                <a16:creationId xmlns:a16="http://schemas.microsoft.com/office/drawing/2014/main" id="{FFEA309B-4B11-BFCA-5A29-89FD65179CD9}"/>
              </a:ext>
            </a:extLst>
          </p:cNvPr>
          <p:cNvSpPr txBox="1">
            <a:spLocks/>
          </p:cNvSpPr>
          <p:nvPr/>
        </p:nvSpPr>
        <p:spPr>
          <a:xfrm>
            <a:off x="388070" y="1934340"/>
            <a:ext cx="9116500" cy="128539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5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CH" sz="4500" b="1" i="0" u="none" strike="noStrike" kern="1200" cap="none" spc="0" normalizeH="0" baseline="0" noProof="0">
              <a:ln>
                <a:noFill/>
              </a:ln>
              <a:solidFill>
                <a:srgbClr val="FFFFFF"/>
              </a:solidFill>
              <a:effectLst/>
              <a:uLnTx/>
              <a:uFillTx/>
              <a:latin typeface="Calibri"/>
              <a:ea typeface="+mj-ea"/>
              <a:cs typeface="+mj-cs"/>
            </a:endParaRPr>
          </a:p>
        </p:txBody>
      </p:sp>
    </p:spTree>
    <p:extLst>
      <p:ext uri="{BB962C8B-B14F-4D97-AF65-F5344CB8AC3E}">
        <p14:creationId xmlns:p14="http://schemas.microsoft.com/office/powerpoint/2010/main" val="1399044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4E1404D-9509-4557-B649-3C18A793DE5A}"/>
              </a:ext>
            </a:extLst>
          </p:cNvPr>
          <p:cNvSpPr>
            <a:spLocks noGrp="1"/>
          </p:cNvSpPr>
          <p:nvPr>
            <p:ph type="sldNum" sz="quarter" idx="12"/>
          </p:nvPr>
        </p:nvSpPr>
        <p:spPr/>
        <p:txBody>
          <a:bodyPr/>
          <a:lstStyle/>
          <a:p>
            <a:fld id="{19DB77B4-3C54-46CA-975D-F6A6D2A6B962}" type="slidenum">
              <a:rPr lang="de-CH" smtClean="0"/>
              <a:pPr/>
              <a:t>10</a:t>
            </a:fld>
            <a:endParaRPr lang="de-CH"/>
          </a:p>
        </p:txBody>
      </p:sp>
      <p:sp>
        <p:nvSpPr>
          <p:cNvPr id="2" name="Titel 8">
            <a:extLst>
              <a:ext uri="{FF2B5EF4-FFF2-40B4-BE49-F238E27FC236}">
                <a16:creationId xmlns:a16="http://schemas.microsoft.com/office/drawing/2014/main" id="{E4143A09-DD49-C92F-CDBF-04BD7061FA3C}"/>
              </a:ext>
            </a:extLst>
          </p:cNvPr>
          <p:cNvSpPr txBox="1">
            <a:spLocks/>
          </p:cNvSpPr>
          <p:nvPr/>
        </p:nvSpPr>
        <p:spPr>
          <a:xfrm>
            <a:off x="1338262" y="2076609"/>
            <a:ext cx="9515475"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a:defRPr/>
            </a:pPr>
            <a:r>
              <a:rPr kumimoji="0" lang="de-CH" sz="4000" b="1" i="0" u="none" strike="noStrike" kern="1200" cap="none" spc="0" normalizeH="0" baseline="0" noProof="0" dirty="0">
                <a:ln>
                  <a:noFill/>
                </a:ln>
                <a:solidFill>
                  <a:srgbClr val="000000"/>
                </a:solidFill>
                <a:effectLst/>
                <a:uLnTx/>
                <a:uFillTx/>
                <a:latin typeface="Calibri"/>
                <a:ea typeface="+mj-ea"/>
                <a:cs typeface="+mj-cs"/>
              </a:rPr>
              <a:t>B) </a:t>
            </a:r>
            <a:r>
              <a:rPr lang="fr-CH" dirty="0">
                <a:solidFill>
                  <a:srgbClr val="000000"/>
                </a:solidFill>
                <a:latin typeface="Calibri"/>
              </a:rPr>
              <a:t>Cerner chaque situation et comprendre le système</a:t>
            </a:r>
            <a:endParaRPr lang="de-CH" dirty="0">
              <a:solidFill>
                <a:srgbClr val="000000"/>
              </a:solidFill>
              <a:latin typeface="Calibri"/>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CH" sz="4000" b="1" i="0" u="none" strike="noStrike" kern="1200" cap="none" spc="0" normalizeH="0" baseline="0" noProof="0" dirty="0">
              <a:ln>
                <a:noFill/>
              </a:ln>
              <a:solidFill>
                <a:srgbClr val="000000"/>
              </a:solidFill>
              <a:effectLst/>
              <a:uLnTx/>
              <a:uFillTx/>
              <a:latin typeface="Calibri"/>
              <a:ea typeface="+mj-ea"/>
              <a:cs typeface="+mj-cs"/>
            </a:endParaRPr>
          </a:p>
        </p:txBody>
      </p:sp>
    </p:spTree>
    <p:extLst>
      <p:ext uri="{BB962C8B-B14F-4D97-AF65-F5344CB8AC3E}">
        <p14:creationId xmlns:p14="http://schemas.microsoft.com/office/powerpoint/2010/main" val="165716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76B0123-60E5-2CEA-3883-1DC526D2E6B0}"/>
              </a:ext>
            </a:extLst>
          </p:cNvPr>
          <p:cNvSpPr/>
          <p:nvPr/>
        </p:nvSpPr>
        <p:spPr>
          <a:xfrm>
            <a:off x="1" y="1288053"/>
            <a:ext cx="12191999" cy="5569948"/>
          </a:xfrm>
          <a:prstGeom prst="rect">
            <a:avLst/>
          </a:prstGeom>
          <a:solidFill>
            <a:srgbClr val="004377"/>
          </a:solidFill>
          <a:ln w="12700" cap="flat" cmpd="sng" algn="ctr">
            <a:solidFill>
              <a:srgbClr val="004377"/>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 name="Titel 2">
            <a:extLst>
              <a:ext uri="{FF2B5EF4-FFF2-40B4-BE49-F238E27FC236}">
                <a16:creationId xmlns:a16="http://schemas.microsoft.com/office/drawing/2014/main" id="{460A36C0-F92E-F957-82A0-63559A0AC6EA}"/>
              </a:ext>
            </a:extLst>
          </p:cNvPr>
          <p:cNvSpPr txBox="1">
            <a:spLocks/>
          </p:cNvSpPr>
          <p:nvPr/>
        </p:nvSpPr>
        <p:spPr>
          <a:xfrm>
            <a:off x="390524" y="508225"/>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dirty="0">
                <a:ln>
                  <a:noFill/>
                </a:ln>
                <a:solidFill>
                  <a:sysClr val="windowText" lastClr="000000"/>
                </a:solidFill>
                <a:uLnTx/>
                <a:uFillTx/>
                <a:latin typeface="Calibri"/>
                <a:ea typeface="+mj-ea"/>
                <a:cs typeface="+mj-cs"/>
              </a:rPr>
              <a:t>Pourquoi un sport respectueux?</a:t>
            </a:r>
          </a:p>
        </p:txBody>
      </p:sp>
      <p:pic>
        <p:nvPicPr>
          <p:cNvPr id="6" name="Grafik 5" descr="Ein Bild, das Text, Kreis, Diagramm, Karte enthält.&#10;&#10;Automatisch generierte Beschreibung">
            <a:extLst>
              <a:ext uri="{FF2B5EF4-FFF2-40B4-BE49-F238E27FC236}">
                <a16:creationId xmlns:a16="http://schemas.microsoft.com/office/drawing/2014/main" id="{FE15F3BD-4D29-8255-D16F-07988E105C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8879" y="1653611"/>
            <a:ext cx="6394241" cy="4838832"/>
          </a:xfrm>
          <a:prstGeom prst="rect">
            <a:avLst/>
          </a:prstGeom>
        </p:spPr>
      </p:pic>
    </p:spTree>
    <p:extLst>
      <p:ext uri="{BB962C8B-B14F-4D97-AF65-F5344CB8AC3E}">
        <p14:creationId xmlns:p14="http://schemas.microsoft.com/office/powerpoint/2010/main" val="3138396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EE534-D3C5-2004-8237-FCDD20787225}"/>
              </a:ext>
            </a:extLst>
          </p:cNvPr>
          <p:cNvSpPr txBox="1">
            <a:spLocks/>
          </p:cNvSpPr>
          <p:nvPr/>
        </p:nvSpPr>
        <p:spPr>
          <a:xfrm>
            <a:off x="399500" y="506413"/>
            <a:ext cx="6416500" cy="1069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dirty="0">
                <a:ln>
                  <a:noFill/>
                </a:ln>
                <a:solidFill>
                  <a:sysClr val="windowText" lastClr="000000"/>
                </a:solidFill>
                <a:uLnTx/>
                <a:uFillTx/>
                <a:latin typeface="Calibri"/>
                <a:ea typeface="+mj-ea"/>
                <a:cs typeface="+mj-cs"/>
              </a:rPr>
              <a:t>Pourquoi un sport respectueux</a:t>
            </a:r>
          </a:p>
        </p:txBody>
      </p:sp>
      <p:sp>
        <p:nvSpPr>
          <p:cNvPr id="3" name="Inhaltsplatzhalter 2">
            <a:extLst>
              <a:ext uri="{FF2B5EF4-FFF2-40B4-BE49-F238E27FC236}">
                <a16:creationId xmlns:a16="http://schemas.microsoft.com/office/drawing/2014/main" id="{08D7D918-A88B-D83E-A1CE-DBC1A8852B4A}"/>
              </a:ext>
            </a:extLst>
          </p:cNvPr>
          <p:cNvSpPr txBox="1">
            <a:spLocks/>
          </p:cNvSpPr>
          <p:nvPr/>
        </p:nvSpPr>
        <p:spPr>
          <a:xfrm>
            <a:off x="501268" y="1744329"/>
            <a:ext cx="5387765" cy="4140339"/>
          </a:xfrm>
          <a:prstGeom prst="rect">
            <a:avLst/>
          </a:prstGeom>
        </p:spPr>
        <p:txBody>
          <a:bodyPr vert="horz" lIns="0" tIns="0" rIns="0" bIns="0" rtlCol="0">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1" i="0" u="none" strike="noStrike" cap="none" normalizeH="0" baseline="0" noProof="0" dirty="0">
                <a:ln>
                  <a:noFill/>
                </a:ln>
                <a:solidFill>
                  <a:sysClr val="windowText" lastClr="000000"/>
                </a:solidFill>
                <a:uLnTx/>
                <a:uFillTx/>
                <a:latin typeface="Calibri"/>
                <a:ea typeface="+mn-ea"/>
                <a:cs typeface="+mn-cs"/>
              </a:rPr>
              <a:t>Le mandat confié au sport</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2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«Le sport de performance oui, mais pas à n’importe quel prix. </a:t>
            </a:r>
            <a:r>
              <a:rPr kumimoji="0" lang="fr-CH" sz="2200" i="0" u="none" strike="noStrike" cap="none" normalizeH="0" baseline="0" noProof="0" dirty="0">
                <a:ln>
                  <a:noFill/>
                </a:ln>
                <a:solidFill>
                  <a:sysClr val="windowText" lastClr="000000"/>
                </a:solidFill>
                <a:uLnTx/>
                <a:uFillTx/>
                <a:latin typeface="Calibri"/>
                <a:ea typeface="+mn-ea"/>
                <a:cs typeface="+mn-cs"/>
              </a:rPr>
              <a:t>La </a:t>
            </a:r>
            <a:r>
              <a:rPr kumimoji="0" lang="fr-CH" sz="2200" b="1" i="0" u="none" strike="noStrike" cap="none" normalizeH="0" baseline="0" noProof="0" dirty="0">
                <a:ln>
                  <a:noFill/>
                </a:ln>
                <a:solidFill>
                  <a:sysClr val="windowText" lastClr="000000"/>
                </a:solidFill>
                <a:uLnTx/>
                <a:uFillTx/>
                <a:latin typeface="Calibri"/>
                <a:ea typeface="+mn-ea"/>
                <a:cs typeface="+mn-cs"/>
              </a:rPr>
              <a:t>dignité</a:t>
            </a:r>
            <a:r>
              <a:rPr kumimoji="0" lang="fr-CH" sz="2200" i="0" u="none" strike="noStrike" cap="none" normalizeH="0" baseline="0" noProof="0" dirty="0">
                <a:ln>
                  <a:noFill/>
                </a:ln>
                <a:solidFill>
                  <a:sysClr val="windowText" lastClr="000000"/>
                </a:solidFill>
                <a:uLnTx/>
                <a:uFillTx/>
                <a:latin typeface="Calibri"/>
                <a:ea typeface="+mn-ea"/>
                <a:cs typeface="+mn-cs"/>
              </a:rPr>
              <a:t> des athlètes prime sur tout le reste.</a:t>
            </a:r>
            <a:r>
              <a:rPr kumimoji="0" lang="fr-CH" sz="2200" b="0" i="0" u="none" strike="noStrike" cap="none" normalizeH="0" baseline="0" noProof="0" dirty="0">
                <a:ln>
                  <a:noFill/>
                </a:ln>
                <a:solidFill>
                  <a:sysClr val="windowText" lastClr="000000"/>
                </a:solidFill>
                <a:uLnTx/>
                <a:uFillTx/>
                <a:latin typeface="Calibri"/>
                <a:ea typeface="+mn-ea"/>
                <a:cs typeface="+mn-cs"/>
              </a:rPr>
              <a:t> Et donc aussi sur les prouesses sportives.» </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1400" b="0" i="0" u="none" strike="noStrike" cap="none" normalizeH="0" baseline="0" noProof="0" dirty="0">
                <a:ln>
                  <a:noFill/>
                </a:ln>
                <a:solidFill>
                  <a:sysClr val="windowText" lastClr="000000"/>
                </a:solidFill>
                <a:uLnTx/>
                <a:uFillTx/>
                <a:latin typeface="Calibri"/>
                <a:ea typeface="+mn-ea"/>
                <a:cs typeface="+mn-cs"/>
              </a:rPr>
              <a:t>Viola </a:t>
            </a:r>
            <a:r>
              <a:rPr kumimoji="0" lang="fr-CH" sz="1400" b="0" i="0" u="none" strike="noStrike" cap="none" normalizeH="0" baseline="0" noProof="0" dirty="0" err="1">
                <a:ln>
                  <a:noFill/>
                </a:ln>
                <a:solidFill>
                  <a:sysClr val="windowText" lastClr="000000"/>
                </a:solidFill>
                <a:uLnTx/>
                <a:uFillTx/>
                <a:latin typeface="Calibri"/>
                <a:ea typeface="+mn-ea"/>
                <a:cs typeface="+mn-cs"/>
              </a:rPr>
              <a:t>Amherd</a:t>
            </a:r>
            <a:r>
              <a:rPr kumimoji="0" lang="fr-CH" sz="1400" b="0" i="0" u="none" strike="noStrike" cap="none" normalizeH="0" baseline="0" noProof="0" dirty="0">
                <a:ln>
                  <a:noFill/>
                </a:ln>
                <a:solidFill>
                  <a:sysClr val="windowText" lastClr="000000"/>
                </a:solidFill>
                <a:uLnTx/>
                <a:uFillTx/>
                <a:latin typeface="Calibri"/>
                <a:ea typeface="+mn-ea"/>
                <a:cs typeface="+mn-cs"/>
              </a:rPr>
              <a:t>, conseillère fédérale, novembre 2021</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5" name="Bildplatzhalter 5">
            <a:extLst>
              <a:ext uri="{FF2B5EF4-FFF2-40B4-BE49-F238E27FC236}">
                <a16:creationId xmlns:a16="http://schemas.microsoft.com/office/drawing/2014/main" id="{C22F7506-5CB7-1F1A-30E6-B3F9C559D1DF}"/>
              </a:ext>
            </a:extLst>
          </p:cNvPr>
          <p:cNvPicPr>
            <a:picLocks noChangeAspect="1"/>
          </p:cNvPicPr>
          <p:nvPr/>
        </p:nvPicPr>
        <p:blipFill rotWithShape="1">
          <a:blip r:embed="rId3"/>
          <a:srcRect r="19563" b="9091"/>
          <a:stretch/>
        </p:blipFill>
        <p:spPr>
          <a:xfrm>
            <a:off x="6302967" y="1683266"/>
            <a:ext cx="5387765" cy="4262466"/>
          </a:xfrm>
          <a:prstGeom prst="rect">
            <a:avLst/>
          </a:prstGeom>
        </p:spPr>
      </p:pic>
    </p:spTree>
    <p:extLst>
      <p:ext uri="{BB962C8B-B14F-4D97-AF65-F5344CB8AC3E}">
        <p14:creationId xmlns:p14="http://schemas.microsoft.com/office/powerpoint/2010/main" val="2300613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6162E972-F0DE-76A3-3EE8-45C57445B9DD}"/>
              </a:ext>
            </a:extLst>
          </p:cNvPr>
          <p:cNvSpPr txBox="1">
            <a:spLocks/>
          </p:cNvSpPr>
          <p:nvPr/>
        </p:nvSpPr>
        <p:spPr>
          <a:xfrm>
            <a:off x="390524" y="508225"/>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Situations dans le sport</a:t>
            </a:r>
          </a:p>
        </p:txBody>
      </p:sp>
      <p:sp>
        <p:nvSpPr>
          <p:cNvPr id="2" name="Rechteck 1">
            <a:extLst>
              <a:ext uri="{FF2B5EF4-FFF2-40B4-BE49-F238E27FC236}">
                <a16:creationId xmlns:a16="http://schemas.microsoft.com/office/drawing/2014/main" id="{E64AC705-9943-7B0D-818B-5C1335CDE0CB}"/>
              </a:ext>
            </a:extLst>
          </p:cNvPr>
          <p:cNvSpPr/>
          <p:nvPr/>
        </p:nvSpPr>
        <p:spPr>
          <a:xfrm>
            <a:off x="1" y="1288053"/>
            <a:ext cx="12191999" cy="5569948"/>
          </a:xfrm>
          <a:prstGeom prst="rect">
            <a:avLst/>
          </a:prstGeom>
          <a:solidFill>
            <a:srgbClr val="004377"/>
          </a:solidFill>
          <a:ln w="12700" cap="flat" cmpd="sng" algn="ctr">
            <a:solidFill>
              <a:srgbClr val="004377"/>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3" name="Grafik 2" descr="Ein Bild, das Text, Kreis, Diagramm, Karte enthält.&#10;&#10;Automatisch generierte Beschreibung">
            <a:extLst>
              <a:ext uri="{FF2B5EF4-FFF2-40B4-BE49-F238E27FC236}">
                <a16:creationId xmlns:a16="http://schemas.microsoft.com/office/drawing/2014/main" id="{C1465D4B-888F-01B3-46AF-62937853B5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8879" y="1653611"/>
            <a:ext cx="6394241" cy="4838832"/>
          </a:xfrm>
          <a:prstGeom prst="rect">
            <a:avLst/>
          </a:prstGeom>
        </p:spPr>
      </p:pic>
    </p:spTree>
    <p:extLst>
      <p:ext uri="{BB962C8B-B14F-4D97-AF65-F5344CB8AC3E}">
        <p14:creationId xmlns:p14="http://schemas.microsoft.com/office/powerpoint/2010/main" val="927924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AA1EFE-E5FA-825F-12DF-7404D3E2539B}"/>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800"/>
              </a:spcAft>
              <a:buClrTx/>
              <a:buSzTx/>
              <a:buFont typeface="Symbol" panose="05050102010706020507" pitchFamily="18" charset="2"/>
              <a:buNone/>
              <a:tabLst/>
              <a:defRPr/>
            </a:pPr>
            <a:r>
              <a:rPr kumimoji="0" lang="fr-CH" sz="2200" b="1" i="0" u="none" strike="noStrike" cap="none" normalizeH="0" baseline="0" noProof="0">
                <a:ln>
                  <a:noFill/>
                </a:ln>
                <a:solidFill>
                  <a:sysClr val="windowText" lastClr="000000"/>
                </a:solidFill>
                <a:uLnTx/>
                <a:uFillTx/>
                <a:latin typeface="Calibri"/>
                <a:ea typeface="+mn-ea"/>
                <a:cs typeface="+mn-cs"/>
              </a:rPr>
              <a:t>Réflexion personnelle et échange par binôme (5-10’)</a:t>
            </a:r>
          </a:p>
        </p:txBody>
      </p:sp>
      <p:sp>
        <p:nvSpPr>
          <p:cNvPr id="3" name="Textplatzhalter 4">
            <a:extLst>
              <a:ext uri="{FF2B5EF4-FFF2-40B4-BE49-F238E27FC236}">
                <a16:creationId xmlns:a16="http://schemas.microsoft.com/office/drawing/2014/main" id="{23BA2C75-0143-8DE4-7C14-4F357B26FD27}"/>
              </a:ext>
            </a:extLst>
          </p:cNvPr>
          <p:cNvSpPr txBox="1">
            <a:spLocks/>
          </p:cNvSpPr>
          <p:nvPr/>
        </p:nvSpPr>
        <p:spPr>
          <a:xfrm>
            <a:off x="762001" y="2425700"/>
            <a:ext cx="9144000" cy="3703638"/>
          </a:xfrm>
          <a:prstGeom prst="rect">
            <a:avLst/>
          </a:prstGeom>
        </p:spPr>
        <p:txBody>
          <a:bodyPr vert="horz" lIns="0" tIns="0" rIns="0" bIns="0" rtlCol="0" anchor="ctr">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Quelles sont vos réactions après avoir découvert l’histoire de [</a:t>
            </a:r>
            <a:r>
              <a:rPr kumimoji="0" lang="fr-CH" sz="2200" b="0" i="0" u="none" strike="noStrike" cap="none" normalizeH="0" baseline="0" noProof="0" dirty="0">
                <a:ln>
                  <a:noFill/>
                </a:ln>
                <a:solidFill>
                  <a:sysClr val="windowText" lastClr="000000"/>
                </a:solidFill>
                <a:highlight>
                  <a:srgbClr val="FFFF00"/>
                </a:highlight>
                <a:uLnTx/>
                <a:uFillTx/>
                <a:latin typeface="Calibri"/>
                <a:ea typeface="+mn-ea"/>
                <a:cs typeface="+mn-cs"/>
              </a:rPr>
              <a:t>Nom</a:t>
            </a:r>
            <a:r>
              <a:rPr kumimoji="0" lang="fr-CH" sz="2200" b="0" i="0" u="none" strike="noStrike" cap="none" normalizeH="0" baseline="0" noProof="0" dirty="0">
                <a:ln>
                  <a:noFill/>
                </a:ln>
                <a:solidFill>
                  <a:sysClr val="windowText" lastClr="000000"/>
                </a:solidFill>
                <a:uLnTx/>
                <a:uFillTx/>
                <a:latin typeface="Calibri"/>
                <a:ea typeface="+mn-ea"/>
                <a:cs typeface="+mn-cs"/>
              </a:rPr>
              <a:t>]?</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Quelles pensées vous traversent l’esprit?</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Comment analysez-vous la situation de [</a:t>
            </a:r>
            <a:r>
              <a:rPr kumimoji="0" lang="fr-CH" sz="2200" b="0" i="0" u="none" strike="noStrike" cap="none" normalizeH="0" baseline="0" noProof="0" dirty="0">
                <a:ln>
                  <a:noFill/>
                </a:ln>
                <a:solidFill>
                  <a:sysClr val="windowText" lastClr="000000"/>
                </a:solidFill>
                <a:highlight>
                  <a:srgbClr val="FFFF00"/>
                </a:highlight>
                <a:uLnTx/>
                <a:uFillTx/>
                <a:latin typeface="Calibri"/>
                <a:ea typeface="+mn-ea"/>
                <a:cs typeface="+mn-cs"/>
              </a:rPr>
              <a:t>Nom</a:t>
            </a:r>
            <a:r>
              <a:rPr kumimoji="0" lang="fr-CH" sz="2200" b="0" i="0" u="none" strike="noStrike" cap="none" normalizeH="0" baseline="0" noProof="0" dirty="0">
                <a:ln>
                  <a:noFill/>
                </a:ln>
                <a:solidFill>
                  <a:sysClr val="windowText" lastClr="000000"/>
                </a:solidFill>
                <a:uLnTx/>
                <a:uFillTx/>
                <a:latin typeface="Calibri"/>
                <a:ea typeface="+mn-ea"/>
                <a:cs typeface="+mn-cs"/>
              </a:rPr>
              <a:t>]?</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Comment se sent [</a:t>
            </a:r>
            <a:r>
              <a:rPr kumimoji="0" lang="fr-CH" sz="2200" b="0" i="0" u="none" strike="noStrike" cap="none" normalizeH="0" baseline="0" noProof="0" dirty="0">
                <a:ln>
                  <a:noFill/>
                </a:ln>
                <a:solidFill>
                  <a:sysClr val="windowText" lastClr="000000"/>
                </a:solidFill>
                <a:highlight>
                  <a:srgbClr val="FFFF00"/>
                </a:highlight>
                <a:uLnTx/>
                <a:uFillTx/>
                <a:latin typeface="Calibri"/>
                <a:ea typeface="+mn-ea"/>
                <a:cs typeface="+mn-cs"/>
              </a:rPr>
              <a:t>Nom</a:t>
            </a:r>
            <a:r>
              <a:rPr kumimoji="0" lang="fr-CH" sz="2200" b="0" i="0" u="none" strike="noStrike" cap="none" normalizeH="0" baseline="0" noProof="0" dirty="0">
                <a:ln>
                  <a:noFill/>
                </a:ln>
                <a:solidFill>
                  <a:sysClr val="windowText" lastClr="000000"/>
                </a:solidFill>
                <a:uLnTx/>
                <a:uFillTx/>
                <a:latin typeface="Calibri"/>
                <a:ea typeface="+mn-ea"/>
                <a:cs typeface="+mn-cs"/>
              </a:rPr>
              <a:t>] sur le plan émotionnel?</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Quelles sont les stratégies de défense utilisées par [</a:t>
            </a:r>
            <a:r>
              <a:rPr kumimoji="0" lang="fr-CH" sz="2200" b="0" i="0" u="none" strike="noStrike" cap="none" normalizeH="0" baseline="0" noProof="0" dirty="0">
                <a:ln>
                  <a:noFill/>
                </a:ln>
                <a:solidFill>
                  <a:sysClr val="windowText" lastClr="000000"/>
                </a:solidFill>
                <a:highlight>
                  <a:srgbClr val="FFFF00"/>
                </a:highlight>
                <a:uLnTx/>
                <a:uFillTx/>
                <a:latin typeface="Calibri"/>
                <a:ea typeface="+mn-ea"/>
                <a:cs typeface="+mn-cs"/>
              </a:rPr>
              <a:t>Nom</a:t>
            </a:r>
            <a:r>
              <a:rPr kumimoji="0" lang="fr-CH" sz="2200" b="0" i="0" u="none" strike="noStrike" cap="none" normalizeH="0" baseline="0" noProof="0" dirty="0">
                <a:ln>
                  <a:noFill/>
                </a:ln>
                <a:solidFill>
                  <a:sysClr val="windowText" lastClr="000000"/>
                </a:solidFill>
                <a:uLnTx/>
                <a:uFillTx/>
                <a:latin typeface="Calibri"/>
                <a:ea typeface="+mn-ea"/>
                <a:cs typeface="+mn-cs"/>
              </a:rPr>
              <a:t>]? </a:t>
            </a:r>
          </a:p>
          <a:p>
            <a:pPr marL="342900" marR="0" lvl="0" indent="-342900" algn="l" defTabSz="914400" rtl="0" eaLnBrk="1" fontAlgn="auto" latinLnBrk="0" hangingPunct="1">
              <a:lnSpc>
                <a:spcPts val="2640"/>
              </a:lnSpc>
              <a:spcBef>
                <a:spcPts val="1000"/>
              </a:spcBef>
              <a:spcAft>
                <a:spcPts val="80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Pourquoi ne fonctionnent-elles pas?</a:t>
            </a:r>
          </a:p>
        </p:txBody>
      </p:sp>
      <p:sp>
        <p:nvSpPr>
          <p:cNvPr id="4" name="Titel 2">
            <a:extLst>
              <a:ext uri="{FF2B5EF4-FFF2-40B4-BE49-F238E27FC236}">
                <a16:creationId xmlns:a16="http://schemas.microsoft.com/office/drawing/2014/main" id="{AE110DE8-A3FC-76BB-6ECD-F165206E44A8}"/>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Réfléchir à l’exemple de situation</a:t>
            </a:r>
          </a:p>
        </p:txBody>
      </p:sp>
    </p:spTree>
    <p:extLst>
      <p:ext uri="{BB962C8B-B14F-4D97-AF65-F5344CB8AC3E}">
        <p14:creationId xmlns:p14="http://schemas.microsoft.com/office/powerpoint/2010/main" val="2031452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5">
            <a:extLst>
              <a:ext uri="{FF2B5EF4-FFF2-40B4-BE49-F238E27FC236}">
                <a16:creationId xmlns:a16="http://schemas.microsoft.com/office/drawing/2014/main" id="{D2A99B64-CFA1-FD1C-4A0D-F6DA70F339FB}"/>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1" i="0" u="none" strike="noStrike" cap="none" normalizeH="0" baseline="0" noProof="0">
                <a:ln>
                  <a:noFill/>
                </a:ln>
                <a:solidFill>
                  <a:sysClr val="windowText" lastClr="000000"/>
                </a:solidFill>
                <a:uLnTx/>
                <a:uFillTx/>
                <a:latin typeface="Calibri"/>
                <a:ea typeface="+mn-ea"/>
                <a:cs typeface="+mn-cs"/>
              </a:rPr>
              <a:t>Discussion en petits groupes (10-20’) </a:t>
            </a:r>
          </a:p>
        </p:txBody>
      </p:sp>
      <p:sp>
        <p:nvSpPr>
          <p:cNvPr id="3" name="Textplatzhalter 6">
            <a:extLst>
              <a:ext uri="{FF2B5EF4-FFF2-40B4-BE49-F238E27FC236}">
                <a16:creationId xmlns:a16="http://schemas.microsoft.com/office/drawing/2014/main" id="{5D53F35B-146D-ACE4-516C-F4112D7FFEF3}"/>
              </a:ext>
            </a:extLst>
          </p:cNvPr>
          <p:cNvSpPr txBox="1">
            <a:spLocks/>
          </p:cNvSpPr>
          <p:nvPr/>
        </p:nvSpPr>
        <p:spPr>
          <a:xfrm>
            <a:off x="762001" y="2425700"/>
            <a:ext cx="9144000" cy="3703638"/>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Comment la situation a-t-elle pu en arriver là?</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Quelles actrices ou quels acteurs ont contribué à cette évolution de la situation? </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Quels étaient les risques/les «angles morts»? Qui aurait dû les identifier?</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Quelles conditions ont permis ou même favorisé cette situation? </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Ethiquement parlant, qu’est-ce qui pose problème dans cet exemple? Où quelqu’un aurait-il pu ou dû intervenir?</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Où et comment le pouvoir, les idéaux, la proximité ou la pression se retrouvent-ils dans cet exemple?</a:t>
            </a:r>
          </a:p>
        </p:txBody>
      </p:sp>
      <p:sp>
        <p:nvSpPr>
          <p:cNvPr id="4" name="Titel 1">
            <a:extLst>
              <a:ext uri="{FF2B5EF4-FFF2-40B4-BE49-F238E27FC236}">
                <a16:creationId xmlns:a16="http://schemas.microsoft.com/office/drawing/2014/main" id="{89C988B4-CEAE-E8F6-0AD0-5C818BDF4235}"/>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Réfléchir à l’exemple de situation</a:t>
            </a:r>
          </a:p>
        </p:txBody>
      </p:sp>
    </p:spTree>
    <p:extLst>
      <p:ext uri="{BB962C8B-B14F-4D97-AF65-F5344CB8AC3E}">
        <p14:creationId xmlns:p14="http://schemas.microsoft.com/office/powerpoint/2010/main" val="133964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2">
            <a:extLst>
              <a:ext uri="{FF2B5EF4-FFF2-40B4-BE49-F238E27FC236}">
                <a16:creationId xmlns:a16="http://schemas.microsoft.com/office/drawing/2014/main" id="{7DA116E3-02D2-862A-B84F-AA08D3449BC7}"/>
              </a:ext>
            </a:extLst>
          </p:cNvPr>
          <p:cNvSpPr txBox="1">
            <a:spLocks/>
          </p:cNvSpPr>
          <p:nvPr/>
        </p:nvSpPr>
        <p:spPr>
          <a:xfrm>
            <a:off x="390525"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dirty="0">
                <a:ln>
                  <a:noFill/>
                </a:ln>
                <a:solidFill>
                  <a:sysClr val="windowText" lastClr="000000"/>
                </a:solidFill>
                <a:uLnTx/>
                <a:uFillTx/>
                <a:latin typeface="Calibri"/>
                <a:ea typeface="+mj-ea"/>
                <a:cs typeface="+mj-cs"/>
              </a:rPr>
              <a:t>Questions clés et dynamiques autour </a:t>
            </a:r>
            <a:br>
              <a:rPr kumimoji="0" lang="fr-CH" sz="4000" b="1" i="0" u="none" strike="noStrike" cap="none" normalizeH="0" baseline="0" noProof="0" dirty="0">
                <a:ln>
                  <a:noFill/>
                </a:ln>
                <a:solidFill>
                  <a:sysClr val="windowText" lastClr="000000"/>
                </a:solidFill>
                <a:uLnTx/>
                <a:uFillTx/>
                <a:latin typeface="Calibri"/>
                <a:ea typeface="+mj-ea"/>
                <a:cs typeface="+mj-cs"/>
              </a:rPr>
            </a:br>
            <a:r>
              <a:rPr kumimoji="0" lang="fr-CH" sz="4000" b="1" i="0" u="none" strike="noStrike" cap="none" normalizeH="0" baseline="0" noProof="0" dirty="0">
                <a:ln>
                  <a:noFill/>
                </a:ln>
                <a:solidFill>
                  <a:sysClr val="windowText" lastClr="000000"/>
                </a:solidFill>
                <a:uLnTx/>
                <a:uFillTx/>
                <a:latin typeface="Calibri"/>
                <a:ea typeface="+mj-ea"/>
                <a:cs typeface="+mj-cs"/>
              </a:rPr>
              <a:t>du pouvoir, des idéaux, de la proximité, de la pression</a:t>
            </a:r>
          </a:p>
        </p:txBody>
      </p:sp>
      <p:sp>
        <p:nvSpPr>
          <p:cNvPr id="8" name="Textfeld 7">
            <a:extLst>
              <a:ext uri="{FF2B5EF4-FFF2-40B4-BE49-F238E27FC236}">
                <a16:creationId xmlns:a16="http://schemas.microsoft.com/office/drawing/2014/main" id="{0F01296B-7142-6D7C-F264-C172F80EC6D6}"/>
              </a:ext>
            </a:extLst>
          </p:cNvPr>
          <p:cNvSpPr txBox="1"/>
          <p:nvPr/>
        </p:nvSpPr>
        <p:spPr>
          <a:xfrm>
            <a:off x="-1" y="2398844"/>
            <a:ext cx="12182921" cy="677108"/>
          </a:xfrm>
          <a:prstGeom prst="rect">
            <a:avLst/>
          </a:prstGeom>
          <a:gradFill flip="none" rotWithShape="1">
            <a:gsLst>
              <a:gs pos="23000">
                <a:srgbClr val="8ACE2B"/>
              </a:gs>
              <a:gs pos="62000">
                <a:srgbClr val="C8C8C8"/>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defTabSz="609570">
              <a:defRPr/>
            </a:pPr>
            <a:r>
              <a:rPr kumimoji="0" lang="fr-CH" sz="3200" b="1" i="0" u="none" strike="noStrike" cap="none" normalizeH="0" baseline="0" noProof="0">
                <a:ln>
                  <a:noFill/>
                </a:ln>
                <a:solidFill>
                  <a:prstClr val="black"/>
                </a:solidFill>
                <a:uLnTx/>
                <a:uFillTx/>
                <a:latin typeface="Athelas"/>
                <a:cs typeface="Calibri"/>
              </a:rPr>
              <a:t>				</a:t>
            </a:r>
            <a:r>
              <a:rPr lang="fr-CH" sz="3200">
                <a:latin typeface="Athelas"/>
                <a:cs typeface="Calibri"/>
              </a:rPr>
              <a:t>Comment refléter et partager</a:t>
            </a:r>
            <a:r>
              <a:rPr lang="fr-CH" sz="3200" b="1">
                <a:latin typeface="Athelas"/>
                <a:cs typeface="Calibri"/>
              </a:rPr>
              <a:t> </a:t>
            </a:r>
            <a:r>
              <a:rPr lang="fr-CH" sz="3600" b="1">
                <a:latin typeface="Athelas"/>
                <a:cs typeface="Calibri"/>
              </a:rPr>
              <a:t>le pouvoir</a:t>
            </a:r>
            <a:r>
              <a:rPr lang="fr-CH" sz="3200">
                <a:latin typeface="Athelas"/>
                <a:cs typeface="Calibri"/>
              </a:rPr>
              <a:t>?</a:t>
            </a:r>
          </a:p>
        </p:txBody>
      </p:sp>
      <p:sp>
        <p:nvSpPr>
          <p:cNvPr id="9" name="Textfeld 8">
            <a:extLst>
              <a:ext uri="{FF2B5EF4-FFF2-40B4-BE49-F238E27FC236}">
                <a16:creationId xmlns:a16="http://schemas.microsoft.com/office/drawing/2014/main" id="{2B073A6D-1ABD-3612-7EF2-967AD9E42AAE}"/>
              </a:ext>
            </a:extLst>
          </p:cNvPr>
          <p:cNvSpPr txBox="1"/>
          <p:nvPr/>
        </p:nvSpPr>
        <p:spPr>
          <a:xfrm>
            <a:off x="-3" y="3274853"/>
            <a:ext cx="12182921" cy="677108"/>
          </a:xfrm>
          <a:prstGeom prst="rect">
            <a:avLst/>
          </a:prstGeom>
          <a:gradFill flip="none" rotWithShape="1">
            <a:gsLst>
              <a:gs pos="24000">
                <a:srgbClr val="8ACE2B"/>
              </a:gs>
              <a:gs pos="62000">
                <a:srgbClr val="C4C2BD"/>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defTabSz="609570">
              <a:defRPr/>
            </a:pPr>
            <a:r>
              <a:rPr kumimoji="0" lang="fr-CH" sz="3200" b="1" i="0" u="none" strike="noStrike" cap="none" normalizeH="0" baseline="0" noProof="0">
                <a:ln>
                  <a:noFill/>
                </a:ln>
                <a:solidFill>
                  <a:prstClr val="black"/>
                </a:solidFill>
                <a:uLnTx/>
                <a:uFillTx/>
                <a:latin typeface="Athelas"/>
                <a:cs typeface="Calibri"/>
              </a:rPr>
              <a:t>				</a:t>
            </a:r>
            <a:r>
              <a:rPr lang="fr-CH" sz="3200">
                <a:latin typeface="Athelas"/>
                <a:cs typeface="Calibri"/>
              </a:rPr>
              <a:t>Comment reconnaître et questionner</a:t>
            </a:r>
            <a:r>
              <a:rPr lang="fr-CH" sz="3200" b="1">
                <a:latin typeface="Athelas"/>
                <a:cs typeface="Calibri"/>
              </a:rPr>
              <a:t> </a:t>
            </a:r>
            <a:r>
              <a:rPr lang="fr-CH" sz="3600" b="1">
                <a:latin typeface="Athelas"/>
                <a:cs typeface="Calibri"/>
              </a:rPr>
              <a:t>les idéaux</a:t>
            </a:r>
            <a:r>
              <a:rPr lang="fr-CH" sz="3200">
                <a:latin typeface="Athelas"/>
                <a:cs typeface="Calibri"/>
              </a:rPr>
              <a:t>?</a:t>
            </a:r>
          </a:p>
        </p:txBody>
      </p:sp>
      <p:sp>
        <p:nvSpPr>
          <p:cNvPr id="10" name="Textfeld 9">
            <a:extLst>
              <a:ext uri="{FF2B5EF4-FFF2-40B4-BE49-F238E27FC236}">
                <a16:creationId xmlns:a16="http://schemas.microsoft.com/office/drawing/2014/main" id="{E902B22C-1E97-F596-822D-375B41CB6462}"/>
              </a:ext>
            </a:extLst>
          </p:cNvPr>
          <p:cNvSpPr txBox="1"/>
          <p:nvPr/>
        </p:nvSpPr>
        <p:spPr>
          <a:xfrm>
            <a:off x="-2796" y="4158660"/>
            <a:ext cx="12182921" cy="677108"/>
          </a:xfrm>
          <a:prstGeom prst="rect">
            <a:avLst/>
          </a:prstGeom>
          <a:gradFill flip="none" rotWithShape="1">
            <a:gsLst>
              <a:gs pos="24000">
                <a:srgbClr val="8ACE2B"/>
              </a:gs>
              <a:gs pos="62000">
                <a:srgbClr val="C4C2BD"/>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defTabSz="609570">
              <a:defRPr/>
            </a:pPr>
            <a:r>
              <a:rPr kumimoji="0" lang="fr-CH" sz="3200" b="1" i="0" u="none" strike="noStrike" cap="none" normalizeH="0" baseline="0" noProof="0">
                <a:ln>
                  <a:noFill/>
                </a:ln>
                <a:solidFill>
                  <a:prstClr val="black"/>
                </a:solidFill>
                <a:uLnTx/>
                <a:uFillTx/>
                <a:latin typeface="Athelas"/>
                <a:cs typeface="Calibri"/>
              </a:rPr>
              <a:t>				</a:t>
            </a:r>
            <a:r>
              <a:rPr lang="fr-CH" sz="3200">
                <a:latin typeface="Athelas"/>
                <a:cs typeface="Calibri"/>
              </a:rPr>
              <a:t>Comment concevoir et limiter</a:t>
            </a:r>
            <a:r>
              <a:rPr lang="fr-CH" sz="3200" b="1">
                <a:latin typeface="Athelas"/>
                <a:cs typeface="Calibri"/>
              </a:rPr>
              <a:t> </a:t>
            </a:r>
            <a:r>
              <a:rPr lang="fr-CH" sz="3600" b="1">
                <a:latin typeface="Athelas"/>
                <a:cs typeface="Calibri"/>
              </a:rPr>
              <a:t>la proximité</a:t>
            </a:r>
            <a:r>
              <a:rPr lang="fr-CH" sz="3200">
                <a:latin typeface="Athelas"/>
                <a:cs typeface="Calibri"/>
              </a:rPr>
              <a:t>?</a:t>
            </a:r>
          </a:p>
        </p:txBody>
      </p:sp>
      <p:sp>
        <p:nvSpPr>
          <p:cNvPr id="11" name="Textfeld 10">
            <a:extLst>
              <a:ext uri="{FF2B5EF4-FFF2-40B4-BE49-F238E27FC236}">
                <a16:creationId xmlns:a16="http://schemas.microsoft.com/office/drawing/2014/main" id="{673CFE9D-24C6-5CF1-235F-FDF32AABEFE7}"/>
              </a:ext>
            </a:extLst>
          </p:cNvPr>
          <p:cNvSpPr txBox="1"/>
          <p:nvPr/>
        </p:nvSpPr>
        <p:spPr>
          <a:xfrm>
            <a:off x="0" y="5042467"/>
            <a:ext cx="12182921" cy="677108"/>
          </a:xfrm>
          <a:prstGeom prst="rect">
            <a:avLst/>
          </a:prstGeom>
          <a:gradFill flip="none" rotWithShape="1">
            <a:gsLst>
              <a:gs pos="24000">
                <a:srgbClr val="8ACE2B"/>
              </a:gs>
              <a:gs pos="62000">
                <a:srgbClr val="C4C2BD"/>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defTabSz="609570">
              <a:defRPr/>
            </a:pPr>
            <a:r>
              <a:rPr kumimoji="0" lang="fr-CH" sz="3200" b="1" i="0" u="none" strike="noStrike" cap="none" normalizeH="0" baseline="0" noProof="0">
                <a:ln>
                  <a:noFill/>
                </a:ln>
                <a:solidFill>
                  <a:prstClr val="black"/>
                </a:solidFill>
                <a:uLnTx/>
                <a:uFillTx/>
                <a:latin typeface="Athelas"/>
                <a:cs typeface="Calibri"/>
              </a:rPr>
              <a:t>				</a:t>
            </a:r>
            <a:r>
              <a:rPr lang="fr-CH" sz="3200">
                <a:latin typeface="Athelas"/>
                <a:cs typeface="Calibri"/>
              </a:rPr>
              <a:t>Comment gérer et limiter</a:t>
            </a:r>
            <a:r>
              <a:rPr lang="fr-CH" sz="3200" b="1">
                <a:latin typeface="Athelas"/>
                <a:cs typeface="Calibri"/>
              </a:rPr>
              <a:t> </a:t>
            </a:r>
            <a:r>
              <a:rPr lang="fr-CH" sz="3600" b="1">
                <a:latin typeface="Athelas"/>
                <a:cs typeface="Calibri"/>
              </a:rPr>
              <a:t>la pression</a:t>
            </a:r>
            <a:r>
              <a:rPr lang="fr-CH" sz="3200">
                <a:latin typeface="Athelas"/>
                <a:cs typeface="Calibri"/>
              </a:rPr>
              <a:t>?</a:t>
            </a:r>
          </a:p>
        </p:txBody>
      </p:sp>
    </p:spTree>
    <p:extLst>
      <p:ext uri="{BB962C8B-B14F-4D97-AF65-F5344CB8AC3E}">
        <p14:creationId xmlns:p14="http://schemas.microsoft.com/office/powerpoint/2010/main" val="75650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1BC5DE7-A1C0-0076-F431-356D6D0DAAAD}"/>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5CB9212-8AFE-30DD-84E3-46FC0C4019A1}"/>
              </a:ext>
            </a:extLst>
          </p:cNvPr>
          <p:cNvSpPr>
            <a:spLocks noGrp="1"/>
          </p:cNvSpPr>
          <p:nvPr>
            <p:ph type="sldNum" sz="quarter" idx="12"/>
          </p:nvPr>
        </p:nvSpPr>
        <p:spPr/>
        <p:txBody>
          <a:bodyPr/>
          <a:lstStyle/>
          <a:p>
            <a:fld id="{19DB77B4-3C54-46CA-975D-F6A6D2A6B962}" type="slidenum">
              <a:rPr lang="de-CH" smtClean="0"/>
              <a:pPr/>
              <a:t>17</a:t>
            </a:fld>
            <a:endParaRPr lang="de-CH"/>
          </a:p>
        </p:txBody>
      </p:sp>
      <p:sp>
        <p:nvSpPr>
          <p:cNvPr id="2" name="Titel 8">
            <a:extLst>
              <a:ext uri="{FF2B5EF4-FFF2-40B4-BE49-F238E27FC236}">
                <a16:creationId xmlns:a16="http://schemas.microsoft.com/office/drawing/2014/main" id="{8773C09B-D631-99E9-48DE-ABC87F6ABA76}"/>
              </a:ext>
            </a:extLst>
          </p:cNvPr>
          <p:cNvSpPr txBox="1">
            <a:spLocks/>
          </p:cNvSpPr>
          <p:nvPr/>
        </p:nvSpPr>
        <p:spPr>
          <a:xfrm>
            <a:off x="1338262" y="2076609"/>
            <a:ext cx="9515475"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a:defRPr/>
            </a:pPr>
            <a:r>
              <a:rPr lang="de-CH" sz="4000" b="1" dirty="0">
                <a:solidFill>
                  <a:srgbClr val="000000"/>
                </a:solidFill>
                <a:latin typeface="Calibri"/>
              </a:rPr>
              <a:t>C) </a:t>
            </a:r>
            <a:r>
              <a:rPr lang="fr-CH" dirty="0">
                <a:solidFill>
                  <a:srgbClr val="000000"/>
                </a:solidFill>
                <a:latin typeface="Calibri"/>
              </a:rPr>
              <a:t>Catégoriser chaque situation à l’aide de la boussole éthique de </a:t>
            </a:r>
            <a:r>
              <a:rPr lang="fr-CH" dirty="0" err="1">
                <a:solidFill>
                  <a:srgbClr val="000000"/>
                </a:solidFill>
                <a:latin typeface="Calibri"/>
              </a:rPr>
              <a:t>Swiss</a:t>
            </a:r>
            <a:r>
              <a:rPr lang="fr-CH" dirty="0">
                <a:solidFill>
                  <a:srgbClr val="000000"/>
                </a:solidFill>
                <a:latin typeface="Calibri"/>
              </a:rPr>
              <a:t> Olympic et déterminer quelle attitude adopter</a:t>
            </a:r>
            <a:endParaRPr lang="de-CH" dirty="0">
              <a:solidFill>
                <a:srgbClr val="000000"/>
              </a:solidFill>
              <a:latin typeface="Calibri"/>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CH" sz="4000" b="1" i="0" u="none" strike="noStrike" kern="1200" cap="none" spc="0" normalizeH="0" baseline="0" noProof="0" dirty="0">
              <a:ln>
                <a:noFill/>
              </a:ln>
              <a:solidFill>
                <a:srgbClr val="000000"/>
              </a:solidFill>
              <a:effectLst/>
              <a:uLnTx/>
              <a:uFillTx/>
              <a:latin typeface="Calibri"/>
              <a:ea typeface="+mj-ea"/>
              <a:cs typeface="+mj-cs"/>
            </a:endParaRPr>
          </a:p>
        </p:txBody>
      </p:sp>
    </p:spTree>
    <p:extLst>
      <p:ext uri="{BB962C8B-B14F-4D97-AF65-F5344CB8AC3E}">
        <p14:creationId xmlns:p14="http://schemas.microsoft.com/office/powerpoint/2010/main" val="4237685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24FC648A-ABA1-37F8-20B9-25C66B90D060}"/>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Boussole éthique de Swiss Olympic</a:t>
            </a:r>
          </a:p>
        </p:txBody>
      </p:sp>
      <p:sp>
        <p:nvSpPr>
          <p:cNvPr id="7" name="Textplatzhalter 4">
            <a:extLst>
              <a:ext uri="{FF2B5EF4-FFF2-40B4-BE49-F238E27FC236}">
                <a16:creationId xmlns:a16="http://schemas.microsoft.com/office/drawing/2014/main" id="{037F3C18-5373-BC3E-5484-01A9810C2597}"/>
              </a:ext>
            </a:extLst>
          </p:cNvPr>
          <p:cNvSpPr>
            <a:spLocks noGrp="1"/>
          </p:cNvSpPr>
          <p:nvPr>
            <p:ph sz="half" idx="1"/>
          </p:nvPr>
        </p:nvSpPr>
        <p:spPr>
          <a:xfrm>
            <a:off x="390524" y="1585239"/>
            <a:ext cx="4572000" cy="4140339"/>
          </a:xfrm>
        </p:spPr>
        <p:txBody>
          <a:bodyPr vert="horz" lIns="0" tIns="0" rIns="0" bIns="0" rtlCol="0">
            <a:normAutofit/>
          </a:bodyPr>
          <a:lstStyle/>
          <a:p>
            <a:pPr marL="0" lvl="0" indent="0">
              <a:lnSpc>
                <a:spcPts val="2640"/>
              </a:lnSpc>
              <a:buNone/>
            </a:pPr>
            <a:r>
              <a:rPr lang="fr-CH" sz="2200" b="1">
                <a:solidFill>
                  <a:prstClr val="black"/>
                </a:solidFill>
              </a:rPr>
              <a:t>La boussole éthique est</a:t>
            </a:r>
          </a:p>
          <a:p>
            <a:pPr marL="251460" lvl="0" indent="-251460">
              <a:lnSpc>
                <a:spcPts val="2640"/>
              </a:lnSpc>
              <a:buFont typeface="Symbol" panose="05050102010706020507" pitchFamily="18" charset="2"/>
              <a:buChar char="-"/>
            </a:pPr>
            <a:r>
              <a:rPr lang="fr-CH" sz="2200">
                <a:solidFill>
                  <a:prstClr val="black"/>
                </a:solidFill>
              </a:rPr>
              <a:t>un outil d’orientation, un guide des démarches à effectuer et un outil de sensibilisation </a:t>
            </a:r>
          </a:p>
          <a:p>
            <a:pPr marL="251460" lvl="0" indent="-251460">
              <a:lnSpc>
                <a:spcPts val="2640"/>
              </a:lnSpc>
              <a:buFont typeface="Symbol" panose="05050102010706020507" pitchFamily="18" charset="2"/>
              <a:buChar char="-"/>
            </a:pPr>
            <a:r>
              <a:rPr lang="fr-CH" sz="2200">
                <a:solidFill>
                  <a:prstClr val="black"/>
                </a:solidFill>
              </a:rPr>
              <a:t>un outil de formation et d’analyse</a:t>
            </a:r>
          </a:p>
          <a:p>
            <a:pPr marL="251460" lvl="0" indent="-251460">
              <a:lnSpc>
                <a:spcPts val="2640"/>
              </a:lnSpc>
              <a:buFont typeface="Symbol" panose="05050102010706020507" pitchFamily="18" charset="2"/>
              <a:buChar char="-"/>
            </a:pPr>
            <a:r>
              <a:rPr lang="fr-CH" sz="2200">
                <a:solidFill>
                  <a:prstClr val="black"/>
                </a:solidFill>
              </a:rPr>
              <a:t>un instrument de référence pour les interventions</a:t>
            </a:r>
          </a:p>
          <a:p>
            <a:endParaRPr lang="de-CH" dirty="0"/>
          </a:p>
        </p:txBody>
      </p:sp>
      <p:sp>
        <p:nvSpPr>
          <p:cNvPr id="9" name="Textfeld 8">
            <a:extLst>
              <a:ext uri="{FF2B5EF4-FFF2-40B4-BE49-F238E27FC236}">
                <a16:creationId xmlns:a16="http://schemas.microsoft.com/office/drawing/2014/main" id="{4AC88FEF-4F3B-008A-8104-925F1F57B359}"/>
              </a:ext>
            </a:extLst>
          </p:cNvPr>
          <p:cNvSpPr txBox="1"/>
          <p:nvPr/>
        </p:nvSpPr>
        <p:spPr>
          <a:xfrm>
            <a:off x="2740290" y="6165109"/>
            <a:ext cx="6097978" cy="369332"/>
          </a:xfrm>
          <a:prstGeom prst="rect">
            <a:avLst/>
          </a:prstGeom>
          <a:noFill/>
        </p:spPr>
        <p:txBody>
          <a:bodyPr wrap="square">
            <a:spAutoFit/>
          </a:bodyPr>
          <a:lstStyle/>
          <a:p>
            <a:r>
              <a:rPr lang="fr-CH"/>
              <a:t>swissolympic.ch/boussole-ethique</a:t>
            </a:r>
          </a:p>
        </p:txBody>
      </p:sp>
      <p:pic>
        <p:nvPicPr>
          <p:cNvPr id="2" name="Grafik 1" descr="Ein Bild, das Text, Kreis, Screenshot, Kreativität enthält.&#10;&#10;Automatisch generierte Beschreibung">
            <a:extLst>
              <a:ext uri="{FF2B5EF4-FFF2-40B4-BE49-F238E27FC236}">
                <a16:creationId xmlns:a16="http://schemas.microsoft.com/office/drawing/2014/main" id="{3117C1DA-32E0-AB20-2ABF-6EE272B64CEA}"/>
              </a:ext>
            </a:extLst>
          </p:cNvPr>
          <p:cNvPicPr>
            <a:picLocks noChangeAspect="1"/>
          </p:cNvPicPr>
          <p:nvPr/>
        </p:nvPicPr>
        <p:blipFill rotWithShape="1">
          <a:blip r:embed="rId3">
            <a:extLst>
              <a:ext uri="{28A0092B-C50C-407E-A947-70E740481C1C}">
                <a14:useLocalDpi xmlns:a14="http://schemas.microsoft.com/office/drawing/2010/main" val="0"/>
              </a:ext>
            </a:extLst>
          </a:blip>
          <a:srcRect l="20606" r="21662"/>
          <a:stretch/>
        </p:blipFill>
        <p:spPr>
          <a:xfrm>
            <a:off x="6367311" y="1246844"/>
            <a:ext cx="5280212" cy="5144622"/>
          </a:xfrm>
          <a:prstGeom prst="rect">
            <a:avLst/>
          </a:prstGeom>
        </p:spPr>
      </p:pic>
      <p:pic>
        <p:nvPicPr>
          <p:cNvPr id="4" name="Grafik 3" descr="Ein Bild, das Muster, Screenshot, Quadrat enthält.&#10;&#10;Automatisch generierte Beschreibung">
            <a:extLst>
              <a:ext uri="{FF2B5EF4-FFF2-40B4-BE49-F238E27FC236}">
                <a16:creationId xmlns:a16="http://schemas.microsoft.com/office/drawing/2014/main" id="{6F58DD23-2EC8-F58E-4636-984849BB1E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905" y="4625626"/>
            <a:ext cx="1905013" cy="1908815"/>
          </a:xfrm>
          <a:prstGeom prst="rect">
            <a:avLst/>
          </a:prstGeom>
        </p:spPr>
      </p:pic>
    </p:spTree>
    <p:extLst>
      <p:ext uri="{BB962C8B-B14F-4D97-AF65-F5344CB8AC3E}">
        <p14:creationId xmlns:p14="http://schemas.microsoft.com/office/powerpoint/2010/main" val="113282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Handy, tragbares Kommunikationsgerät, Gerät enthält.&#10;&#10;Automatisch generierte Beschreibung">
            <a:hlinkClick r:id="rId3"/>
            <a:extLst>
              <a:ext uri="{FF2B5EF4-FFF2-40B4-BE49-F238E27FC236}">
                <a16:creationId xmlns:a16="http://schemas.microsoft.com/office/drawing/2014/main" id="{CFD950E4-0573-4B5B-BB59-486BA10A5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6263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4E1404D-9509-4557-B649-3C18A793DE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77B4-3C54-46CA-975D-F6A6D2A6B962}"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el 8">
            <a:extLst>
              <a:ext uri="{FF2B5EF4-FFF2-40B4-BE49-F238E27FC236}">
                <a16:creationId xmlns:a16="http://schemas.microsoft.com/office/drawing/2014/main" id="{1D7F3B0E-5D3B-2B0B-2FAC-4C4D9FD58488}"/>
              </a:ext>
            </a:extLst>
          </p:cNvPr>
          <p:cNvSpPr txBox="1">
            <a:spLocks/>
          </p:cNvSpPr>
          <p:nvPr/>
        </p:nvSpPr>
        <p:spPr>
          <a:xfrm>
            <a:off x="1338262" y="2076609"/>
            <a:ext cx="9515475" cy="2704782"/>
          </a:xfrm>
          <a:prstGeom prst="rect">
            <a:avLst/>
          </a:prstGeom>
        </p:spPr>
        <p:txBody>
          <a:bodyPr vert="horz" lIns="0" tIns="0" rIns="0" bIns="0" rtlCol="0" anchor="ctr" anchorCtr="0">
            <a:noAutofit/>
          </a:bodyPr>
          <a:lstStyle>
            <a:defPPr>
              <a:defRPr lang="de-DE"/>
            </a:defPPr>
            <a:lvl1pPr marR="0" lvl="0" indent="0" fontAlgn="auto">
              <a:lnSpc>
                <a:spcPct val="90000"/>
              </a:lnSpc>
              <a:spcBef>
                <a:spcPct val="0"/>
              </a:spcBef>
              <a:spcAft>
                <a:spcPts val="0"/>
              </a:spcAft>
              <a:buClrTx/>
              <a:buSzTx/>
              <a:buFontTx/>
              <a:buNone/>
              <a:tabLst/>
              <a:defRPr kumimoji="0" sz="4000" b="1" i="0" u="none" strike="noStrike" cap="none" spc="0" normalizeH="0" baseline="0">
                <a:ln>
                  <a:noFill/>
                </a:ln>
                <a:solidFill>
                  <a:srgbClr val="000000"/>
                </a:solidFill>
                <a:effectLst/>
                <a:uLnTx/>
                <a:uFillTx/>
                <a:latin typeface="Calibri"/>
                <a:ea typeface="+mj-ea"/>
                <a:cs typeface="+mj-cs"/>
              </a:defRPr>
            </a:lvl1pPr>
          </a:lstStyle>
          <a:p>
            <a:r>
              <a:rPr lang="de-CH" dirty="0"/>
              <a:t>A) </a:t>
            </a:r>
            <a:r>
              <a:rPr lang="de-CH" dirty="0" err="1"/>
              <a:t>Introduction</a:t>
            </a:r>
            <a:endParaRPr lang="de-CH" dirty="0"/>
          </a:p>
        </p:txBody>
      </p:sp>
    </p:spTree>
    <p:extLst>
      <p:ext uri="{BB962C8B-B14F-4D97-AF65-F5344CB8AC3E}">
        <p14:creationId xmlns:p14="http://schemas.microsoft.com/office/powerpoint/2010/main" val="2026031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FC91A4E5-463C-21F3-0F51-FEF36153EF31}"/>
              </a:ext>
            </a:extLst>
          </p:cNvPr>
          <p:cNvSpPr txBox="1">
            <a:spLocks/>
          </p:cNvSpPr>
          <p:nvPr/>
        </p:nvSpPr>
        <p:spPr>
          <a:xfrm>
            <a:off x="390524" y="1187349"/>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b="1" i="0" u="none" strike="noStrike" cap="none" normalizeH="0" baseline="0" noProof="0">
                <a:ln>
                  <a:noFill/>
                </a:ln>
                <a:solidFill>
                  <a:sysClr val="windowText" lastClr="000000"/>
                </a:solidFill>
                <a:uLnTx/>
                <a:uFillTx/>
                <a:latin typeface="Calibri  "/>
              </a:rPr>
              <a:t>Aper</a:t>
            </a:r>
            <a:r>
              <a:rPr lang="fr-CH">
                <a:latin typeface="Calibri  "/>
              </a:rPr>
              <a:t>ç</a:t>
            </a:r>
            <a:r>
              <a:rPr kumimoji="0" lang="fr-CH" b="1" i="0" u="none" strike="noStrike" cap="none" normalizeH="0" baseline="0" noProof="0">
                <a:ln>
                  <a:noFill/>
                </a:ln>
                <a:solidFill>
                  <a:sysClr val="windowText" lastClr="000000"/>
                </a:solidFill>
                <a:uLnTx/>
                <a:uFillTx/>
                <a:latin typeface="Calibri  "/>
              </a:rPr>
              <a:t>u</a:t>
            </a:r>
          </a:p>
        </p:txBody>
      </p:sp>
      <p:sp>
        <p:nvSpPr>
          <p:cNvPr id="3" name="Titel 1">
            <a:extLst>
              <a:ext uri="{FF2B5EF4-FFF2-40B4-BE49-F238E27FC236}">
                <a16:creationId xmlns:a16="http://schemas.microsoft.com/office/drawing/2014/main" id="{E82138FA-C0D4-06AC-FC51-64EB73C57592}"/>
              </a:ext>
            </a:extLst>
          </p:cNvPr>
          <p:cNvSpPr txBox="1">
            <a:spLocks/>
          </p:cNvSpPr>
          <p:nvPr/>
        </p:nvSpPr>
        <p:spPr>
          <a:xfrm>
            <a:off x="390524" y="508225"/>
            <a:ext cx="9515476" cy="60043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Boussole éthique de Swiss Olympic</a:t>
            </a:r>
          </a:p>
        </p:txBody>
      </p:sp>
      <p:pic>
        <p:nvPicPr>
          <p:cNvPr id="4" name="Grafik 3">
            <a:extLst>
              <a:ext uri="{FF2B5EF4-FFF2-40B4-BE49-F238E27FC236}">
                <a16:creationId xmlns:a16="http://schemas.microsoft.com/office/drawing/2014/main" id="{507E2223-9768-D30C-1D3B-17807C835142}"/>
              </a:ext>
            </a:extLst>
          </p:cNvPr>
          <p:cNvPicPr>
            <a:picLocks noChangeAspect="1"/>
          </p:cNvPicPr>
          <p:nvPr/>
        </p:nvPicPr>
        <p:blipFill>
          <a:blip r:embed="rId5"/>
          <a:stretch>
            <a:fillRect/>
          </a:stretch>
        </p:blipFill>
        <p:spPr>
          <a:xfrm>
            <a:off x="6889874" y="2111272"/>
            <a:ext cx="1278155" cy="4238503"/>
          </a:xfrm>
          <a:prstGeom prst="rect">
            <a:avLst/>
          </a:prstGeom>
        </p:spPr>
      </p:pic>
      <p:pic>
        <p:nvPicPr>
          <p:cNvPr id="6" name="Ethik-Kompass_SoMe-Animated_1080x1350px_FR">
            <a:hlinkClick r:id="" action="ppaction://media"/>
            <a:extLst>
              <a:ext uri="{FF2B5EF4-FFF2-40B4-BE49-F238E27FC236}">
                <a16:creationId xmlns:a16="http://schemas.microsoft.com/office/drawing/2014/main" id="{7278DDE0-D8E2-9020-F310-8150DD7E267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72854" y="1730686"/>
            <a:ext cx="3695271" cy="4619089"/>
          </a:xfrm>
          <a:prstGeom prst="rect">
            <a:avLst/>
          </a:prstGeom>
        </p:spPr>
      </p:pic>
      <p:pic>
        <p:nvPicPr>
          <p:cNvPr id="9" name="Grafik 8" descr="Ein Bild, das Text, Kreis, Screenshot, Farbigkeit enthält.&#10;&#10;Automatisch generierte Beschreibung">
            <a:extLst>
              <a:ext uri="{FF2B5EF4-FFF2-40B4-BE49-F238E27FC236}">
                <a16:creationId xmlns:a16="http://schemas.microsoft.com/office/drawing/2014/main" id="{5FB45F54-530F-8CC2-8A19-72D28E414B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095" y="2006911"/>
            <a:ext cx="6847153" cy="4626137"/>
          </a:xfrm>
          <a:prstGeom prst="rect">
            <a:avLst/>
          </a:prstGeom>
        </p:spPr>
      </p:pic>
    </p:spTree>
    <p:extLst>
      <p:ext uri="{BB962C8B-B14F-4D97-AF65-F5344CB8AC3E}">
        <p14:creationId xmlns:p14="http://schemas.microsoft.com/office/powerpoint/2010/main" val="412128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AB12B6C-4EDD-4FD8-83BA-0156B4EC7447}"/>
              </a:ext>
            </a:extLst>
          </p:cNvPr>
          <p:cNvSpPr txBox="1"/>
          <p:nvPr/>
        </p:nvSpPr>
        <p:spPr>
          <a:xfrm>
            <a:off x="769271" y="2726690"/>
            <a:ext cx="10218348" cy="461665"/>
          </a:xfrm>
          <a:prstGeom prst="rect">
            <a:avLst/>
          </a:prstGeom>
          <a:solidFill>
            <a:srgbClr val="8ACE2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cap="none" normalizeH="0" baseline="0" noProof="0" dirty="0">
                <a:ln>
                  <a:noFill/>
                </a:ln>
                <a:solidFill>
                  <a:prstClr val="black"/>
                </a:solidFill>
                <a:uLnTx/>
                <a:uFillTx/>
                <a:latin typeface="Calibri"/>
                <a:ea typeface="+mn-ea"/>
                <a:cs typeface="+mn-cs"/>
              </a:rPr>
              <a:t>Normale/Ethique</a:t>
            </a:r>
            <a:r>
              <a:rPr kumimoji="0" lang="fr-CH" sz="2400" b="0" i="0" u="none" strike="noStrike" cap="none" normalizeH="0" baseline="0" noProof="0" dirty="0">
                <a:ln>
                  <a:noFill/>
                </a:ln>
                <a:solidFill>
                  <a:prstClr val="black"/>
                </a:solidFill>
                <a:uLnTx/>
                <a:uFillTx/>
                <a:latin typeface="Calibri"/>
                <a:ea typeface="+mn-ea"/>
                <a:cs typeface="+mn-cs"/>
              </a:rPr>
              <a:t>	Renforcer les individus et la situation</a:t>
            </a:r>
          </a:p>
        </p:txBody>
      </p:sp>
      <p:sp>
        <p:nvSpPr>
          <p:cNvPr id="11" name="Textfeld 10">
            <a:extLst>
              <a:ext uri="{FF2B5EF4-FFF2-40B4-BE49-F238E27FC236}">
                <a16:creationId xmlns:a16="http://schemas.microsoft.com/office/drawing/2014/main" id="{0DECE192-BEBB-4C26-914A-D7A1863AF07A}"/>
              </a:ext>
            </a:extLst>
          </p:cNvPr>
          <p:cNvSpPr txBox="1"/>
          <p:nvPr/>
        </p:nvSpPr>
        <p:spPr>
          <a:xfrm>
            <a:off x="769271" y="4075622"/>
            <a:ext cx="10191247" cy="830997"/>
          </a:xfrm>
          <a:prstGeom prst="rect">
            <a:avLst/>
          </a:prstGeom>
          <a:solidFill>
            <a:srgbClr val="FCA03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cap="none" normalizeH="0" baseline="0" noProof="0" dirty="0">
                <a:ln>
                  <a:noFill/>
                </a:ln>
                <a:solidFill>
                  <a:prstClr val="black"/>
                </a:solidFill>
                <a:uLnTx/>
                <a:uFillTx/>
                <a:latin typeface="Calibri"/>
                <a:ea typeface="+mn-ea"/>
                <a:cs typeface="+mn-cs"/>
              </a:rPr>
              <a:t>Suspecte</a:t>
            </a:r>
            <a:r>
              <a:rPr lang="fr-CH" sz="2400" noProof="0" dirty="0">
                <a:solidFill>
                  <a:prstClr val="black"/>
                </a:solidFill>
                <a:latin typeface="Calibri"/>
              </a:rPr>
              <a:t>		</a:t>
            </a:r>
            <a:r>
              <a:rPr kumimoji="0" lang="fr-CH" sz="2400" b="0" i="0" u="none" strike="noStrike" cap="none" normalizeH="0" baseline="0" noProof="0" dirty="0">
                <a:ln>
                  <a:noFill/>
                </a:ln>
                <a:solidFill>
                  <a:prstClr val="black"/>
                </a:solidFill>
                <a:uLnTx/>
                <a:uFillTx/>
                <a:latin typeface="Calibri"/>
                <a:ea typeface="+mn-ea"/>
                <a:cs typeface="+mn-cs"/>
              </a:rPr>
              <a:t>Effectuer un signalement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0" i="0" u="none" strike="noStrike" cap="none" normalizeH="0" baseline="0" noProof="0" dirty="0">
                <a:ln>
                  <a:noFill/>
                </a:ln>
                <a:solidFill>
                  <a:prstClr val="black"/>
                </a:solidFill>
                <a:uLnTx/>
                <a:uFillTx/>
                <a:latin typeface="Calibri"/>
                <a:ea typeface="+mn-ea"/>
                <a:cs typeface="+mn-cs"/>
              </a:rPr>
              <a:t>		(Statuts en matière d’éthique, manquement à l’éthique, abus)</a:t>
            </a:r>
          </a:p>
        </p:txBody>
      </p:sp>
      <p:sp>
        <p:nvSpPr>
          <p:cNvPr id="12" name="Textfeld 11">
            <a:extLst>
              <a:ext uri="{FF2B5EF4-FFF2-40B4-BE49-F238E27FC236}">
                <a16:creationId xmlns:a16="http://schemas.microsoft.com/office/drawing/2014/main" id="{A7001BAC-FBF9-4D7E-A99E-C8A5BF0641C3}"/>
              </a:ext>
            </a:extLst>
          </p:cNvPr>
          <p:cNvSpPr txBox="1"/>
          <p:nvPr/>
        </p:nvSpPr>
        <p:spPr>
          <a:xfrm>
            <a:off x="781200" y="3401155"/>
            <a:ext cx="10193868" cy="461665"/>
          </a:xfrm>
          <a:prstGeom prst="rect">
            <a:avLst/>
          </a:prstGeom>
          <a:solidFill>
            <a:srgbClr val="C4C2B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cap="none" normalizeH="0" baseline="0" noProof="0">
                <a:ln>
                  <a:noFill/>
                </a:ln>
                <a:solidFill>
                  <a:prstClr val="black"/>
                </a:solidFill>
                <a:uLnTx/>
                <a:uFillTx/>
                <a:latin typeface="Calibri"/>
                <a:ea typeface="+mn-ea"/>
                <a:cs typeface="+mn-cs"/>
              </a:rPr>
              <a:t>Irritante </a:t>
            </a:r>
            <a:r>
              <a:rPr kumimoji="0" lang="fr-CH" sz="2400" b="0" i="0" u="none" strike="noStrike" cap="none" normalizeH="0" baseline="0" noProof="0">
                <a:ln>
                  <a:noFill/>
                </a:ln>
                <a:solidFill>
                  <a:prstClr val="black"/>
                </a:solidFill>
                <a:uLnTx/>
                <a:uFillTx/>
                <a:latin typeface="Calibri"/>
                <a:ea typeface="+mn-ea"/>
                <a:cs typeface="+mn-cs"/>
              </a:rPr>
              <a:t>		Discuter de la situation</a:t>
            </a:r>
          </a:p>
        </p:txBody>
      </p:sp>
      <p:sp>
        <p:nvSpPr>
          <p:cNvPr id="13" name="Textfeld 12">
            <a:extLst>
              <a:ext uri="{FF2B5EF4-FFF2-40B4-BE49-F238E27FC236}">
                <a16:creationId xmlns:a16="http://schemas.microsoft.com/office/drawing/2014/main" id="{545E4B54-E98F-4611-8D4D-105AA18866F4}"/>
              </a:ext>
            </a:extLst>
          </p:cNvPr>
          <p:cNvSpPr txBox="1"/>
          <p:nvPr/>
        </p:nvSpPr>
        <p:spPr>
          <a:xfrm>
            <a:off x="762001" y="5051627"/>
            <a:ext cx="10190263" cy="830997"/>
          </a:xfrm>
          <a:prstGeom prst="rect">
            <a:avLst/>
          </a:prstGeom>
          <a:solidFill>
            <a:srgbClr val="FF183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cap="none" normalizeH="0" baseline="0" noProof="0" dirty="0">
                <a:ln>
                  <a:noFill/>
                </a:ln>
                <a:solidFill>
                  <a:prstClr val="black"/>
                </a:solidFill>
                <a:uLnTx/>
                <a:uFillTx/>
                <a:latin typeface="Calibri"/>
                <a:ea typeface="+mn-ea"/>
                <a:cs typeface="+mn-cs"/>
              </a:rPr>
              <a:t>Suspecte</a:t>
            </a:r>
            <a:r>
              <a:rPr kumimoji="0" lang="fr-CH" sz="2400" b="0" i="0" u="none" strike="noStrike" cap="none" normalizeH="0" baseline="0" noProof="0" dirty="0">
                <a:ln>
                  <a:noFill/>
                </a:ln>
                <a:solidFill>
                  <a:prstClr val="black"/>
                </a:solidFill>
                <a:uLnTx/>
                <a:uFillTx/>
                <a:latin typeface="Calibri"/>
                <a:ea typeface="+mn-ea"/>
                <a:cs typeface="+mn-cs"/>
              </a:rPr>
              <a:t>		Effectuer un signalement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2400" dirty="0">
                <a:solidFill>
                  <a:prstClr val="black"/>
                </a:solidFill>
                <a:latin typeface="Calibri"/>
              </a:rPr>
              <a:t>		</a:t>
            </a:r>
            <a:r>
              <a:rPr kumimoji="0" lang="fr-CH" sz="2400" b="0" i="0" u="none" strike="noStrike" cap="none" normalizeH="0" baseline="0" noProof="0" dirty="0">
                <a:ln>
                  <a:noFill/>
                </a:ln>
                <a:solidFill>
                  <a:prstClr val="black"/>
                </a:solidFill>
                <a:uLnTx/>
                <a:uFillTx/>
                <a:latin typeface="Calibri"/>
                <a:ea typeface="+mn-ea"/>
                <a:cs typeface="+mn-cs"/>
              </a:rPr>
              <a:t>(au niveau de la loi: </a:t>
            </a:r>
            <a:r>
              <a:rPr kumimoji="0" lang="fr-CH" b="0" i="0" u="none" strike="noStrike" cap="none" normalizeH="0" baseline="0" noProof="0" dirty="0">
                <a:ln>
                  <a:noFill/>
                </a:ln>
                <a:solidFill>
                  <a:prstClr val="black"/>
                </a:solidFill>
                <a:uLnTx/>
                <a:uFillTx/>
                <a:latin typeface="Calibri"/>
                <a:ea typeface="+mn-ea"/>
                <a:cs typeface="+mn-cs"/>
              </a:rPr>
              <a:t>infraction pénale)</a:t>
            </a:r>
          </a:p>
        </p:txBody>
      </p:sp>
      <p:sp>
        <p:nvSpPr>
          <p:cNvPr id="17" name="Textplatzhalter 6">
            <a:extLst>
              <a:ext uri="{FF2B5EF4-FFF2-40B4-BE49-F238E27FC236}">
                <a16:creationId xmlns:a16="http://schemas.microsoft.com/office/drawing/2014/main" id="{DB6080DF-B9D7-42EE-ACA2-1CC234E6A21B}"/>
              </a:ext>
            </a:extLst>
          </p:cNvPr>
          <p:cNvSpPr>
            <a:spLocks noGrp="1"/>
          </p:cNvSpPr>
          <p:nvPr>
            <p:ph type="body" sz="quarter" idx="11"/>
          </p:nvPr>
        </p:nvSpPr>
        <p:spPr/>
        <p:txBody>
          <a:bodyPr/>
          <a:lstStyle/>
          <a:p>
            <a:r>
              <a:rPr lang="fr-CH"/>
              <a:t>Signification des couleurs et moyens d’action</a:t>
            </a:r>
          </a:p>
        </p:txBody>
      </p:sp>
      <p:sp>
        <p:nvSpPr>
          <p:cNvPr id="2" name="Titel 1">
            <a:extLst>
              <a:ext uri="{FF2B5EF4-FFF2-40B4-BE49-F238E27FC236}">
                <a16:creationId xmlns:a16="http://schemas.microsoft.com/office/drawing/2014/main" id="{F94A4085-D692-497F-9D98-A4FFC7B16ECB}"/>
              </a:ext>
            </a:extLst>
          </p:cNvPr>
          <p:cNvSpPr>
            <a:spLocks noGrp="1"/>
          </p:cNvSpPr>
          <p:nvPr>
            <p:ph type="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Boussole éthique de Swiss Olympic</a:t>
            </a:r>
          </a:p>
        </p:txBody>
      </p:sp>
      <p:sp>
        <p:nvSpPr>
          <p:cNvPr id="6" name="Textplatzhalter 5">
            <a:extLst>
              <a:ext uri="{FF2B5EF4-FFF2-40B4-BE49-F238E27FC236}">
                <a16:creationId xmlns:a16="http://schemas.microsoft.com/office/drawing/2014/main" id="{01549911-6F50-4826-A7C3-446A49A8FEC4}"/>
              </a:ext>
            </a:extLst>
          </p:cNvPr>
          <p:cNvSpPr>
            <a:spLocks noGrp="1"/>
          </p:cNvSpPr>
          <p:nvPr>
            <p:ph type="body" sz="quarter" idx="14"/>
          </p:nvPr>
        </p:nvSpPr>
        <p:spPr/>
        <p:txBody>
          <a:bodyPr/>
          <a:lstStyle/>
          <a:p>
            <a:endParaRPr lang="de-CH"/>
          </a:p>
        </p:txBody>
      </p:sp>
      <p:sp>
        <p:nvSpPr>
          <p:cNvPr id="3" name="Textfeld 2">
            <a:extLst>
              <a:ext uri="{FF2B5EF4-FFF2-40B4-BE49-F238E27FC236}">
                <a16:creationId xmlns:a16="http://schemas.microsoft.com/office/drawing/2014/main" id="{90A942B9-F46E-C217-4BAE-6C9D4FD120EC}"/>
              </a:ext>
            </a:extLst>
          </p:cNvPr>
          <p:cNvSpPr txBox="1"/>
          <p:nvPr/>
        </p:nvSpPr>
        <p:spPr>
          <a:xfrm>
            <a:off x="8432815" y="263304"/>
            <a:ext cx="3600450" cy="1063667"/>
          </a:xfrm>
          <a:prstGeom prst="rect">
            <a:avLst/>
          </a:prstGeom>
          <a:solidFill>
            <a:schemeClr val="bg1"/>
          </a:solidFill>
        </p:spPr>
        <p:txBody>
          <a:bodyPr wrap="square" rtlCol="0">
            <a:spAutoFit/>
          </a:bodyPr>
          <a:lstStyle/>
          <a:p>
            <a:endParaRPr lang="de-DE" dirty="0"/>
          </a:p>
        </p:txBody>
      </p:sp>
      <p:pic>
        <p:nvPicPr>
          <p:cNvPr id="4" name="Grafik 3" descr="Ein Bild, das Screenshot, Grafiken, Karminrot, rot enthält.&#10;&#10;Automatisch generierte Beschreibung">
            <a:extLst>
              <a:ext uri="{FF2B5EF4-FFF2-40B4-BE49-F238E27FC236}">
                <a16:creationId xmlns:a16="http://schemas.microsoft.com/office/drawing/2014/main" id="{E2ACF3B3-885C-204D-A2C8-FF51BC877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221" y="304579"/>
            <a:ext cx="3007639" cy="864345"/>
          </a:xfrm>
          <a:prstGeom prst="rect">
            <a:avLst/>
          </a:prstGeom>
        </p:spPr>
      </p:pic>
    </p:spTree>
    <p:extLst>
      <p:ext uri="{BB962C8B-B14F-4D97-AF65-F5344CB8AC3E}">
        <p14:creationId xmlns:p14="http://schemas.microsoft.com/office/powerpoint/2010/main" val="324644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C0586C52-712E-BFB9-872D-C1038547E515}"/>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Boussole éthique de Swiss Olympic</a:t>
            </a:r>
            <a:br>
              <a:rPr kumimoji="0" lang="fr-CH" sz="4000" b="1" i="0" u="none" strike="noStrike" cap="none" normalizeH="0" baseline="0" noProof="0">
                <a:ln>
                  <a:noFill/>
                </a:ln>
                <a:solidFill>
                  <a:sysClr val="windowText" lastClr="000000"/>
                </a:solidFill>
                <a:uLnTx/>
                <a:uFillTx/>
                <a:latin typeface="Calibri"/>
                <a:ea typeface="+mj-ea"/>
                <a:cs typeface="+mj-cs"/>
              </a:rPr>
            </a:br>
            <a:endParaRPr kumimoji="0" lang="fr-CH" sz="4000" b="1" i="0" u="none" strike="noStrike" cap="none" normalizeH="0" baseline="0" noProof="0">
              <a:ln>
                <a:noFill/>
              </a:ln>
              <a:solidFill>
                <a:sysClr val="windowText" lastClr="000000"/>
              </a:solidFill>
              <a:uLnTx/>
              <a:uFillTx/>
              <a:latin typeface="Calibri"/>
              <a:ea typeface="+mj-ea"/>
              <a:cs typeface="+mj-cs"/>
            </a:endParaRPr>
          </a:p>
        </p:txBody>
      </p:sp>
      <p:pic>
        <p:nvPicPr>
          <p:cNvPr id="2" name="Grafik 1">
            <a:extLst>
              <a:ext uri="{FF2B5EF4-FFF2-40B4-BE49-F238E27FC236}">
                <a16:creationId xmlns:a16="http://schemas.microsoft.com/office/drawing/2014/main" id="{0408077E-47B5-7414-6B41-10B2CB2BDD45}"/>
              </a:ext>
            </a:extLst>
          </p:cNvPr>
          <p:cNvPicPr>
            <a:picLocks noChangeAspect="1"/>
          </p:cNvPicPr>
          <p:nvPr/>
        </p:nvPicPr>
        <p:blipFill>
          <a:blip r:embed="rId3"/>
          <a:stretch>
            <a:fillRect/>
          </a:stretch>
        </p:blipFill>
        <p:spPr>
          <a:xfrm>
            <a:off x="7714695" y="3194935"/>
            <a:ext cx="1789041" cy="1516028"/>
          </a:xfrm>
          <a:prstGeom prst="rect">
            <a:avLst/>
          </a:prstGeom>
        </p:spPr>
      </p:pic>
      <p:pic>
        <p:nvPicPr>
          <p:cNvPr id="3" name="Grafik 2">
            <a:extLst>
              <a:ext uri="{FF2B5EF4-FFF2-40B4-BE49-F238E27FC236}">
                <a16:creationId xmlns:a16="http://schemas.microsoft.com/office/drawing/2014/main" id="{4BEB2064-BAD7-ACCF-2B2F-56B3C0950F68}"/>
              </a:ext>
            </a:extLst>
          </p:cNvPr>
          <p:cNvPicPr>
            <a:picLocks noChangeAspect="1"/>
          </p:cNvPicPr>
          <p:nvPr/>
        </p:nvPicPr>
        <p:blipFill>
          <a:blip r:embed="rId4"/>
          <a:stretch>
            <a:fillRect/>
          </a:stretch>
        </p:blipFill>
        <p:spPr>
          <a:xfrm>
            <a:off x="8749995" y="1473200"/>
            <a:ext cx="1789041" cy="1637526"/>
          </a:xfrm>
          <a:prstGeom prst="rect">
            <a:avLst/>
          </a:prstGeom>
        </p:spPr>
      </p:pic>
      <p:pic>
        <p:nvPicPr>
          <p:cNvPr id="10" name="Grafik 9">
            <a:extLst>
              <a:ext uri="{FF2B5EF4-FFF2-40B4-BE49-F238E27FC236}">
                <a16:creationId xmlns:a16="http://schemas.microsoft.com/office/drawing/2014/main" id="{781EAB9D-EA83-2E8D-19B0-88D1862F8DB9}"/>
              </a:ext>
            </a:extLst>
          </p:cNvPr>
          <p:cNvPicPr>
            <a:picLocks noChangeAspect="1"/>
          </p:cNvPicPr>
          <p:nvPr/>
        </p:nvPicPr>
        <p:blipFill>
          <a:blip r:embed="rId5"/>
          <a:stretch>
            <a:fillRect/>
          </a:stretch>
        </p:blipFill>
        <p:spPr>
          <a:xfrm>
            <a:off x="8149300" y="5049079"/>
            <a:ext cx="1789041" cy="1646155"/>
          </a:xfrm>
          <a:prstGeom prst="rect">
            <a:avLst/>
          </a:prstGeom>
        </p:spPr>
      </p:pic>
      <p:pic>
        <p:nvPicPr>
          <p:cNvPr id="12" name="Grafik 11">
            <a:extLst>
              <a:ext uri="{FF2B5EF4-FFF2-40B4-BE49-F238E27FC236}">
                <a16:creationId xmlns:a16="http://schemas.microsoft.com/office/drawing/2014/main" id="{41531685-3193-D07E-E205-D4EB945F65DA}"/>
              </a:ext>
            </a:extLst>
          </p:cNvPr>
          <p:cNvPicPr>
            <a:picLocks noChangeAspect="1"/>
          </p:cNvPicPr>
          <p:nvPr/>
        </p:nvPicPr>
        <p:blipFill>
          <a:blip r:embed="rId6"/>
          <a:stretch>
            <a:fillRect/>
          </a:stretch>
        </p:blipFill>
        <p:spPr>
          <a:xfrm>
            <a:off x="9791345" y="5205760"/>
            <a:ext cx="1789041" cy="1625619"/>
          </a:xfrm>
          <a:prstGeom prst="rect">
            <a:avLst/>
          </a:prstGeom>
        </p:spPr>
      </p:pic>
      <p:pic>
        <p:nvPicPr>
          <p:cNvPr id="13" name="Grafik 12">
            <a:extLst>
              <a:ext uri="{FF2B5EF4-FFF2-40B4-BE49-F238E27FC236}">
                <a16:creationId xmlns:a16="http://schemas.microsoft.com/office/drawing/2014/main" id="{CBBB3F84-F61B-DC23-A706-6408F86976C6}"/>
              </a:ext>
            </a:extLst>
          </p:cNvPr>
          <p:cNvPicPr>
            <a:picLocks noChangeAspect="1"/>
          </p:cNvPicPr>
          <p:nvPr/>
        </p:nvPicPr>
        <p:blipFill>
          <a:blip r:embed="rId7"/>
          <a:stretch>
            <a:fillRect/>
          </a:stretch>
        </p:blipFill>
        <p:spPr>
          <a:xfrm>
            <a:off x="9338633" y="3475851"/>
            <a:ext cx="1796303" cy="1451141"/>
          </a:xfrm>
          <a:prstGeom prst="rect">
            <a:avLst/>
          </a:prstGeom>
        </p:spPr>
      </p:pic>
      <p:pic>
        <p:nvPicPr>
          <p:cNvPr id="14" name="Grafik 13" descr="Ein Bild, das Text, Kreis, Screenshot, Farbigkeit enthält.&#10;&#10;Automatisch generierte Beschreibung">
            <a:extLst>
              <a:ext uri="{FF2B5EF4-FFF2-40B4-BE49-F238E27FC236}">
                <a16:creationId xmlns:a16="http://schemas.microsoft.com/office/drawing/2014/main" id="{51DA72FC-FEB1-2E9F-29A3-BCD3357FAF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975257"/>
            <a:ext cx="8369338" cy="5916862"/>
          </a:xfrm>
          <a:prstGeom prst="rect">
            <a:avLst/>
          </a:prstGeom>
        </p:spPr>
      </p:pic>
    </p:spTree>
    <p:extLst>
      <p:ext uri="{BB962C8B-B14F-4D97-AF65-F5344CB8AC3E}">
        <p14:creationId xmlns:p14="http://schemas.microsoft.com/office/powerpoint/2010/main" val="346069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feld 25">
            <a:extLst>
              <a:ext uri="{FF2B5EF4-FFF2-40B4-BE49-F238E27FC236}">
                <a16:creationId xmlns:a16="http://schemas.microsoft.com/office/drawing/2014/main" id="{0BE13D4F-1647-466D-82D4-0F3E71EF3BA2}"/>
              </a:ext>
            </a:extLst>
          </p:cNvPr>
          <p:cNvSpPr txBox="1"/>
          <p:nvPr/>
        </p:nvSpPr>
        <p:spPr>
          <a:xfrm>
            <a:off x="-2" y="4533278"/>
            <a:ext cx="12192001" cy="2092881"/>
          </a:xfrm>
          <a:prstGeom prst="rect">
            <a:avLst/>
          </a:prstGeom>
          <a:gradFill flip="none" rotWithShape="1">
            <a:gsLst>
              <a:gs pos="23000">
                <a:srgbClr val="8ACE2B"/>
              </a:gs>
              <a:gs pos="62000">
                <a:srgbClr val="C8C8C8"/>
              </a:gs>
              <a:gs pos="33000">
                <a:srgbClr val="C4C2BD"/>
              </a:gs>
              <a:gs pos="78000">
                <a:srgbClr val="FF9E2D"/>
              </a:gs>
              <a:gs pos="92000">
                <a:srgbClr val="FF9E2D"/>
              </a:gs>
              <a:gs pos="100000">
                <a:srgbClr val="FF1839"/>
              </a:gs>
            </a:gsLst>
            <a:lin ang="0" scaled="1"/>
            <a:tileRect/>
          </a:gradFill>
        </p:spPr>
        <p:txBody>
          <a:bodyPr wrap="square" lIns="121920" tIns="60960" rIns="121920" bIns="60960" rtlCol="0" anchor="t">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uppieren 1">
            <a:extLst>
              <a:ext uri="{FF2B5EF4-FFF2-40B4-BE49-F238E27FC236}">
                <a16:creationId xmlns:a16="http://schemas.microsoft.com/office/drawing/2014/main" id="{C2291511-6618-4D84-B082-332F939D3F06}"/>
              </a:ext>
            </a:extLst>
          </p:cNvPr>
          <p:cNvGrpSpPr/>
          <p:nvPr/>
        </p:nvGrpSpPr>
        <p:grpSpPr>
          <a:xfrm>
            <a:off x="0" y="1605478"/>
            <a:ext cx="12192001" cy="3239743"/>
            <a:chOff x="358774" y="927168"/>
            <a:chExt cx="8528441" cy="2367177"/>
          </a:xfrm>
          <a:gradFill>
            <a:gsLst>
              <a:gs pos="23000">
                <a:srgbClr val="8ACE2B"/>
              </a:gs>
              <a:gs pos="62000">
                <a:srgbClr val="C8C8C8"/>
              </a:gs>
              <a:gs pos="33000">
                <a:srgbClr val="C4C2BD"/>
              </a:gs>
              <a:gs pos="78000">
                <a:srgbClr val="FF9E2D"/>
              </a:gs>
              <a:gs pos="92000">
                <a:srgbClr val="FF9E2D"/>
              </a:gs>
              <a:gs pos="100000">
                <a:srgbClr val="FF1839"/>
              </a:gs>
            </a:gsLst>
            <a:lin ang="0" scaled="1"/>
          </a:gradFill>
        </p:grpSpPr>
        <p:sp>
          <p:nvSpPr>
            <p:cNvPr id="3" name="Gleichschenkliges Dreieck 5">
              <a:extLst>
                <a:ext uri="{FF2B5EF4-FFF2-40B4-BE49-F238E27FC236}">
                  <a16:creationId xmlns:a16="http://schemas.microsoft.com/office/drawing/2014/main" id="{A1251A62-DD71-43D0-94EF-95FE9EEDB4CB}"/>
                </a:ext>
              </a:extLst>
            </p:cNvPr>
            <p:cNvSpPr/>
            <p:nvPr/>
          </p:nvSpPr>
          <p:spPr>
            <a:xfrm rot="5400000">
              <a:off x="3439406" y="-2153464"/>
              <a:ext cx="2367177" cy="8528441"/>
            </a:xfrm>
            <a:prstGeom prst="triangle">
              <a:avLst>
                <a:gd name="adj" fmla="val 48126"/>
              </a:avLst>
            </a:prstGeom>
            <a:grpFill/>
            <a:ln w="12700" cap="flat" cmpd="sng" algn="ctr">
              <a:noFill/>
              <a:prstDash val="solid"/>
              <a:miter lim="800000"/>
            </a:ln>
            <a:effectLst/>
          </p:spPr>
          <p:txBody>
            <a:bodyPr rtlCol="0" anchor="ctr"/>
            <a:lstStyle/>
            <a:p>
              <a:pPr marL="0" marR="0" lvl="0" indent="0" defTabSz="1219140" eaLnBrk="1" fontAlgn="auto" latinLnBrk="0" hangingPunct="1">
                <a:lnSpc>
                  <a:spcPct val="150000"/>
                </a:lnSpc>
                <a:spcBef>
                  <a:spcPts val="0"/>
                </a:spcBef>
                <a:spcAft>
                  <a:spcPts val="0"/>
                </a:spcAft>
                <a:buClrTx/>
                <a:buSzTx/>
                <a:buFontTx/>
                <a:buNone/>
                <a:tabLst/>
                <a:defRPr/>
              </a:pPr>
              <a:endParaRPr kumimoji="0" lang="de-DE" sz="2400" b="1" i="0" u="none" strike="noStrike" kern="0" cap="none" spc="0" normalizeH="0" baseline="0" noProof="0">
                <a:ln>
                  <a:noFill/>
                </a:ln>
                <a:solidFill>
                  <a:prstClr val="black"/>
                </a:solidFill>
                <a:effectLst/>
                <a:uLnTx/>
                <a:uFillTx/>
                <a:latin typeface="Calibri"/>
                <a:ea typeface="+mn-ea"/>
                <a:cs typeface="Calibri"/>
              </a:endParaRPr>
            </a:p>
          </p:txBody>
        </p:sp>
        <p:sp>
          <p:nvSpPr>
            <p:cNvPr id="10" name="Textfeld 9">
              <a:extLst>
                <a:ext uri="{FF2B5EF4-FFF2-40B4-BE49-F238E27FC236}">
                  <a16:creationId xmlns:a16="http://schemas.microsoft.com/office/drawing/2014/main" id="{B2ECE912-FBD9-4976-B6CA-DA76CF4BE9F9}"/>
                </a:ext>
              </a:extLst>
            </p:cNvPr>
            <p:cNvSpPr txBox="1"/>
            <p:nvPr/>
          </p:nvSpPr>
          <p:spPr>
            <a:xfrm>
              <a:off x="614983" y="1857580"/>
              <a:ext cx="2216001" cy="487339"/>
            </a:xfrm>
            <a:prstGeom prst="rect">
              <a:avLst/>
            </a:prstGeom>
            <a:grpFill/>
          </p:spPr>
          <p:txBody>
            <a:bodyPr wrap="square" rtlCol="0">
              <a:spAutoFit/>
            </a:bodyPr>
            <a:lstStyle/>
            <a:p>
              <a:pPr marL="0" marR="0" lvl="0" indent="0" defTabSz="609570" eaLnBrk="1" fontAlgn="auto" latinLnBrk="0" hangingPunct="1">
                <a:lnSpc>
                  <a:spcPct val="100000"/>
                </a:lnSpc>
                <a:spcBef>
                  <a:spcPts val="0"/>
                </a:spcBef>
                <a:spcAft>
                  <a:spcPts val="0"/>
                </a:spcAft>
                <a:buClrTx/>
                <a:buSzTx/>
                <a:buFontTx/>
                <a:buNone/>
                <a:tabLst/>
                <a:defRPr/>
              </a:pPr>
              <a:r>
                <a:rPr kumimoji="0" lang="fr-CH" sz="1867" b="1" i="0" u="none" strike="noStrike" cap="none" normalizeH="0" baseline="0" noProof="0" dirty="0">
                  <a:ln>
                    <a:noFill/>
                  </a:ln>
                  <a:solidFill>
                    <a:prstClr val="black"/>
                  </a:solidFill>
                  <a:uLnTx/>
                  <a:uFillTx/>
                  <a:latin typeface="Arial"/>
                </a:rPr>
                <a:t>Renforcer les individus/la situation</a:t>
              </a:r>
            </a:p>
          </p:txBody>
        </p:sp>
        <p:sp>
          <p:nvSpPr>
            <p:cNvPr id="12" name="Textfeld 11">
              <a:extLst>
                <a:ext uri="{FF2B5EF4-FFF2-40B4-BE49-F238E27FC236}">
                  <a16:creationId xmlns:a16="http://schemas.microsoft.com/office/drawing/2014/main" id="{24258E89-0948-44C5-80D0-2052F6D6D59E}"/>
                </a:ext>
              </a:extLst>
            </p:cNvPr>
            <p:cNvSpPr txBox="1"/>
            <p:nvPr/>
          </p:nvSpPr>
          <p:spPr>
            <a:xfrm>
              <a:off x="3192918" y="1867087"/>
              <a:ext cx="2240198" cy="697277"/>
            </a:xfrm>
            <a:prstGeom prst="rect">
              <a:avLst/>
            </a:prstGeom>
            <a:grpFill/>
          </p:spPr>
          <p:txBody>
            <a:bodyPr wrap="square" rtlCol="0">
              <a:spAutoFit/>
            </a:bodyPr>
            <a:lstStyle/>
            <a:p>
              <a:pPr marL="0" marR="0" lvl="0" indent="0" defTabSz="609570" eaLnBrk="1" fontAlgn="auto" latinLnBrk="0" hangingPunct="1">
                <a:lnSpc>
                  <a:spcPct val="100000"/>
                </a:lnSpc>
                <a:spcBef>
                  <a:spcPts val="0"/>
                </a:spcBef>
                <a:spcAft>
                  <a:spcPts val="0"/>
                </a:spcAft>
                <a:buClrTx/>
                <a:buSzTx/>
                <a:buFontTx/>
                <a:buNone/>
                <a:tabLst/>
                <a:defRPr/>
              </a:pPr>
              <a:r>
                <a:rPr kumimoji="0" lang="fr-CH" sz="1867" b="1" i="0" u="none" strike="noStrike" cap="none" normalizeH="0" baseline="0" noProof="0" dirty="0">
                  <a:ln>
                    <a:noFill/>
                  </a:ln>
                  <a:solidFill>
                    <a:prstClr val="black"/>
                  </a:solidFill>
                  <a:uLnTx/>
                  <a:uFillTx/>
                  <a:latin typeface="Arial"/>
                </a:rPr>
                <a:t>Analyser certaines situations, discuter des risques</a:t>
              </a:r>
            </a:p>
          </p:txBody>
        </p:sp>
        <p:sp>
          <p:nvSpPr>
            <p:cNvPr id="13" name="Textfeld 12">
              <a:extLst>
                <a:ext uri="{FF2B5EF4-FFF2-40B4-BE49-F238E27FC236}">
                  <a16:creationId xmlns:a16="http://schemas.microsoft.com/office/drawing/2014/main" id="{5469E94A-7739-4B81-96C6-10C65BC8A6BD}"/>
                </a:ext>
              </a:extLst>
            </p:cNvPr>
            <p:cNvSpPr txBox="1"/>
            <p:nvPr/>
          </p:nvSpPr>
          <p:spPr>
            <a:xfrm>
              <a:off x="6362259" y="1833354"/>
              <a:ext cx="1912978" cy="277403"/>
            </a:xfrm>
            <a:prstGeom prst="rect">
              <a:avLst/>
            </a:prstGeom>
            <a:noFill/>
          </p:spPr>
          <p:txBody>
            <a:bodyPr wrap="square" rtlCol="0">
              <a:spAutoFit/>
            </a:bodyPr>
            <a:lstStyle/>
            <a:p>
              <a:pPr marL="0" marR="0" lvl="0" indent="0" defTabSz="609570" eaLnBrk="1" fontAlgn="auto" latinLnBrk="0" hangingPunct="1">
                <a:lnSpc>
                  <a:spcPct val="100000"/>
                </a:lnSpc>
                <a:spcBef>
                  <a:spcPts val="0"/>
                </a:spcBef>
                <a:spcAft>
                  <a:spcPts val="0"/>
                </a:spcAft>
                <a:buClrTx/>
                <a:buSzTx/>
                <a:buFontTx/>
                <a:buNone/>
                <a:tabLst/>
                <a:defRPr/>
              </a:pPr>
              <a:r>
                <a:rPr kumimoji="0" lang="fr-CH" sz="1867" b="1" i="0" u="none" strike="noStrike" cap="none" normalizeH="0" baseline="0" noProof="0" dirty="0">
                  <a:ln>
                    <a:noFill/>
                  </a:ln>
                  <a:solidFill>
                    <a:prstClr val="black"/>
                  </a:solidFill>
                  <a:uLnTx/>
                  <a:uFillTx/>
                  <a:latin typeface="Arial"/>
                </a:rPr>
                <a:t>Effectuer un signalement</a:t>
              </a:r>
            </a:p>
          </p:txBody>
        </p:sp>
      </p:grpSp>
      <p:sp>
        <p:nvSpPr>
          <p:cNvPr id="27" name="Titel 26">
            <a:extLst>
              <a:ext uri="{FF2B5EF4-FFF2-40B4-BE49-F238E27FC236}">
                <a16:creationId xmlns:a16="http://schemas.microsoft.com/office/drawing/2014/main" id="{B65E6116-15D5-4AE5-8A6F-1469A1D0D209}"/>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Moyens d’action et </a:t>
            </a:r>
            <a:br>
              <a:rPr kumimoji="0" lang="fr-CH" sz="4000" b="1" i="0" u="none" strike="noStrike" cap="none" normalizeH="0" baseline="0" noProof="0">
                <a:ln>
                  <a:noFill/>
                </a:ln>
                <a:solidFill>
                  <a:sysClr val="windowText" lastClr="000000"/>
                </a:solidFill>
                <a:uLnTx/>
                <a:uFillTx/>
                <a:latin typeface="Calibri"/>
                <a:ea typeface="+mj-ea"/>
                <a:cs typeface="+mj-cs"/>
              </a:rPr>
            </a:br>
            <a:r>
              <a:rPr kumimoji="0" lang="fr-CH" sz="4000" b="1" i="0" u="none" strike="noStrike" cap="none" normalizeH="0" baseline="0" noProof="0">
                <a:ln>
                  <a:noFill/>
                </a:ln>
                <a:solidFill>
                  <a:sysClr val="windowText" lastClr="000000"/>
                </a:solidFill>
                <a:uLnTx/>
                <a:uFillTx/>
                <a:latin typeface="Calibri"/>
                <a:ea typeface="+mj-ea"/>
                <a:cs typeface="+mj-cs"/>
              </a:rPr>
              <a:t>bases</a:t>
            </a:r>
          </a:p>
        </p:txBody>
      </p:sp>
      <p:sp>
        <p:nvSpPr>
          <p:cNvPr id="15" name="Textfeld 14">
            <a:extLst>
              <a:ext uri="{FF2B5EF4-FFF2-40B4-BE49-F238E27FC236}">
                <a16:creationId xmlns:a16="http://schemas.microsoft.com/office/drawing/2014/main" id="{41E1B6EC-A1E7-4D68-9C49-43909FD62172}"/>
              </a:ext>
            </a:extLst>
          </p:cNvPr>
          <p:cNvSpPr txBox="1"/>
          <p:nvPr/>
        </p:nvSpPr>
        <p:spPr>
          <a:xfrm>
            <a:off x="11249150" y="4975854"/>
            <a:ext cx="1333375" cy="877163"/>
          </a:xfrm>
          <a:prstGeom prst="rect">
            <a:avLst/>
          </a:prstGeom>
          <a:noFill/>
        </p:spPr>
        <p:txBody>
          <a:bodyPr wrap="square" rtlCol="0">
            <a:spAutoFit/>
          </a:bodyPr>
          <a:lstStyle/>
          <a:p>
            <a:pPr defTabSz="609570"/>
            <a:r>
              <a:rPr lang="fr-CH" sz="1700" b="1" dirty="0" err="1">
                <a:solidFill>
                  <a:prstClr val="black"/>
                </a:solidFill>
                <a:latin typeface="Arial"/>
              </a:rPr>
              <a:t>Infrac</a:t>
            </a:r>
            <a:r>
              <a:rPr lang="fr-CH" sz="1700" b="1" dirty="0">
                <a:solidFill>
                  <a:prstClr val="black"/>
                </a:solidFill>
                <a:latin typeface="Arial"/>
              </a:rPr>
              <a:t>-</a:t>
            </a:r>
          </a:p>
          <a:p>
            <a:pPr defTabSz="609570"/>
            <a:r>
              <a:rPr lang="fr-CH" sz="1700" b="1" dirty="0" err="1">
                <a:solidFill>
                  <a:prstClr val="black"/>
                </a:solidFill>
                <a:latin typeface="Arial"/>
              </a:rPr>
              <a:t>tion</a:t>
            </a:r>
            <a:r>
              <a:rPr lang="fr-CH" sz="1700" b="1" dirty="0">
                <a:solidFill>
                  <a:prstClr val="black"/>
                </a:solidFill>
                <a:latin typeface="Arial"/>
              </a:rPr>
              <a:t> </a:t>
            </a:r>
          </a:p>
          <a:p>
            <a:pPr defTabSz="609570"/>
            <a:r>
              <a:rPr lang="fr-CH" sz="1700" b="1" dirty="0">
                <a:solidFill>
                  <a:prstClr val="black"/>
                </a:solidFill>
                <a:latin typeface="Arial"/>
              </a:rPr>
              <a:t>pénale</a:t>
            </a:r>
          </a:p>
        </p:txBody>
      </p:sp>
      <p:sp>
        <p:nvSpPr>
          <p:cNvPr id="16" name="Textfeld 15">
            <a:extLst>
              <a:ext uri="{FF2B5EF4-FFF2-40B4-BE49-F238E27FC236}">
                <a16:creationId xmlns:a16="http://schemas.microsoft.com/office/drawing/2014/main" id="{81C2FB40-60A5-43C7-A1FA-6479CF7DAA72}"/>
              </a:ext>
            </a:extLst>
          </p:cNvPr>
          <p:cNvSpPr txBox="1"/>
          <p:nvPr/>
        </p:nvSpPr>
        <p:spPr>
          <a:xfrm>
            <a:off x="8582403" y="4980407"/>
            <a:ext cx="1994275" cy="666977"/>
          </a:xfrm>
          <a:prstGeom prst="rect">
            <a:avLst/>
          </a:prstGeom>
          <a:noFill/>
        </p:spPr>
        <p:txBody>
          <a:bodyPr wrap="square" rtlCol="0">
            <a:spAutoFit/>
          </a:bodyPr>
          <a:lstStyle/>
          <a:p>
            <a:pPr defTabSz="609570"/>
            <a:r>
              <a:rPr lang="fr-CH" sz="1867" b="1" dirty="0">
                <a:solidFill>
                  <a:prstClr val="black"/>
                </a:solidFill>
                <a:latin typeface="Arial"/>
              </a:rPr>
              <a:t>Manquement à l’éthique</a:t>
            </a:r>
          </a:p>
          <a:p>
            <a:pPr defTabSz="609570"/>
            <a:r>
              <a:rPr lang="fr-CH" sz="1867" b="1" dirty="0">
                <a:solidFill>
                  <a:prstClr val="black"/>
                </a:solidFill>
                <a:latin typeface="Arial"/>
              </a:rPr>
              <a:t>Abus</a:t>
            </a:r>
          </a:p>
        </p:txBody>
      </p:sp>
      <p:sp>
        <p:nvSpPr>
          <p:cNvPr id="17" name="Textfeld 16">
            <a:extLst>
              <a:ext uri="{FF2B5EF4-FFF2-40B4-BE49-F238E27FC236}">
                <a16:creationId xmlns:a16="http://schemas.microsoft.com/office/drawing/2014/main" id="{262D3213-6C99-4360-BA24-696DB5B5A1BD}"/>
              </a:ext>
            </a:extLst>
          </p:cNvPr>
          <p:cNvSpPr txBox="1"/>
          <p:nvPr/>
        </p:nvSpPr>
        <p:spPr>
          <a:xfrm>
            <a:off x="4090042" y="4999987"/>
            <a:ext cx="1994275" cy="379656"/>
          </a:xfrm>
          <a:prstGeom prst="rect">
            <a:avLst/>
          </a:prstGeom>
          <a:noFill/>
        </p:spPr>
        <p:txBody>
          <a:bodyPr wrap="square" rtlCol="0">
            <a:spAutoFit/>
          </a:bodyPr>
          <a:lstStyle/>
          <a:p>
            <a:pPr defTabSz="609570"/>
            <a:r>
              <a:rPr lang="fr-CH" sz="1867" b="1">
                <a:solidFill>
                  <a:prstClr val="black"/>
                </a:solidFill>
                <a:latin typeface="Arial"/>
              </a:rPr>
              <a:t>Irritation</a:t>
            </a:r>
          </a:p>
        </p:txBody>
      </p:sp>
      <p:sp>
        <p:nvSpPr>
          <p:cNvPr id="18" name="Textfeld 17">
            <a:extLst>
              <a:ext uri="{FF2B5EF4-FFF2-40B4-BE49-F238E27FC236}">
                <a16:creationId xmlns:a16="http://schemas.microsoft.com/office/drawing/2014/main" id="{EBF1112E-A0F9-4369-82D2-14457D88CA49}"/>
              </a:ext>
            </a:extLst>
          </p:cNvPr>
          <p:cNvSpPr txBox="1"/>
          <p:nvPr/>
        </p:nvSpPr>
        <p:spPr>
          <a:xfrm>
            <a:off x="390524" y="4970156"/>
            <a:ext cx="1665729" cy="379656"/>
          </a:xfrm>
          <a:prstGeom prst="rect">
            <a:avLst/>
          </a:prstGeom>
          <a:noFill/>
        </p:spPr>
        <p:txBody>
          <a:bodyPr wrap="square" rtlCol="0">
            <a:spAutoFit/>
          </a:bodyPr>
          <a:lstStyle/>
          <a:p>
            <a:pPr defTabSz="609570"/>
            <a:r>
              <a:rPr lang="fr-CH" sz="1867" b="1">
                <a:solidFill>
                  <a:prstClr val="black"/>
                </a:solidFill>
                <a:latin typeface="Arial"/>
              </a:rPr>
              <a:t>Ethique</a:t>
            </a:r>
          </a:p>
        </p:txBody>
      </p:sp>
      <p:sp>
        <p:nvSpPr>
          <p:cNvPr id="21" name="Textfeld 20">
            <a:extLst>
              <a:ext uri="{FF2B5EF4-FFF2-40B4-BE49-F238E27FC236}">
                <a16:creationId xmlns:a16="http://schemas.microsoft.com/office/drawing/2014/main" id="{745D5255-1C0C-458E-B87C-BF56DF520E81}"/>
              </a:ext>
            </a:extLst>
          </p:cNvPr>
          <p:cNvSpPr txBox="1"/>
          <p:nvPr/>
        </p:nvSpPr>
        <p:spPr>
          <a:xfrm>
            <a:off x="390524" y="5642831"/>
            <a:ext cx="1345129"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700" b="0" i="0" u="none" strike="noStrike" cap="none" normalizeH="0" baseline="0" noProof="0">
                <a:ln>
                  <a:noFill/>
                </a:ln>
                <a:solidFill>
                  <a:prstClr val="black"/>
                </a:solidFill>
                <a:uLnTx/>
                <a:uFillTx/>
                <a:latin typeface="Calibri  "/>
              </a:rPr>
              <a:t>Charte d’éthique</a:t>
            </a:r>
          </a:p>
        </p:txBody>
      </p:sp>
      <p:sp>
        <p:nvSpPr>
          <p:cNvPr id="22" name="Textfeld 21">
            <a:extLst>
              <a:ext uri="{FF2B5EF4-FFF2-40B4-BE49-F238E27FC236}">
                <a16:creationId xmlns:a16="http://schemas.microsoft.com/office/drawing/2014/main" id="{19966737-AA65-47FB-A125-33582F51F083}"/>
              </a:ext>
            </a:extLst>
          </p:cNvPr>
          <p:cNvSpPr txBox="1"/>
          <p:nvPr/>
        </p:nvSpPr>
        <p:spPr>
          <a:xfrm>
            <a:off x="4092724" y="5634042"/>
            <a:ext cx="2323600"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700" b="0" i="0" u="none" strike="noStrike" cap="none" normalizeH="0" baseline="0" noProof="0">
                <a:ln>
                  <a:noFill/>
                </a:ln>
                <a:solidFill>
                  <a:prstClr val="black"/>
                </a:solidFill>
                <a:uLnTx/>
                <a:uFillTx/>
                <a:latin typeface="Calibri  "/>
              </a:rPr>
              <a:t>Critères de qualité</a:t>
            </a:r>
          </a:p>
        </p:txBody>
      </p:sp>
      <p:sp>
        <p:nvSpPr>
          <p:cNvPr id="23" name="Textfeld 22">
            <a:extLst>
              <a:ext uri="{FF2B5EF4-FFF2-40B4-BE49-F238E27FC236}">
                <a16:creationId xmlns:a16="http://schemas.microsoft.com/office/drawing/2014/main" id="{B6C48454-8BF5-46D4-ACF2-0605110F1993}"/>
              </a:ext>
            </a:extLst>
          </p:cNvPr>
          <p:cNvSpPr txBox="1"/>
          <p:nvPr/>
        </p:nvSpPr>
        <p:spPr>
          <a:xfrm>
            <a:off x="8582400" y="5901492"/>
            <a:ext cx="2187199" cy="615553"/>
          </a:xfrm>
          <a:prstGeom prst="rect">
            <a:avLst/>
          </a:prstGeom>
          <a:noFill/>
        </p:spPr>
        <p:txBody>
          <a:bodyPr wrap="square" rtlCol="0">
            <a:spAutoFit/>
          </a:bodyPr>
          <a:lstStyle/>
          <a:p>
            <a:r>
              <a:rPr lang="fr-CH" sz="1700" dirty="0">
                <a:solidFill>
                  <a:prstClr val="black"/>
                </a:solidFill>
                <a:latin typeface="Calibri  "/>
              </a:rPr>
              <a:t>Statuts en matière d’éthique</a:t>
            </a:r>
          </a:p>
        </p:txBody>
      </p:sp>
      <p:sp>
        <p:nvSpPr>
          <p:cNvPr id="24" name="Textfeld 23">
            <a:extLst>
              <a:ext uri="{FF2B5EF4-FFF2-40B4-BE49-F238E27FC236}">
                <a16:creationId xmlns:a16="http://schemas.microsoft.com/office/drawing/2014/main" id="{4A5B9946-3707-44FF-8AD0-9E000A244379}"/>
              </a:ext>
            </a:extLst>
          </p:cNvPr>
          <p:cNvSpPr txBox="1"/>
          <p:nvPr/>
        </p:nvSpPr>
        <p:spPr>
          <a:xfrm>
            <a:off x="11239699" y="5956326"/>
            <a:ext cx="1048637" cy="3539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700" b="0" i="0" u="none" strike="noStrike" cap="none" normalizeH="0" baseline="0" noProof="0" dirty="0">
                <a:ln>
                  <a:noFill/>
                </a:ln>
                <a:solidFill>
                  <a:prstClr val="black"/>
                </a:solidFill>
                <a:uLnTx/>
                <a:uFillTx/>
                <a:latin typeface="Calibri  "/>
              </a:rPr>
              <a:t>Loi</a:t>
            </a:r>
          </a:p>
        </p:txBody>
      </p:sp>
      <p:pic>
        <p:nvPicPr>
          <p:cNvPr id="25" name="Grafik 9">
            <a:extLst>
              <a:ext uri="{FF2B5EF4-FFF2-40B4-BE49-F238E27FC236}">
                <a16:creationId xmlns:a16="http://schemas.microsoft.com/office/drawing/2014/main" id="{BAB5F8FE-61F3-415F-A7AB-3C6C50C2F3BC}"/>
              </a:ext>
            </a:extLst>
          </p:cNvPr>
          <p:cNvPicPr>
            <a:picLocks noChangeAspect="1"/>
          </p:cNvPicPr>
          <p:nvPr/>
        </p:nvPicPr>
        <p:blipFill>
          <a:blip r:embed="rId3">
            <a:alphaModFix amt="58000"/>
          </a:blip>
          <a:stretch>
            <a:fillRect/>
          </a:stretch>
        </p:blipFill>
        <p:spPr>
          <a:xfrm rot="6600000">
            <a:off x="213404" y="1485160"/>
            <a:ext cx="8092859" cy="8079867"/>
          </a:xfrm>
          <a:prstGeom prst="rect">
            <a:avLst/>
          </a:prstGeom>
        </p:spPr>
      </p:pic>
    </p:spTree>
    <p:extLst>
      <p:ext uri="{BB962C8B-B14F-4D97-AF65-F5344CB8AC3E}">
        <p14:creationId xmlns:p14="http://schemas.microsoft.com/office/powerpoint/2010/main" val="381150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1"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E77399C-8485-5B4B-984E-7A7811E8A9F5}"/>
              </a:ext>
            </a:extLst>
          </p:cNvPr>
          <p:cNvPicPr>
            <a:picLocks noChangeAspect="1"/>
          </p:cNvPicPr>
          <p:nvPr/>
        </p:nvPicPr>
        <p:blipFill>
          <a:blip r:embed="rId3"/>
          <a:stretch>
            <a:fillRect/>
          </a:stretch>
        </p:blipFill>
        <p:spPr>
          <a:xfrm>
            <a:off x="4143380" y="1722041"/>
            <a:ext cx="3766633" cy="1934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platzhalter 7">
            <a:extLst>
              <a:ext uri="{FF2B5EF4-FFF2-40B4-BE49-F238E27FC236}">
                <a16:creationId xmlns:a16="http://schemas.microsoft.com/office/drawing/2014/main" id="{6FCB6B55-1B03-8FE5-F0A4-7C0A4B414C5B}"/>
              </a:ext>
            </a:extLst>
          </p:cNvPr>
          <p:cNvSpPr txBox="1">
            <a:spLocks/>
          </p:cNvSpPr>
          <p:nvPr/>
        </p:nvSpPr>
        <p:spPr>
          <a:xfrm>
            <a:off x="4196309" y="3931008"/>
            <a:ext cx="5952829" cy="3055296"/>
          </a:xfrm>
          <a:prstGeom prst="rect">
            <a:avLst/>
          </a:prstGeom>
        </p:spPr>
        <p:txBody>
          <a:bodyPr/>
          <a:lstStyle>
            <a:lvl1pPr marL="342900" indent="-342900" algn="l" rtl="0" eaLnBrk="1" fontAlgn="base" hangingPunct="1">
              <a:spcBef>
                <a:spcPct val="20000"/>
              </a:spcBef>
              <a:spcAft>
                <a:spcPct val="0"/>
              </a:spcAft>
              <a:buClr>
                <a:schemeClr val="tx1">
                  <a:lumMod val="65000"/>
                  <a:lumOff val="35000"/>
                </a:schemeClr>
              </a:buClr>
              <a:buChar char="•"/>
              <a:defRPr sz="2600" b="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400">
                <a:solidFill>
                  <a:schemeClr val="tx1"/>
                </a:solidFill>
                <a:latin typeface="+mn-lt"/>
              </a:defRPr>
            </a:lvl2pPr>
            <a:lvl3pPr marL="1143000" indent="-228600" algn="l" rtl="0" eaLnBrk="1" fontAlgn="base" hangingPunct="1">
              <a:spcBef>
                <a:spcPct val="20000"/>
              </a:spcBef>
              <a:spcAft>
                <a:spcPct val="0"/>
              </a:spcAft>
              <a:buClr>
                <a:srgbClr val="B2B2B2"/>
              </a:buClr>
              <a:buFont typeface="Symbol" panose="05050102010706020507" pitchFamily="18" charset="2"/>
              <a:buChar char="-"/>
              <a:defRPr sz="2000">
                <a:solidFill>
                  <a:schemeClr val="tx1"/>
                </a:solidFill>
                <a:latin typeface="+mn-lt"/>
              </a:defRPr>
            </a:lvl3pPr>
            <a:lvl4pPr marL="1600200" indent="-228600" algn="l" rtl="0" eaLnBrk="1" fontAlgn="base" hangingPunct="1">
              <a:spcBef>
                <a:spcPct val="20000"/>
              </a:spcBef>
              <a:spcAft>
                <a:spcPct val="0"/>
              </a:spcAft>
              <a:buClr>
                <a:srgbClr val="C0C0C0"/>
              </a:buClr>
              <a:buFont typeface="Symbol" panose="05050102010706020507" pitchFamily="18" charset="2"/>
              <a:buChar char="-"/>
              <a:defRPr sz="2100">
                <a:solidFill>
                  <a:schemeClr val="tx1"/>
                </a:solidFill>
                <a:latin typeface="+mn-lt"/>
              </a:defRPr>
            </a:lvl4pPr>
            <a:lvl5pPr marL="2057400" indent="-228600" algn="l" rtl="0" eaLnBrk="1" fontAlgn="base" hangingPunct="1">
              <a:spcBef>
                <a:spcPct val="20000"/>
              </a:spcBef>
              <a:spcAft>
                <a:spcPct val="0"/>
              </a:spcAft>
              <a:buClr>
                <a:srgbClr val="DDDDDD"/>
              </a:buClr>
              <a:buFont typeface="Symbol" panose="05050102010706020507" pitchFamily="18" charset="2"/>
              <a:buChar char="-"/>
              <a:defRPr sz="2100">
                <a:solidFill>
                  <a:schemeClr val="tx1"/>
                </a:solidFill>
                <a:latin typeface="+mn-lt"/>
              </a:defRPr>
            </a:lvl5pPr>
            <a:lvl6pPr marL="2514600" indent="-228600" algn="l" rtl="0" eaLnBrk="1" fontAlgn="base" hangingPunct="1">
              <a:spcBef>
                <a:spcPct val="20000"/>
              </a:spcBef>
              <a:spcAft>
                <a:spcPct val="0"/>
              </a:spcAft>
              <a:buClr>
                <a:srgbClr val="DDDDDD"/>
              </a:buClr>
              <a:buChar char="•"/>
              <a:defRPr sz="2100">
                <a:solidFill>
                  <a:schemeClr val="tx1"/>
                </a:solidFill>
                <a:latin typeface="+mn-lt"/>
              </a:defRPr>
            </a:lvl6pPr>
            <a:lvl7pPr marL="2971800" indent="-228600" algn="l" rtl="0" eaLnBrk="1" fontAlgn="base" hangingPunct="1">
              <a:spcBef>
                <a:spcPct val="20000"/>
              </a:spcBef>
              <a:spcAft>
                <a:spcPct val="0"/>
              </a:spcAft>
              <a:buClr>
                <a:srgbClr val="DDDDDD"/>
              </a:buClr>
              <a:buChar char="•"/>
              <a:defRPr sz="2100">
                <a:solidFill>
                  <a:schemeClr val="tx1"/>
                </a:solidFill>
                <a:latin typeface="+mn-lt"/>
              </a:defRPr>
            </a:lvl7pPr>
            <a:lvl8pPr marL="3429000" indent="-228600" algn="l" rtl="0" eaLnBrk="1" fontAlgn="base" hangingPunct="1">
              <a:spcBef>
                <a:spcPct val="20000"/>
              </a:spcBef>
              <a:spcAft>
                <a:spcPct val="0"/>
              </a:spcAft>
              <a:buClr>
                <a:srgbClr val="DDDDDD"/>
              </a:buClr>
              <a:buChar char="•"/>
              <a:defRPr sz="2100">
                <a:solidFill>
                  <a:schemeClr val="tx1"/>
                </a:solidFill>
                <a:latin typeface="+mn-lt"/>
              </a:defRPr>
            </a:lvl8pPr>
            <a:lvl9pPr marL="3886200" indent="-228600" algn="l" rtl="0" eaLnBrk="1" fontAlgn="base" hangingPunct="1">
              <a:spcBef>
                <a:spcPct val="20000"/>
              </a:spcBef>
              <a:spcAft>
                <a:spcPct val="0"/>
              </a:spcAft>
              <a:buClr>
                <a:srgbClr val="DDDDDD"/>
              </a:buClr>
              <a:buChar char="•"/>
              <a:defRPr sz="21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defRPr/>
            </a:pPr>
            <a:r>
              <a:rPr kumimoji="0" lang="fr-CH" sz="2200" b="0" i="0" u="none" strike="noStrike" cap="none" normalizeH="0" baseline="0" noProof="0">
                <a:ln>
                  <a:noFill/>
                </a:ln>
                <a:solidFill>
                  <a:prstClr val="black"/>
                </a:solidFill>
                <a:uLnTx/>
                <a:uFillTx/>
                <a:latin typeface="Calibri"/>
                <a:ea typeface="+mn-ea"/>
                <a:cs typeface="+mn-cs"/>
              </a:rPr>
              <a:t>Conseil dispensé via une hotline </a:t>
            </a: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defRPr/>
            </a:pPr>
            <a:r>
              <a:rPr kumimoji="0" lang="fr-CH" sz="2200" b="0" i="0" u="none" strike="noStrike" cap="none" normalizeH="0" baseline="0" noProof="0">
                <a:ln>
                  <a:noFill/>
                </a:ln>
                <a:solidFill>
                  <a:prstClr val="black"/>
                </a:solidFill>
                <a:uLnTx/>
                <a:uFillTx/>
                <a:latin typeface="Calibri"/>
                <a:ea typeface="+mn-ea"/>
                <a:cs typeface="+mn-cs"/>
              </a:rPr>
              <a:t>A disposition de toutes et de tous pour un signalement </a:t>
            </a: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defRPr/>
            </a:pPr>
            <a:r>
              <a:rPr kumimoji="0" lang="fr-CH" sz="2200" b="0" i="0" u="none" strike="noStrike" cap="none" normalizeH="0" baseline="0" noProof="0">
                <a:ln>
                  <a:noFill/>
                </a:ln>
                <a:solidFill>
                  <a:prstClr val="black"/>
                </a:solidFill>
                <a:uLnTx/>
                <a:uFillTx/>
                <a:latin typeface="Calibri"/>
                <a:ea typeface="+mn-ea"/>
                <a:cs typeface="+mn-cs"/>
              </a:rPr>
              <a:t>Par le </a:t>
            </a:r>
            <a:r>
              <a:rPr kumimoji="0" lang="fr-CH" sz="2200" b="0" i="0" u="none" strike="noStrike" cap="none" normalizeH="0" baseline="0" noProof="0">
                <a:ln>
                  <a:noFill/>
                </a:ln>
                <a:solidFill>
                  <a:prstClr val="black"/>
                </a:solidFill>
                <a:uLnTx/>
                <a:uFillTx/>
                <a:latin typeface="Calibri"/>
                <a:ea typeface="+mn-ea"/>
                <a:cs typeface="+mn-cs"/>
                <a:hlinkClick r:id="rId4"/>
              </a:rPr>
              <a:t>formulaire de signalement</a:t>
            </a:r>
            <a:r>
              <a:rPr kumimoji="0" lang="fr-CH" sz="2200" b="0" i="0" u="none" strike="noStrike" cap="none" normalizeH="0" baseline="0" noProof="0">
                <a:ln>
                  <a:noFill/>
                </a:ln>
                <a:solidFill>
                  <a:prstClr val="black"/>
                </a:solidFill>
                <a:uLnTx/>
                <a:uFillTx/>
                <a:latin typeface="Calibri"/>
                <a:ea typeface="+mn-ea"/>
                <a:cs typeface="+mn-cs"/>
              </a:rPr>
              <a:t> ou </a:t>
            </a: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tab pos="478355" algn="l"/>
              </a:tabLst>
              <a:defRPr/>
            </a:pPr>
            <a:r>
              <a:rPr kumimoji="0" lang="fr-CH" sz="2200" b="0" i="0" u="none" strike="noStrike" cap="none" normalizeH="0" baseline="0" noProof="0">
                <a:ln>
                  <a:noFill/>
                </a:ln>
                <a:solidFill>
                  <a:prstClr val="black"/>
                </a:solidFill>
                <a:uLnTx/>
                <a:uFillTx/>
                <a:latin typeface="Calibri"/>
                <a:ea typeface="+mn-ea"/>
                <a:cs typeface="+mn-cs"/>
              </a:rPr>
              <a:t>via la hotline SSI, au numéro +41 31 550 21 31</a:t>
            </a: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Symbol" panose="05050102010706020507" pitchFamily="18" charset="2"/>
              <a:buChar char="-"/>
              <a:tabLst/>
              <a:defRPr/>
            </a:pPr>
            <a:r>
              <a:rPr kumimoji="0" lang="fr-CH" sz="2200" b="0" i="0" u="none" strike="noStrike" cap="none" normalizeH="0" baseline="0" noProof="0">
                <a:ln>
                  <a:noFill/>
                </a:ln>
                <a:solidFill>
                  <a:prstClr val="black"/>
                </a:solidFill>
                <a:uLnTx/>
                <a:uFillTx/>
                <a:latin typeface="Calibri"/>
                <a:ea typeface="+mn-ea"/>
                <a:cs typeface="+mn-cs"/>
              </a:rPr>
              <a:t>L’anonymat est garanti si la personne qui se manifeste le souhaite </a:t>
            </a: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 typeface="Arial" panose="020B0604020202020204" pitchFamily="34" charset="0"/>
              <a:buChar char="•"/>
              <a:tabLst/>
              <a:defRPr/>
            </a:pPr>
            <a:endParaRPr kumimoji="0" lang="de-CH" altLang="de-DE" sz="3467" b="0" i="0" u="none" strike="noStrike" kern="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
                <a:prstClr val="black">
                  <a:lumMod val="65000"/>
                  <a:lumOff val="35000"/>
                </a:prstClr>
              </a:buClr>
              <a:buSzTx/>
              <a:buFontTx/>
              <a:buChar char="•"/>
              <a:tabLst/>
              <a:defRPr/>
            </a:pPr>
            <a:endParaRPr kumimoji="0" lang="de-CH" sz="3467" b="0" i="0" u="none" strike="noStrike" kern="0" cap="none" spc="0" normalizeH="0" baseline="0" noProof="0">
              <a:ln>
                <a:noFill/>
              </a:ln>
              <a:solidFill>
                <a:prstClr val="black"/>
              </a:solidFill>
              <a:effectLst/>
              <a:uLnTx/>
              <a:uFillTx/>
              <a:latin typeface="Calibri"/>
              <a:ea typeface="+mn-ea"/>
              <a:cs typeface="+mn-cs"/>
            </a:endParaRPr>
          </a:p>
        </p:txBody>
      </p:sp>
      <p:sp>
        <p:nvSpPr>
          <p:cNvPr id="15" name="Titel 7">
            <a:extLst>
              <a:ext uri="{FF2B5EF4-FFF2-40B4-BE49-F238E27FC236}">
                <a16:creationId xmlns:a16="http://schemas.microsoft.com/office/drawing/2014/main" id="{99C7A751-0F5D-CBE1-26C8-7CB1AEF6A58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dirty="0">
                <a:ln>
                  <a:noFill/>
                </a:ln>
                <a:solidFill>
                  <a:sysClr val="windowText" lastClr="000000"/>
                </a:solidFill>
                <a:uLnTx/>
                <a:uFillTx/>
                <a:latin typeface="Calibri"/>
                <a:ea typeface="+mj-ea"/>
                <a:cs typeface="+mj-cs"/>
              </a:rPr>
              <a:t>Statuts en matière d’éthique, Swiss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dirty="0">
                <a:ln>
                  <a:noFill/>
                </a:ln>
                <a:solidFill>
                  <a:sysClr val="windowText" lastClr="000000"/>
                </a:solidFill>
                <a:uLnTx/>
                <a:uFillTx/>
                <a:latin typeface="Calibri"/>
                <a:ea typeface="+mj-ea"/>
                <a:cs typeface="+mj-cs"/>
              </a:rPr>
              <a:t>Sport </a:t>
            </a:r>
            <a:r>
              <a:rPr kumimoji="0" lang="fr-CH" sz="4000" b="1" i="0" u="none" strike="noStrike" cap="none" normalizeH="0" baseline="0" noProof="0" dirty="0" err="1">
                <a:ln>
                  <a:noFill/>
                </a:ln>
                <a:solidFill>
                  <a:sysClr val="windowText" lastClr="000000"/>
                </a:solidFill>
                <a:uLnTx/>
                <a:uFillTx/>
                <a:latin typeface="Calibri"/>
                <a:ea typeface="+mj-ea"/>
                <a:cs typeface="+mj-cs"/>
              </a:rPr>
              <a:t>Integrity</a:t>
            </a:r>
            <a:endParaRPr kumimoji="0" lang="fr-CH" sz="4000" b="1" i="0" u="none" strike="noStrike" cap="none" normalizeH="0" baseline="0" noProof="0" dirty="0">
              <a:ln>
                <a:noFill/>
              </a:ln>
              <a:solidFill>
                <a:sysClr val="windowText" lastClr="000000"/>
              </a:solidFill>
              <a:uLnTx/>
              <a:uFillTx/>
              <a:latin typeface="Calibri"/>
              <a:ea typeface="+mj-ea"/>
              <a:cs typeface="+mj-cs"/>
            </a:endParaRPr>
          </a:p>
        </p:txBody>
      </p:sp>
      <p:pic>
        <p:nvPicPr>
          <p:cNvPr id="16" name="Grafik 15">
            <a:extLst>
              <a:ext uri="{FF2B5EF4-FFF2-40B4-BE49-F238E27FC236}">
                <a16:creationId xmlns:a16="http://schemas.microsoft.com/office/drawing/2014/main" id="{6441E916-1237-8323-C4CC-5C1D75FF536F}"/>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34819" t="28391" r="13225" b="9489"/>
          <a:stretch/>
        </p:blipFill>
        <p:spPr>
          <a:xfrm>
            <a:off x="8162970" y="1722040"/>
            <a:ext cx="1337289" cy="1973927"/>
          </a:xfrm>
          <a:prstGeom prst="rect">
            <a:avLst/>
          </a:prstGeom>
          <a:noFill/>
        </p:spPr>
      </p:pic>
      <p:pic>
        <p:nvPicPr>
          <p:cNvPr id="3" name="Grafik 2">
            <a:extLst>
              <a:ext uri="{FF2B5EF4-FFF2-40B4-BE49-F238E27FC236}">
                <a16:creationId xmlns:a16="http://schemas.microsoft.com/office/drawing/2014/main" id="{84360340-D2F9-DB8E-7368-86D1937E3952}"/>
              </a:ext>
            </a:extLst>
          </p:cNvPr>
          <p:cNvPicPr>
            <a:picLocks noChangeAspect="1"/>
          </p:cNvPicPr>
          <p:nvPr/>
        </p:nvPicPr>
        <p:blipFill>
          <a:blip r:embed="rId7"/>
          <a:stretch>
            <a:fillRect/>
          </a:stretch>
        </p:blipFill>
        <p:spPr>
          <a:xfrm>
            <a:off x="457327" y="1722040"/>
            <a:ext cx="3330776" cy="4705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667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6">
            <a:extLst>
              <a:ext uri="{FF2B5EF4-FFF2-40B4-BE49-F238E27FC236}">
                <a16:creationId xmlns:a16="http://schemas.microsoft.com/office/drawing/2014/main" id="{7911DE00-C206-FFAF-437F-B4BB1A82D27C}"/>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1" i="0" u="none" strike="noStrike" cap="none" normalizeH="0" baseline="0" noProof="0">
                <a:ln>
                  <a:noFill/>
                </a:ln>
                <a:solidFill>
                  <a:sysClr val="windowText" lastClr="000000"/>
                </a:solidFill>
                <a:uLnTx/>
                <a:uFillTx/>
                <a:latin typeface="Calibri"/>
                <a:ea typeface="+mn-ea"/>
                <a:cs typeface="+mn-cs"/>
              </a:rPr>
              <a:t>Par couleurs</a:t>
            </a:r>
          </a:p>
        </p:txBody>
      </p:sp>
      <p:sp>
        <p:nvSpPr>
          <p:cNvPr id="9" name="Textplatzhalter 7">
            <a:extLst>
              <a:ext uri="{FF2B5EF4-FFF2-40B4-BE49-F238E27FC236}">
                <a16:creationId xmlns:a16="http://schemas.microsoft.com/office/drawing/2014/main" id="{2817DB46-700E-F8FA-150E-611F1B42FBB3}"/>
              </a:ext>
            </a:extLst>
          </p:cNvPr>
          <p:cNvSpPr txBox="1">
            <a:spLocks/>
          </p:cNvSpPr>
          <p:nvPr/>
        </p:nvSpPr>
        <p:spPr>
          <a:xfrm>
            <a:off x="762001" y="2425700"/>
            <a:ext cx="9144000" cy="3703638"/>
          </a:xfrm>
          <a:prstGeom prst="rect">
            <a:avLst/>
          </a:prstGeom>
        </p:spPr>
        <p:txBody>
          <a:bodyPr vert="horz" lIns="0" tIns="0" rIns="0" bIns="0" rtlCol="0" anchor="ctr">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1" i="0" u="none" strike="noStrike" cap="none" normalizeH="0" baseline="0" noProof="0">
                <a:ln>
                  <a:noFill/>
                </a:ln>
                <a:solidFill>
                  <a:sysClr val="windowText" lastClr="000000"/>
                </a:solidFill>
                <a:uLnTx/>
                <a:uFillTx/>
                <a:latin typeface="Calibri"/>
                <a:ea typeface="Calibri" panose="020F0502020204030204" pitchFamily="34" charset="0"/>
                <a:cs typeface="Calibri" panose="020F0502020204030204" pitchFamily="34" charset="0"/>
              </a:rPr>
              <a:t>Travail individuel (5’)</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Calibri" panose="020F0502020204030204" pitchFamily="34" charset="0"/>
                <a:cs typeface="Calibri" panose="020F0502020204030204" pitchFamily="34" charset="0"/>
              </a:rPr>
              <a:t>Quelles parties de l’exemple de situation sont en vert, en gris, en orange ou en rouge?</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200" b="0" i="0" u="none" strike="noStrike" kern="1200" cap="none" spc="0" normalizeH="0" baseline="0" noProof="0">
              <a:ln>
                <a:noFill/>
              </a:ln>
              <a:solidFill>
                <a:sysClr val="windowText" lastClr="000000"/>
              </a:solidFill>
              <a:effectLst/>
              <a:uLnTx/>
              <a:uFillTx/>
              <a:latin typeface="Calibri"/>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1" i="0" u="none" strike="noStrike" cap="none" normalizeH="0" baseline="0" noProof="0">
                <a:ln>
                  <a:noFill/>
                </a:ln>
                <a:solidFill>
                  <a:sysClr val="windowText" lastClr="000000"/>
                </a:solidFill>
                <a:uLnTx/>
                <a:uFillTx/>
                <a:latin typeface="Calibri"/>
                <a:ea typeface="Calibri" panose="020F0502020204030204" pitchFamily="34" charset="0"/>
                <a:cs typeface="Calibri" panose="020F0502020204030204" pitchFamily="34" charset="0"/>
              </a:rPr>
              <a:t>Discussion en binôme (5’)</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Calibri" panose="020F0502020204030204" pitchFamily="34" charset="0"/>
                <a:cs typeface="Calibri" panose="020F0502020204030204" pitchFamily="34" charset="0"/>
              </a:rPr>
              <a:t>Pourquoi optez-vous pour ces couleurs? Argumentez votre réponse.</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Calibri" panose="020F0502020204030204" pitchFamily="34" charset="0"/>
                <a:cs typeface="Calibri" panose="020F0502020204030204" pitchFamily="34" charset="0"/>
              </a:rPr>
              <a:t>Si ces estimations ne sont pas les mêmes entre les membres des binômes: Comment expliquer ces différences?</a:t>
            </a:r>
          </a:p>
        </p:txBody>
      </p:sp>
      <p:sp>
        <p:nvSpPr>
          <p:cNvPr id="10" name="Titel 5">
            <a:extLst>
              <a:ext uri="{FF2B5EF4-FFF2-40B4-BE49-F238E27FC236}">
                <a16:creationId xmlns:a16="http://schemas.microsoft.com/office/drawing/2014/main" id="{40E177BF-64AF-965C-862F-07EB408527BF}"/>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Exemple de situation</a:t>
            </a:r>
          </a:p>
        </p:txBody>
      </p:sp>
    </p:spTree>
    <p:extLst>
      <p:ext uri="{BB962C8B-B14F-4D97-AF65-F5344CB8AC3E}">
        <p14:creationId xmlns:p14="http://schemas.microsoft.com/office/powerpoint/2010/main" val="673424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1">
            <a:extLst>
              <a:ext uri="{FF2B5EF4-FFF2-40B4-BE49-F238E27FC236}">
                <a16:creationId xmlns:a16="http://schemas.microsoft.com/office/drawing/2014/main" id="{0A4C866D-2C3B-BAD7-B6DA-FC3709312961}"/>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1" i="0" u="none" strike="noStrike" cap="none" normalizeH="0" baseline="0" noProof="0">
                <a:ln>
                  <a:noFill/>
                </a:ln>
                <a:solidFill>
                  <a:sysClr val="windowText" lastClr="000000"/>
                </a:solidFill>
                <a:uLnTx/>
                <a:uFillTx/>
                <a:latin typeface="Calibri"/>
                <a:ea typeface="+mn-ea"/>
                <a:cs typeface="+mn-cs"/>
              </a:rPr>
              <a:t>Moyens d’action</a:t>
            </a:r>
          </a:p>
        </p:txBody>
      </p:sp>
      <p:sp>
        <p:nvSpPr>
          <p:cNvPr id="8" name="Textplatzhalter 2">
            <a:extLst>
              <a:ext uri="{FF2B5EF4-FFF2-40B4-BE49-F238E27FC236}">
                <a16:creationId xmlns:a16="http://schemas.microsoft.com/office/drawing/2014/main" id="{7514F446-300B-30FA-087A-9171CD97E455}"/>
              </a:ext>
            </a:extLst>
          </p:cNvPr>
          <p:cNvSpPr txBox="1">
            <a:spLocks/>
          </p:cNvSpPr>
          <p:nvPr/>
        </p:nvSpPr>
        <p:spPr>
          <a:xfrm>
            <a:off x="762001" y="2425700"/>
            <a:ext cx="9144000" cy="3703638"/>
          </a:xfrm>
          <a:prstGeom prst="rect">
            <a:avLst/>
          </a:prstGeom>
        </p:spPr>
        <p:txBody>
          <a:bodyPr vert="horz" lIns="0" tIns="0" rIns="0" bIns="0" rtlCol="0" anchor="ctr">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1" i="0" u="none" strike="noStrike" cap="none" normalizeH="0" baseline="0" noProof="0">
                <a:ln>
                  <a:noFill/>
                </a:ln>
                <a:solidFill>
                  <a:sysClr val="windowText" lastClr="000000"/>
                </a:solidFill>
                <a:uLnTx/>
                <a:uFillTx/>
                <a:latin typeface="Calibri"/>
                <a:ea typeface="+mn-ea"/>
                <a:cs typeface="+mn-cs"/>
              </a:rPr>
              <a:t>Discussion en binôme (10’)</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En cas de couleur grise, orange ou rouge: Que pourrait ou devrait faire l’actrice ou l’acteur principal·e? Pourquoi?</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Quels défis ces actions pourraient-elles représenter pour l'actrice ou l’acteur principal·e?</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Qui d’autre devrait agir? Comment?</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Quelles conditions cadres de l’exemple facilitent/renforcent ou compliquent cette action?</a:t>
            </a:r>
          </a:p>
        </p:txBody>
      </p:sp>
      <p:sp>
        <p:nvSpPr>
          <p:cNvPr id="9" name="Titel 3">
            <a:extLst>
              <a:ext uri="{FF2B5EF4-FFF2-40B4-BE49-F238E27FC236}">
                <a16:creationId xmlns:a16="http://schemas.microsoft.com/office/drawing/2014/main" id="{905F5AF3-1BD5-EB26-7B87-CBBF9C3A934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Exemple de situation</a:t>
            </a:r>
          </a:p>
        </p:txBody>
      </p:sp>
    </p:spTree>
    <p:extLst>
      <p:ext uri="{BB962C8B-B14F-4D97-AF65-F5344CB8AC3E}">
        <p14:creationId xmlns:p14="http://schemas.microsoft.com/office/powerpoint/2010/main" val="2574412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8">
            <a:extLst>
              <a:ext uri="{FF2B5EF4-FFF2-40B4-BE49-F238E27FC236}">
                <a16:creationId xmlns:a16="http://schemas.microsoft.com/office/drawing/2014/main" id="{96F3F751-C486-B742-1ADB-AF9FD1D53FF2}"/>
              </a:ext>
            </a:extLst>
          </p:cNvPr>
          <p:cNvSpPr txBox="1">
            <a:spLocks/>
          </p:cNvSpPr>
          <p:nvPr/>
        </p:nvSpPr>
        <p:spPr>
          <a:xfrm>
            <a:off x="762002" y="1989138"/>
            <a:ext cx="9144000" cy="359862"/>
          </a:xfrm>
          <a:prstGeom prst="rect">
            <a:avLst/>
          </a:prstGeom>
        </p:spPr>
        <p:txBody>
          <a:bodyPr vert="horz" lIns="0" tIns="0" rIns="0" bIns="0" rtlCol="0">
            <a:noAutofit/>
          </a:bodyPr>
          <a:lstStyle>
            <a:lvl1pPr marL="0" indent="0" algn="l" defTabSz="914400" rtl="0" eaLnBrk="1" latinLnBrk="0" hangingPunct="1">
              <a:lnSpc>
                <a:spcPts val="2640"/>
              </a:lnSpc>
              <a:spcBef>
                <a:spcPts val="1000"/>
              </a:spcBef>
              <a:buFont typeface="Symbol" panose="05050102010706020507" pitchFamily="18" charset="2"/>
              <a:buNone/>
              <a:defRPr sz="2200" b="1" kern="1200">
                <a:solidFill>
                  <a:schemeClr val="tx1"/>
                </a:solidFill>
                <a:latin typeface="+mj-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1" i="0" u="none" strike="noStrike" cap="none" normalizeH="0" baseline="0" noProof="0">
                <a:ln>
                  <a:noFill/>
                </a:ln>
                <a:solidFill>
                  <a:sysClr val="windowText" lastClr="000000"/>
                </a:solidFill>
                <a:uLnTx/>
                <a:uFillTx/>
                <a:latin typeface="Calibri"/>
                <a:ea typeface="+mn-ea"/>
                <a:cs typeface="+mn-cs"/>
              </a:rPr>
              <a:t>Point de vue d’un expert</a:t>
            </a:r>
          </a:p>
        </p:txBody>
      </p:sp>
      <p:sp>
        <p:nvSpPr>
          <p:cNvPr id="3" name="Inhaltsplatzhalter 6">
            <a:extLst>
              <a:ext uri="{FF2B5EF4-FFF2-40B4-BE49-F238E27FC236}">
                <a16:creationId xmlns:a16="http://schemas.microsoft.com/office/drawing/2014/main" id="{63777C2A-C023-84CE-D8DD-BB0D1F3D1DCD}"/>
              </a:ext>
            </a:extLst>
          </p:cNvPr>
          <p:cNvSpPr txBox="1">
            <a:spLocks/>
          </p:cNvSpPr>
          <p:nvPr/>
        </p:nvSpPr>
        <p:spPr>
          <a:xfrm>
            <a:off x="762001" y="2425700"/>
            <a:ext cx="9144000" cy="3703638"/>
          </a:xfrm>
          <a:prstGeom prst="rect">
            <a:avLst/>
          </a:prstGeom>
        </p:spPr>
        <p:txBody>
          <a:bodyPr vert="horz" lIns="0" tIns="0" rIns="0" bIns="0" rtlCol="0" anchor="ctr">
            <a:noAutofit/>
          </a:bodyPr>
          <a:lstStyle>
            <a:lvl1pPr marL="0" indent="0" algn="l" defTabSz="914400" rtl="0" eaLnBrk="1" latinLnBrk="0" hangingPunct="1">
              <a:lnSpc>
                <a:spcPts val="2640"/>
              </a:lnSpc>
              <a:spcBef>
                <a:spcPts val="1000"/>
              </a:spcBef>
              <a:buFont typeface="Symbol" panose="05050102010706020507" pitchFamily="18" charset="2"/>
              <a:buNone/>
              <a:defRPr sz="2200" kern="1200">
                <a:solidFill>
                  <a:schemeClr val="tx1"/>
                </a:solidFill>
                <a:latin typeface="+mn-lt"/>
                <a:ea typeface="+mn-ea"/>
                <a:cs typeface="+mn-cs"/>
              </a:defRPr>
            </a:lvl1pPr>
            <a:lvl2pPr marL="252000" indent="0" algn="l" defTabSz="914400" rtl="0" eaLnBrk="1" latinLnBrk="0" hangingPunct="1">
              <a:lnSpc>
                <a:spcPts val="2640"/>
              </a:lnSpc>
              <a:spcBef>
                <a:spcPts val="500"/>
              </a:spcBef>
              <a:buFont typeface="Symbol" panose="05050102010706020507" pitchFamily="18" charset="2"/>
              <a:buNone/>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0" i="0" u="none" strike="noStrike" cap="none" normalizeH="0" baseline="0" noProof="0">
                <a:ln>
                  <a:noFill/>
                </a:ln>
                <a:solidFill>
                  <a:sysClr val="windowText" lastClr="000000"/>
                </a:solidFill>
                <a:highlight>
                  <a:srgbClr val="FFFF00"/>
                </a:highlight>
                <a:uLnTx/>
                <a:uFillTx/>
                <a:latin typeface="Calibri"/>
                <a:ea typeface="+mn-ea"/>
                <a:cs typeface="+mn-cs"/>
                <a:sym typeface="Wingdings" panose="05000000000000000000" pitchFamily="2" charset="2"/>
              </a:rPr>
              <a:t>Sur cette diapositive, la personne responsable du cours insère la «résolution» de l’exemple (arrière-plan orange, rouge) -&gt; Disponible sur mobilesport</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200" b="0" i="0" u="none" strike="noStrike" kern="1200" cap="none" spc="0" normalizeH="0" baseline="0" noProof="0">
              <a:ln>
                <a:noFill/>
              </a:ln>
              <a:solidFill>
                <a:sysClr val="windowText" lastClr="000000"/>
              </a:solidFill>
              <a:effectLst/>
              <a:highlight>
                <a:srgbClr val="FFFF00"/>
              </a:highlight>
              <a:uLnTx/>
              <a:uFillTx/>
              <a:latin typeface="Calibri"/>
              <a:ea typeface="+mn-ea"/>
              <a:cs typeface="+mn-cs"/>
            </a:endParaRP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Quel a été votre ressenti tout au long de cette tâche?</a:t>
            </a:r>
          </a:p>
          <a:p>
            <a:pPr marL="342900" marR="0" lvl="0" indent="-3429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Où avez-vous rencontré des difficultés?</a:t>
            </a:r>
          </a:p>
        </p:txBody>
      </p:sp>
      <p:sp>
        <p:nvSpPr>
          <p:cNvPr id="4" name="Titel 5">
            <a:extLst>
              <a:ext uri="{FF2B5EF4-FFF2-40B4-BE49-F238E27FC236}">
                <a16:creationId xmlns:a16="http://schemas.microsoft.com/office/drawing/2014/main" id="{7FC474BB-CB32-2F91-3826-60870B140122}"/>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Exemple de situation</a:t>
            </a:r>
          </a:p>
        </p:txBody>
      </p:sp>
    </p:spTree>
    <p:extLst>
      <p:ext uri="{BB962C8B-B14F-4D97-AF65-F5344CB8AC3E}">
        <p14:creationId xmlns:p14="http://schemas.microsoft.com/office/powerpoint/2010/main" val="1285915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771B14-B36F-43DC-1F60-E0222EA99F80}"/>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A quoi faut-il veiller?</a:t>
            </a:r>
          </a:p>
        </p:txBody>
      </p:sp>
      <p:sp>
        <p:nvSpPr>
          <p:cNvPr id="3" name="Textplatzhalter 6">
            <a:extLst>
              <a:ext uri="{FF2B5EF4-FFF2-40B4-BE49-F238E27FC236}">
                <a16:creationId xmlns:a16="http://schemas.microsoft.com/office/drawing/2014/main" id="{F3E4190C-16A1-8976-2302-36542C3B82AE}"/>
              </a:ext>
            </a:extLst>
          </p:cNvPr>
          <p:cNvSpPr txBox="1">
            <a:spLocks/>
          </p:cNvSpPr>
          <p:nvPr/>
        </p:nvSpPr>
        <p:spPr>
          <a:xfrm>
            <a:off x="762000" y="1993900"/>
            <a:ext cx="9144000" cy="4129088"/>
          </a:xfrm>
          <a:prstGeom prst="rect">
            <a:avLst/>
          </a:prstGeom>
        </p:spPr>
        <p:txBody>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prstClr val="black"/>
                </a:solidFill>
                <a:highlight>
                  <a:srgbClr val="FFFF00"/>
                </a:highlight>
                <a:uLnTx/>
                <a:uFillTx/>
                <a:latin typeface="Calibri"/>
                <a:ea typeface="+mn-ea"/>
                <a:cs typeface="+mn-cs"/>
              </a:rPr>
              <a:t>La personne responsable du cours ajoute des moyens d’action sous forme de mots-clés en mettant l’accent sur: la clarté du rôle, l’information, l’autodétermination, la communication.</a:t>
            </a:r>
          </a:p>
        </p:txBody>
      </p:sp>
    </p:spTree>
    <p:extLst>
      <p:ext uri="{BB962C8B-B14F-4D97-AF65-F5344CB8AC3E}">
        <p14:creationId xmlns:p14="http://schemas.microsoft.com/office/powerpoint/2010/main" val="3621351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8">
            <a:extLst>
              <a:ext uri="{FF2B5EF4-FFF2-40B4-BE49-F238E27FC236}">
                <a16:creationId xmlns:a16="http://schemas.microsoft.com/office/drawing/2014/main" id="{CE03A48B-561E-0693-CF3E-897B37025504}"/>
              </a:ext>
            </a:extLst>
          </p:cNvPr>
          <p:cNvSpPr txBox="1">
            <a:spLocks/>
          </p:cNvSpPr>
          <p:nvPr/>
        </p:nvSpPr>
        <p:spPr>
          <a:xfrm>
            <a:off x="1338262" y="2090738"/>
            <a:ext cx="9515475"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dirty="0">
                <a:ln>
                  <a:noFill/>
                </a:ln>
                <a:solidFill>
                  <a:srgbClr val="000000"/>
                </a:solidFill>
                <a:effectLst/>
                <a:uLnTx/>
                <a:uFillTx/>
                <a:latin typeface="Calibri"/>
                <a:ea typeface="+mj-ea"/>
                <a:cs typeface="+mj-cs"/>
              </a:rPr>
              <a:t>D) </a:t>
            </a:r>
            <a:r>
              <a:rPr lang="fr-CH" dirty="0">
                <a:solidFill>
                  <a:srgbClr val="000000"/>
                </a:solidFill>
                <a:latin typeface="Calibri"/>
              </a:rPr>
              <a:t>Approfondissement facultatif :</a:t>
            </a:r>
          </a:p>
          <a:p>
            <a:pPr marL="0" marR="0" lvl="0" indent="0" algn="l" defTabSz="914400" rtl="0" eaLnBrk="1" fontAlgn="auto" latinLnBrk="0" hangingPunct="1">
              <a:lnSpc>
                <a:spcPct val="90000"/>
              </a:lnSpc>
              <a:spcBef>
                <a:spcPct val="0"/>
              </a:spcBef>
              <a:spcAft>
                <a:spcPts val="0"/>
              </a:spcAft>
              <a:buClrTx/>
              <a:buSzTx/>
              <a:buFontTx/>
              <a:buNone/>
              <a:tabLst/>
              <a:defRPr/>
            </a:pPr>
            <a:endParaRPr lang="fr-CH" dirty="0">
              <a:solidFill>
                <a:srgbClr val="000000"/>
              </a:solidFill>
              <a:latin typeface="Calibri"/>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fr-CH" dirty="0">
                <a:solidFill>
                  <a:srgbClr val="000000"/>
                </a:solidFill>
                <a:latin typeface="Calibri"/>
              </a:rPr>
              <a:t>Approfondir la question des actions à entreprendre au moyen d’exemples correspondant à la zone grise</a:t>
            </a:r>
            <a:endParaRPr lang="de-CH" dirty="0">
              <a:solidFill>
                <a:srgbClr val="000000"/>
              </a:solidFill>
              <a:latin typeface="Calibri"/>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spTree>
    <p:extLst>
      <p:ext uri="{BB962C8B-B14F-4D97-AF65-F5344CB8AC3E}">
        <p14:creationId xmlns:p14="http://schemas.microsoft.com/office/powerpoint/2010/main" val="3969904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E19BD5AB-F7C2-01CD-3530-1A5AB752F862}"/>
              </a:ext>
            </a:extLst>
          </p:cNvPr>
          <p:cNvSpPr>
            <a:spLocks noGrp="1"/>
          </p:cNvSpPr>
          <p:nvPr>
            <p:ph sz="half" idx="2"/>
          </p:nvPr>
        </p:nvSpPr>
        <p:spPr>
          <a:xfrm>
            <a:off x="542905" y="1876301"/>
            <a:ext cx="5476896" cy="4218359"/>
          </a:xfrm>
        </p:spPr>
        <p:txBody>
          <a:bodyPr>
            <a:normAutofit/>
          </a:bodyPr>
          <a:lstStyle/>
          <a:p>
            <a:endParaRPr lang="de-DE" sz="2200"/>
          </a:p>
        </p:txBody>
      </p:sp>
      <p:sp>
        <p:nvSpPr>
          <p:cNvPr id="6" name="Inhaltsplatzhalter 5">
            <a:extLst>
              <a:ext uri="{FF2B5EF4-FFF2-40B4-BE49-F238E27FC236}">
                <a16:creationId xmlns:a16="http://schemas.microsoft.com/office/drawing/2014/main" id="{50E7151C-2BF3-FB30-8E40-2084B8EADC7B}"/>
              </a:ext>
            </a:extLst>
          </p:cNvPr>
          <p:cNvSpPr>
            <a:spLocks noGrp="1"/>
          </p:cNvSpPr>
          <p:nvPr>
            <p:ph sz="quarter" idx="4"/>
          </p:nvPr>
        </p:nvSpPr>
        <p:spPr>
          <a:xfrm>
            <a:off x="6172200" y="1876301"/>
            <a:ext cx="5183188" cy="4218359"/>
          </a:xfrm>
        </p:spPr>
        <p:txBody>
          <a:bodyPr>
            <a:normAutofit/>
          </a:bodyPr>
          <a:lstStyle/>
          <a:p>
            <a:endParaRPr lang="de-DE" sz="2200"/>
          </a:p>
        </p:txBody>
      </p:sp>
      <p:sp>
        <p:nvSpPr>
          <p:cNvPr id="7" name="Titel 17">
            <a:extLst>
              <a:ext uri="{FF2B5EF4-FFF2-40B4-BE49-F238E27FC236}">
                <a16:creationId xmlns:a16="http://schemas.microsoft.com/office/drawing/2014/main" id="{5906D3CD-2C9E-C5D7-2136-D2151B66E7DF}"/>
              </a:ext>
            </a:extLst>
          </p:cNvPr>
          <p:cNvSpPr txBox="1">
            <a:spLocks/>
          </p:cNvSpPr>
          <p:nvPr/>
        </p:nvSpPr>
        <p:spPr>
          <a:xfrm>
            <a:off x="390524" y="508225"/>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Introduction</a:t>
            </a:r>
          </a:p>
        </p:txBody>
      </p:sp>
      <p:sp>
        <p:nvSpPr>
          <p:cNvPr id="2" name="Textfeld 1">
            <a:extLst>
              <a:ext uri="{FF2B5EF4-FFF2-40B4-BE49-F238E27FC236}">
                <a16:creationId xmlns:a16="http://schemas.microsoft.com/office/drawing/2014/main" id="{1B383D02-4174-E45F-F2BB-FAECD2ECBDB2}"/>
              </a:ext>
            </a:extLst>
          </p:cNvPr>
          <p:cNvSpPr txBox="1"/>
          <p:nvPr/>
        </p:nvSpPr>
        <p:spPr>
          <a:xfrm>
            <a:off x="8431588" y="263951"/>
            <a:ext cx="3450210" cy="1024101"/>
          </a:xfrm>
          <a:prstGeom prst="rect">
            <a:avLst/>
          </a:prstGeom>
          <a:solidFill>
            <a:schemeClr val="bg1"/>
          </a:solidFill>
        </p:spPr>
        <p:txBody>
          <a:bodyPr wrap="square" rtlCol="0">
            <a:spAutoFit/>
          </a:bodyPr>
          <a:lstStyle/>
          <a:p>
            <a:endParaRPr lang="de-DE" dirty="0"/>
          </a:p>
        </p:txBody>
      </p:sp>
      <p:pic>
        <p:nvPicPr>
          <p:cNvPr id="8" name="Grafik 7" descr="Ein Bild, das Screenshot, Grafiken, Karminrot, rot enthält.&#10;&#10;Automatisch generierte Beschreibung">
            <a:extLst>
              <a:ext uri="{FF2B5EF4-FFF2-40B4-BE49-F238E27FC236}">
                <a16:creationId xmlns:a16="http://schemas.microsoft.com/office/drawing/2014/main" id="{D4FFEC3B-E0A1-9A9A-6DB0-B86F5930D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221" y="304579"/>
            <a:ext cx="3007639" cy="864345"/>
          </a:xfrm>
          <a:prstGeom prst="rect">
            <a:avLst/>
          </a:prstGeom>
        </p:spPr>
      </p:pic>
    </p:spTree>
    <p:extLst>
      <p:ext uri="{BB962C8B-B14F-4D97-AF65-F5344CB8AC3E}">
        <p14:creationId xmlns:p14="http://schemas.microsoft.com/office/powerpoint/2010/main" val="490871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6">
            <a:extLst>
              <a:ext uri="{FF2B5EF4-FFF2-40B4-BE49-F238E27FC236}">
                <a16:creationId xmlns:a16="http://schemas.microsoft.com/office/drawing/2014/main" id="{450DA648-90E6-FC07-1FB0-59A7820E8C0C}"/>
              </a:ext>
            </a:extLst>
          </p:cNvPr>
          <p:cNvSpPr txBox="1">
            <a:spLocks/>
          </p:cNvSpPr>
          <p:nvPr/>
        </p:nvSpPr>
        <p:spPr>
          <a:xfrm>
            <a:off x="399500" y="506413"/>
            <a:ext cx="6416500" cy="1069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Classification et discussion autour d’exemples plus courts</a:t>
            </a:r>
          </a:p>
        </p:txBody>
      </p:sp>
      <p:sp>
        <p:nvSpPr>
          <p:cNvPr id="3" name="Inhaltsplatzhalter 7">
            <a:extLst>
              <a:ext uri="{FF2B5EF4-FFF2-40B4-BE49-F238E27FC236}">
                <a16:creationId xmlns:a16="http://schemas.microsoft.com/office/drawing/2014/main" id="{A1BE9FB5-41D8-E2AB-C7EC-F2B2B035C30A}"/>
              </a:ext>
            </a:extLst>
          </p:cNvPr>
          <p:cNvSpPr txBox="1">
            <a:spLocks/>
          </p:cNvSpPr>
          <p:nvPr/>
        </p:nvSpPr>
        <p:spPr>
          <a:xfrm>
            <a:off x="441187" y="1917450"/>
            <a:ext cx="6041600" cy="4140339"/>
          </a:xfrm>
          <a:prstGeom prst="rect">
            <a:avLst/>
          </a:prstGeom>
        </p:spPr>
        <p:txBody>
          <a:bodyPr anchor="ct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1" i="0" u="none" strike="noStrike" cap="none" normalizeH="0" baseline="0" noProof="0">
                <a:ln>
                  <a:noFill/>
                </a:ln>
                <a:solidFill>
                  <a:prstClr val="black"/>
                </a:solidFill>
                <a:uLnTx/>
                <a:uFillTx/>
                <a:latin typeface="Calibri"/>
                <a:ea typeface="+mn-ea"/>
                <a:cs typeface="+mn-cs"/>
              </a:rPr>
              <a:t>Discussion en petits groupes (30’)</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prstClr val="black"/>
                </a:solidFill>
                <a:uLnTx/>
                <a:uFillTx/>
                <a:latin typeface="Calibri"/>
                <a:ea typeface="+mn-ea"/>
                <a:cs typeface="+mn-cs"/>
              </a:rPr>
              <a:t>Une personne du groupe choisit un exemple succinct et le lit à haute voix</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prstClr val="black"/>
                </a:solidFill>
                <a:uLnTx/>
                <a:uFillTx/>
                <a:latin typeface="Calibri"/>
                <a:ea typeface="+mn-ea"/>
                <a:cs typeface="+mn-cs"/>
              </a:rPr>
              <a:t>Chaque membre du groupe place le «personnage de l’exemple» dans le cercle de couleur correspondant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prstClr val="black"/>
                </a:solidFill>
                <a:uLnTx/>
                <a:uFillTx/>
                <a:latin typeface="Calibri"/>
                <a:ea typeface="+mn-ea"/>
                <a:cs typeface="+mn-cs"/>
              </a:rPr>
              <a:t>Ensuite, les questions clés font l’objet d’une discussion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prstClr val="black"/>
                </a:solidFill>
                <a:uLnTx/>
                <a:uFillTx/>
                <a:latin typeface="Calibri"/>
                <a:ea typeface="+mn-ea"/>
                <a:cs typeface="+mn-cs"/>
              </a:rPr>
              <a:t>Une autre personne choisit un exemple, l’exercice recommence de la même façon</a:t>
            </a:r>
          </a:p>
        </p:txBody>
      </p:sp>
      <p:pic>
        <p:nvPicPr>
          <p:cNvPr id="6" name="Grafik 5">
            <a:extLst>
              <a:ext uri="{FF2B5EF4-FFF2-40B4-BE49-F238E27FC236}">
                <a16:creationId xmlns:a16="http://schemas.microsoft.com/office/drawing/2014/main" id="{331AFD5C-8B01-A731-F303-A1511ADE238B}"/>
              </a:ext>
            </a:extLst>
          </p:cNvPr>
          <p:cNvPicPr>
            <a:picLocks noChangeAspect="1"/>
          </p:cNvPicPr>
          <p:nvPr/>
        </p:nvPicPr>
        <p:blipFill>
          <a:blip r:embed="rId3"/>
          <a:stretch>
            <a:fillRect/>
          </a:stretch>
        </p:blipFill>
        <p:spPr>
          <a:xfrm>
            <a:off x="6978544" y="2171691"/>
            <a:ext cx="4772269" cy="3343284"/>
          </a:xfrm>
          <a:prstGeom prst="rect">
            <a:avLst/>
          </a:prstGeom>
        </p:spPr>
      </p:pic>
    </p:spTree>
    <p:extLst>
      <p:ext uri="{BB962C8B-B14F-4D97-AF65-F5344CB8AC3E}">
        <p14:creationId xmlns:p14="http://schemas.microsoft.com/office/powerpoint/2010/main" val="135504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7">
            <a:extLst>
              <a:ext uri="{FF2B5EF4-FFF2-40B4-BE49-F238E27FC236}">
                <a16:creationId xmlns:a16="http://schemas.microsoft.com/office/drawing/2014/main" id="{3BE6CE68-95C7-DA48-8546-776BE5B1C556}"/>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Classification et discussion autour d’exemples plus courts</a:t>
            </a:r>
          </a:p>
        </p:txBody>
      </p:sp>
      <p:sp>
        <p:nvSpPr>
          <p:cNvPr id="5" name="Inhaltsplatzhalter 8">
            <a:extLst>
              <a:ext uri="{FF2B5EF4-FFF2-40B4-BE49-F238E27FC236}">
                <a16:creationId xmlns:a16="http://schemas.microsoft.com/office/drawing/2014/main" id="{67D2B000-F987-7FCE-ACC3-A4F507DC0A89}"/>
              </a:ext>
            </a:extLst>
          </p:cNvPr>
          <p:cNvSpPr txBox="1">
            <a:spLocks/>
          </p:cNvSpPr>
          <p:nvPr/>
        </p:nvSpPr>
        <p:spPr>
          <a:xfrm>
            <a:off x="720000" y="1800000"/>
            <a:ext cx="9144000" cy="3240000"/>
          </a:xfrm>
          <a:prstGeom prst="rect">
            <a:avLst/>
          </a:prstGeom>
        </p:spPr>
        <p:txBody>
          <a:bodyPr anchor="ct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prstClr val="black"/>
                </a:solidFill>
                <a:uLnTx/>
                <a:uFillTx/>
                <a:latin typeface="Calibri"/>
                <a:ea typeface="+mn-ea"/>
                <a:cs typeface="+mn-cs"/>
              </a:rPr>
              <a:t>Expliquez pourquoi vous avez placé le «personnage de l’exemple» dans cette zone de couleur.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prstClr val="black"/>
                </a:solidFill>
                <a:uLnTx/>
                <a:uFillTx/>
                <a:latin typeface="Calibri"/>
                <a:ea typeface="+mn-ea"/>
                <a:cs typeface="+mn-cs"/>
              </a:rPr>
              <a:t>Quelles actions pourraient permettre d’améliorer la situation?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prstClr val="black"/>
                </a:solidFill>
                <a:uLnTx/>
                <a:uFillTx/>
                <a:latin typeface="Calibri"/>
                <a:ea typeface="+mn-ea"/>
                <a:cs typeface="+mn-cs"/>
              </a:rPr>
              <a:t>Quel est votre avis personnel sur cet exemple?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prstClr val="black"/>
                </a:solidFill>
                <a:uLnTx/>
                <a:uFillTx/>
                <a:latin typeface="Calibri"/>
                <a:ea typeface="+mn-ea"/>
                <a:cs typeface="+mn-cs"/>
              </a:rPr>
              <a:t>Quelles situations similaires vivez-vous au </a:t>
            </a:r>
            <a:br>
              <a:rPr kumimoji="0" lang="fr-CH" sz="2200" b="0" i="0" u="none" strike="noStrike" cap="none" normalizeH="0" baseline="0" noProof="0">
                <a:ln>
                  <a:noFill/>
                </a:ln>
                <a:solidFill>
                  <a:prstClr val="black"/>
                </a:solidFill>
                <a:uLnTx/>
                <a:uFillTx/>
                <a:latin typeface="Calibri"/>
                <a:ea typeface="+mn-ea"/>
                <a:cs typeface="+mn-cs"/>
              </a:rPr>
            </a:br>
            <a:r>
              <a:rPr kumimoji="0" lang="fr-CH" sz="2200" b="0" i="0" u="none" strike="noStrike" cap="none" normalizeH="0" baseline="0" noProof="0">
                <a:ln>
                  <a:noFill/>
                </a:ln>
                <a:solidFill>
                  <a:prstClr val="black"/>
                </a:solidFill>
                <a:uLnTx/>
                <a:uFillTx/>
                <a:latin typeface="Calibri"/>
                <a:ea typeface="+mn-ea"/>
                <a:cs typeface="+mn-cs"/>
              </a:rPr>
              <a:t>quotidien? (Comment avez-vous agi? Et comment tout s’est-il terminé?)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prstClr val="black"/>
                </a:solidFill>
                <a:uLnTx/>
                <a:uFillTx/>
                <a:latin typeface="Calibri"/>
                <a:ea typeface="+mn-ea"/>
                <a:cs typeface="+mn-cs"/>
              </a:rPr>
              <a:t>Où placez-vous cet exemple dans la boussole éthique de Swiss Olympic? </a:t>
            </a:r>
          </a:p>
        </p:txBody>
      </p:sp>
    </p:spTree>
    <p:extLst>
      <p:ext uri="{BB962C8B-B14F-4D97-AF65-F5344CB8AC3E}">
        <p14:creationId xmlns:p14="http://schemas.microsoft.com/office/powerpoint/2010/main" val="1292881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09ECB8-8F5D-CFF0-914D-4B5BEB7A192E}"/>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dirty="0" err="1">
                <a:ln>
                  <a:noFill/>
                </a:ln>
                <a:solidFill>
                  <a:sysClr val="windowText" lastClr="000000"/>
                </a:solidFill>
                <a:effectLst/>
                <a:uLnTx/>
                <a:uFillTx/>
                <a:latin typeface="Calibri"/>
                <a:ea typeface="+mj-ea"/>
                <a:cs typeface="+mj-cs"/>
              </a:rPr>
              <a:t>Résolution</a:t>
            </a: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1" i="0" u="none" strike="noStrike" kern="1200" cap="none" spc="0" normalizeH="0" baseline="0" noProof="0" dirty="0" err="1">
                <a:ln>
                  <a:noFill/>
                </a:ln>
                <a:solidFill>
                  <a:sysClr val="windowText" lastClr="000000"/>
                </a:solidFill>
                <a:effectLst/>
                <a:uLnTx/>
                <a:uFillTx/>
                <a:latin typeface="Calibri"/>
                <a:ea typeface="+mj-ea"/>
                <a:cs typeface="+mj-cs"/>
              </a:rPr>
              <a:t>d’exemples</a:t>
            </a: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1" i="0" u="none" strike="noStrike" kern="1200" cap="none" spc="0" normalizeH="0" baseline="0" noProof="0" dirty="0" err="1">
                <a:ln>
                  <a:noFill/>
                </a:ln>
                <a:solidFill>
                  <a:sysClr val="windowText" lastClr="000000"/>
                </a:solidFill>
                <a:effectLst/>
                <a:uLnTx/>
                <a:uFillTx/>
                <a:latin typeface="Calibri"/>
                <a:ea typeface="+mj-ea"/>
                <a:cs typeface="+mj-cs"/>
              </a:rPr>
              <a:t>courts</a:t>
            </a: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3" name="Inhaltsplatzhalter 2">
            <a:extLst>
              <a:ext uri="{FF2B5EF4-FFF2-40B4-BE49-F238E27FC236}">
                <a16:creationId xmlns:a16="http://schemas.microsoft.com/office/drawing/2014/main" id="{67061A89-E5A4-61E6-55A3-9F47337FC60E}"/>
              </a:ext>
            </a:extLst>
          </p:cNvPr>
          <p:cNvSpPr txBox="1">
            <a:spLocks/>
          </p:cNvSpPr>
          <p:nvPr/>
        </p:nvSpPr>
        <p:spPr>
          <a:xfrm>
            <a:off x="390524" y="2017651"/>
            <a:ext cx="9144000" cy="4129088"/>
          </a:xfrm>
          <a:prstGeom prst="rect">
            <a:avLst/>
          </a:prstGeom>
        </p:spPr>
        <p:txBody>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lang="de-CH" dirty="0">
                <a:solidFill>
                  <a:prstClr val="black"/>
                </a:solidFill>
                <a:highlight>
                  <a:srgbClr val="FFFF00"/>
                </a:highlight>
                <a:latin typeface="Calibri"/>
              </a:rPr>
              <a:t>Le responsable du </a:t>
            </a:r>
            <a:r>
              <a:rPr lang="de-CH" dirty="0" err="1">
                <a:solidFill>
                  <a:prstClr val="black"/>
                </a:solidFill>
                <a:highlight>
                  <a:srgbClr val="FFFF00"/>
                </a:highlight>
                <a:latin typeface="Calibri"/>
              </a:rPr>
              <a:t>cours</a:t>
            </a:r>
            <a:r>
              <a:rPr lang="de-CH" dirty="0">
                <a:solidFill>
                  <a:prstClr val="black"/>
                </a:solidFill>
                <a:highlight>
                  <a:srgbClr val="FFFF00"/>
                </a:highlight>
                <a:latin typeface="Calibri"/>
              </a:rPr>
              <a:t> </a:t>
            </a:r>
            <a:r>
              <a:rPr lang="de-CH" dirty="0" err="1">
                <a:solidFill>
                  <a:prstClr val="black"/>
                </a:solidFill>
                <a:highlight>
                  <a:srgbClr val="FFFF00"/>
                </a:highlight>
                <a:latin typeface="Calibri"/>
              </a:rPr>
              <a:t>résout</a:t>
            </a:r>
            <a:r>
              <a:rPr lang="de-CH" dirty="0">
                <a:solidFill>
                  <a:prstClr val="black"/>
                </a:solidFill>
                <a:highlight>
                  <a:srgbClr val="FFFF00"/>
                </a:highlight>
                <a:latin typeface="Calibri"/>
              </a:rPr>
              <a:t> des </a:t>
            </a:r>
            <a:r>
              <a:rPr lang="de-CH" dirty="0" err="1">
                <a:solidFill>
                  <a:prstClr val="black"/>
                </a:solidFill>
                <a:highlight>
                  <a:srgbClr val="FFFF00"/>
                </a:highlight>
                <a:latin typeface="Calibri"/>
              </a:rPr>
              <a:t>exemples</a:t>
            </a:r>
            <a:r>
              <a:rPr lang="de-CH" dirty="0">
                <a:solidFill>
                  <a:prstClr val="black"/>
                </a:solidFill>
                <a:highlight>
                  <a:srgbClr val="FFFF00"/>
                </a:highlight>
                <a:latin typeface="Calibri"/>
              </a:rPr>
              <a:t> </a:t>
            </a:r>
            <a:r>
              <a:rPr lang="de-CH" dirty="0" err="1">
                <a:solidFill>
                  <a:prstClr val="black"/>
                </a:solidFill>
                <a:highlight>
                  <a:srgbClr val="FFFF00"/>
                </a:highlight>
                <a:latin typeface="Calibri"/>
              </a:rPr>
              <a:t>courts</a:t>
            </a:r>
            <a:endParaRPr kumimoji="0" lang="de-CH" sz="22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dirty="0">
                <a:ln>
                  <a:noFill/>
                </a:ln>
                <a:solidFill>
                  <a:prstClr val="black"/>
                </a:solidFill>
                <a:effectLst/>
                <a:uLnTx/>
                <a:uFillTx/>
                <a:latin typeface="Calibri"/>
                <a:ea typeface="+mn-ea"/>
                <a:cs typeface="+mn-cs"/>
              </a:rPr>
              <a:t>Couleurs de la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boussole</a:t>
            </a:r>
            <a:r>
              <a:rPr kumimoji="0" lang="de-CH" sz="2200" b="0" i="0" u="none" strike="noStrike" kern="1200" cap="none" spc="0" normalizeH="0" baseline="0" noProof="0" dirty="0">
                <a:ln>
                  <a:noFill/>
                </a:ln>
                <a:solidFill>
                  <a:prstClr val="black"/>
                </a:solidFill>
                <a:effectLst/>
                <a:uLnTx/>
                <a:uFillTx/>
                <a:latin typeface="Calibri"/>
                <a:ea typeface="+mn-ea"/>
                <a:cs typeface="+mn-cs"/>
              </a:rPr>
              <a:t>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éthique</a:t>
            </a:r>
            <a:endParaRPr kumimoji="0" lang="de-CH" sz="2200" b="0" i="0" u="none" strike="noStrike" kern="1200" cap="none" spc="0" normalizeH="0" baseline="0" noProof="0" dirty="0">
              <a:ln>
                <a:noFill/>
              </a:ln>
              <a:solidFill>
                <a:prstClr val="black"/>
              </a:solidFill>
              <a:effectLst/>
              <a:uLnTx/>
              <a:uFillTx/>
              <a:latin typeface="Calibri"/>
              <a:ea typeface="+mn-ea"/>
              <a:cs typeface="+mn-cs"/>
            </a:endParaRP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dirty="0" err="1">
                <a:ln>
                  <a:noFill/>
                </a:ln>
                <a:solidFill>
                  <a:prstClr val="black"/>
                </a:solidFill>
                <a:effectLst/>
                <a:uLnTx/>
                <a:uFillTx/>
                <a:latin typeface="Calibri"/>
                <a:ea typeface="+mn-ea"/>
                <a:cs typeface="+mn-cs"/>
              </a:rPr>
              <a:t>Termes</a:t>
            </a:r>
            <a:r>
              <a:rPr kumimoji="0" lang="de-CH" sz="2200" b="0" i="0" u="none" strike="noStrike" kern="1200" cap="none" spc="0" normalizeH="0" baseline="0" noProof="0" dirty="0">
                <a:ln>
                  <a:noFill/>
                </a:ln>
                <a:solidFill>
                  <a:prstClr val="black"/>
                </a:solidFill>
                <a:effectLst/>
                <a:uLnTx/>
                <a:uFillTx/>
                <a:latin typeface="Calibri"/>
                <a:ea typeface="+mn-ea"/>
                <a:cs typeface="+mn-cs"/>
              </a:rPr>
              <a:t> de la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boussole</a:t>
            </a:r>
            <a:r>
              <a:rPr kumimoji="0" lang="de-CH" sz="2200" b="0" i="0" u="none" strike="noStrike" kern="1200" cap="none" spc="0" normalizeH="0" baseline="0" noProof="0" dirty="0">
                <a:ln>
                  <a:noFill/>
                </a:ln>
                <a:solidFill>
                  <a:prstClr val="black"/>
                </a:solidFill>
                <a:effectLst/>
                <a:uLnTx/>
                <a:uFillTx/>
                <a:latin typeface="Calibri"/>
                <a:ea typeface="+mn-ea"/>
                <a:cs typeface="+mn-cs"/>
              </a:rPr>
              <a:t>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éthique</a:t>
            </a:r>
            <a:r>
              <a:rPr kumimoji="0" lang="de-CH" sz="2200" b="0" i="0" u="none" strike="noStrike" kern="1200" cap="none" spc="0" normalizeH="0" baseline="0" noProof="0" dirty="0">
                <a:ln>
                  <a:noFill/>
                </a:ln>
                <a:solidFill>
                  <a:prstClr val="black"/>
                </a:solidFill>
                <a:effectLst/>
                <a:uLnTx/>
                <a:uFillTx/>
                <a:latin typeface="Calibri"/>
                <a:ea typeface="+mn-ea"/>
                <a:cs typeface="+mn-cs"/>
              </a:rPr>
              <a:t>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adjectifs</a:t>
            </a:r>
            <a:r>
              <a:rPr kumimoji="0" lang="de-CH" sz="2200" b="0" i="0" u="none" strike="noStrike" kern="1200" cap="none" spc="0" normalizeH="0" baseline="0" noProof="0" dirty="0">
                <a:ln>
                  <a:noFill/>
                </a:ln>
                <a:solidFill>
                  <a:prstClr val="black"/>
                </a:solidFill>
                <a:effectLst/>
                <a:uLnTx/>
                <a:uFillTx/>
                <a:latin typeface="Calibri"/>
                <a:ea typeface="+mn-ea"/>
                <a:cs typeface="+mn-cs"/>
              </a:rPr>
              <a: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dirty="0" err="1">
                <a:ln>
                  <a:noFill/>
                </a:ln>
                <a:solidFill>
                  <a:prstClr val="black"/>
                </a:solidFill>
                <a:effectLst/>
                <a:uLnTx/>
                <a:uFillTx/>
                <a:latin typeface="Calibri"/>
                <a:ea typeface="+mn-ea"/>
                <a:cs typeface="+mn-cs"/>
              </a:rPr>
              <a:t>Thème</a:t>
            </a:r>
            <a:r>
              <a:rPr kumimoji="0" lang="de-CH" sz="2200" b="0" i="0" u="none" strike="noStrike" kern="1200" cap="none" spc="0" normalizeH="0" baseline="0" noProof="0" dirty="0">
                <a:ln>
                  <a:noFill/>
                </a:ln>
                <a:solidFill>
                  <a:prstClr val="black"/>
                </a:solidFill>
                <a:effectLst/>
                <a:uLnTx/>
                <a:uFillTx/>
                <a:latin typeface="Calibri"/>
                <a:ea typeface="+mn-ea"/>
                <a:cs typeface="+mn-cs"/>
              </a:rPr>
              <a:t>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central</a:t>
            </a:r>
            <a:r>
              <a:rPr kumimoji="0" lang="de-CH" sz="2200" b="0" i="0" u="none" strike="noStrike" kern="1200" cap="none" spc="0" normalizeH="0" noProof="0" dirty="0">
                <a:ln>
                  <a:noFill/>
                </a:ln>
                <a:solidFill>
                  <a:prstClr val="black"/>
                </a:solidFill>
                <a:effectLst/>
                <a:uLnTx/>
                <a:uFillTx/>
                <a:latin typeface="Calibri"/>
                <a:ea typeface="+mn-ea"/>
                <a:cs typeface="+mn-cs"/>
              </a:rPr>
              <a:t> de la </a:t>
            </a:r>
            <a:r>
              <a:rPr lang="de-CH" dirty="0" err="1">
                <a:solidFill>
                  <a:prstClr val="black"/>
                </a:solidFill>
                <a:latin typeface="Calibri"/>
              </a:rPr>
              <a:t>boussole</a:t>
            </a:r>
            <a:r>
              <a:rPr lang="de-CH" dirty="0">
                <a:solidFill>
                  <a:prstClr val="black"/>
                </a:solidFill>
                <a:latin typeface="Calibri"/>
              </a:rPr>
              <a:t> </a:t>
            </a:r>
            <a:r>
              <a:rPr lang="de-CH" dirty="0" err="1">
                <a:solidFill>
                  <a:prstClr val="black"/>
                </a:solidFill>
                <a:latin typeface="Calibri"/>
              </a:rPr>
              <a:t>éthique</a:t>
            </a:r>
            <a:r>
              <a:rPr kumimoji="0" lang="de-CH" sz="2200" b="0" i="0" u="none" strike="noStrike" kern="1200" cap="none" spc="0" normalizeH="0" baseline="0" noProof="0" dirty="0">
                <a:ln>
                  <a:noFill/>
                </a:ln>
                <a:solidFill>
                  <a:prstClr val="black"/>
                </a:solidFill>
                <a:effectLst/>
                <a:uLnTx/>
                <a:uFillTx/>
                <a:latin typeface="Calibri"/>
                <a:ea typeface="+mn-ea"/>
                <a:cs typeface="+mn-cs"/>
              </a:rPr>
              <a:t> </a:t>
            </a:r>
            <a:br>
              <a:rPr kumimoji="0" lang="de-CH" sz="2200" b="0" i="0" u="none" strike="noStrike" kern="1200" cap="none" spc="0" normalizeH="0" baseline="0" noProof="0" dirty="0">
                <a:ln>
                  <a:noFill/>
                </a:ln>
                <a:solidFill>
                  <a:prstClr val="black"/>
                </a:solidFill>
                <a:effectLst/>
                <a:uLnTx/>
                <a:uFillTx/>
                <a:latin typeface="Calibri"/>
                <a:ea typeface="+mn-ea"/>
                <a:cs typeface="+mn-cs"/>
              </a:rPr>
            </a:br>
            <a:r>
              <a:rPr kumimoji="0" lang="de-CH" sz="2200" b="0" i="0" u="none" strike="noStrike" kern="1200" cap="none" spc="0" normalizeH="0" baseline="0" noProof="0" dirty="0">
                <a:ln>
                  <a:noFill/>
                </a:ln>
                <a:solidFill>
                  <a:prstClr val="black"/>
                </a:solidFill>
                <a:effectLst/>
                <a:uLnTx/>
                <a:uFillTx/>
                <a:latin typeface="Calibri"/>
                <a:ea typeface="+mn-ea"/>
                <a:cs typeface="+mn-cs"/>
              </a:rPr>
              <a:t>(</a:t>
            </a:r>
            <a:r>
              <a:rPr lang="de-CH" dirty="0" err="1">
                <a:solidFill>
                  <a:prstClr val="black"/>
                </a:solidFill>
                <a:latin typeface="Calibri"/>
              </a:rPr>
              <a:t>pouvoir</a:t>
            </a:r>
            <a:r>
              <a:rPr lang="de-CH" dirty="0">
                <a:solidFill>
                  <a:prstClr val="black"/>
                </a:solidFill>
                <a:latin typeface="Calibri"/>
              </a:rPr>
              <a:t>, </a:t>
            </a:r>
            <a:r>
              <a:rPr lang="de-CH" dirty="0" err="1">
                <a:solidFill>
                  <a:prstClr val="black"/>
                </a:solidFill>
                <a:latin typeface="Calibri"/>
              </a:rPr>
              <a:t>idéaux</a:t>
            </a:r>
            <a:r>
              <a:rPr lang="de-CH" dirty="0">
                <a:solidFill>
                  <a:prstClr val="black"/>
                </a:solidFill>
                <a:latin typeface="Calibri"/>
              </a:rPr>
              <a:t>, </a:t>
            </a:r>
            <a:r>
              <a:rPr lang="de-CH" dirty="0" err="1">
                <a:solidFill>
                  <a:prstClr val="black"/>
                </a:solidFill>
                <a:latin typeface="Calibri"/>
              </a:rPr>
              <a:t>proximité</a:t>
            </a:r>
            <a:r>
              <a:rPr lang="de-CH" dirty="0">
                <a:solidFill>
                  <a:prstClr val="black"/>
                </a:solidFill>
                <a:latin typeface="Calibri"/>
              </a:rPr>
              <a:t>, </a:t>
            </a:r>
            <a:r>
              <a:rPr lang="de-CH" dirty="0" err="1">
                <a:solidFill>
                  <a:prstClr val="black"/>
                </a:solidFill>
                <a:latin typeface="Calibri"/>
              </a:rPr>
              <a:t>pression</a:t>
            </a:r>
            <a:r>
              <a:rPr kumimoji="0" lang="de-CH" sz="2200" b="0" i="0" u="none" strike="noStrike" kern="1200" cap="none" spc="0" normalizeH="0" baseline="0" noProof="0" dirty="0">
                <a:ln>
                  <a:noFill/>
                </a:ln>
                <a:solidFill>
                  <a:prstClr val="black"/>
                </a:solidFill>
                <a:effectLst/>
                <a:uLnTx/>
                <a:uFillTx/>
                <a:latin typeface="Calibri"/>
                <a:ea typeface="+mn-ea"/>
                <a:cs typeface="+mn-cs"/>
              </a:rPr>
              <a: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de-CH" sz="2200" b="0" i="0" u="none" strike="noStrike" kern="1200" cap="none" spc="0" normalizeH="0" baseline="0" noProof="0" dirty="0" err="1">
                <a:ln>
                  <a:noFill/>
                </a:ln>
                <a:solidFill>
                  <a:prstClr val="black"/>
                </a:solidFill>
                <a:effectLst/>
                <a:uLnTx/>
                <a:uFillTx/>
                <a:latin typeface="Calibri"/>
                <a:ea typeface="+mn-ea"/>
                <a:cs typeface="+mn-cs"/>
              </a:rPr>
              <a:t>Possibilité</a:t>
            </a:r>
            <a:r>
              <a:rPr kumimoji="0" lang="de-CH" sz="2200" b="0" i="0" u="none" strike="noStrike" kern="1200" cap="none" spc="0" normalizeH="0" baseline="0" noProof="0" dirty="0">
                <a:ln>
                  <a:noFill/>
                </a:ln>
                <a:solidFill>
                  <a:prstClr val="black"/>
                </a:solidFill>
                <a:effectLst/>
                <a:uLnTx/>
                <a:uFillTx/>
                <a:latin typeface="Calibri"/>
                <a:ea typeface="+mn-ea"/>
                <a:cs typeface="+mn-cs"/>
              </a:rPr>
              <a:t>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d’action</a:t>
            </a:r>
            <a:r>
              <a:rPr kumimoji="0" lang="de-CH" sz="2200" b="0" i="0" u="none" strike="noStrike" kern="1200" cap="none" spc="0" normalizeH="0" baseline="0" noProof="0" dirty="0">
                <a:ln>
                  <a:noFill/>
                </a:ln>
                <a:solidFill>
                  <a:prstClr val="black"/>
                </a:solidFill>
                <a:effectLst/>
                <a:uLnTx/>
                <a:uFillTx/>
                <a:latin typeface="Calibri"/>
                <a:ea typeface="+mn-ea"/>
                <a:cs typeface="+mn-cs"/>
              </a:rPr>
              <a:t> / à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quoi</a:t>
            </a:r>
            <a:r>
              <a:rPr kumimoji="0" lang="de-CH" sz="2200" b="0" i="0" u="none" strike="noStrike" kern="1200" cap="none" spc="0" normalizeH="0" baseline="0" noProof="0" dirty="0">
                <a:ln>
                  <a:noFill/>
                </a:ln>
                <a:solidFill>
                  <a:prstClr val="black"/>
                </a:solidFill>
                <a:effectLst/>
                <a:uLnTx/>
                <a:uFillTx/>
                <a:latin typeface="Calibri"/>
                <a:ea typeface="+mn-ea"/>
                <a:cs typeface="+mn-cs"/>
              </a:rPr>
              <a:t> faire </a:t>
            </a:r>
            <a:r>
              <a:rPr kumimoji="0" lang="de-CH" sz="2200" b="0" i="0" u="none" strike="noStrike" kern="1200" cap="none" spc="0" normalizeH="0" baseline="0" noProof="0" dirty="0" err="1">
                <a:ln>
                  <a:noFill/>
                </a:ln>
                <a:solidFill>
                  <a:prstClr val="black"/>
                </a:solidFill>
                <a:effectLst/>
                <a:uLnTx/>
                <a:uFillTx/>
                <a:latin typeface="Calibri"/>
                <a:ea typeface="+mn-ea"/>
                <a:cs typeface="+mn-cs"/>
              </a:rPr>
              <a:t>attention</a:t>
            </a:r>
            <a:endParaRPr kumimoji="0" lang="de-CH" sz="2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Grafik 5">
            <a:extLst>
              <a:ext uri="{FF2B5EF4-FFF2-40B4-BE49-F238E27FC236}">
                <a16:creationId xmlns:a16="http://schemas.microsoft.com/office/drawing/2014/main" id="{30311BBC-0186-D1E3-D9FC-03AB27F4C38B}"/>
              </a:ext>
            </a:extLst>
          </p:cNvPr>
          <p:cNvPicPr>
            <a:picLocks noChangeAspect="1"/>
          </p:cNvPicPr>
          <p:nvPr/>
        </p:nvPicPr>
        <p:blipFill>
          <a:blip r:embed="rId3"/>
          <a:stretch>
            <a:fillRect/>
          </a:stretch>
        </p:blipFill>
        <p:spPr>
          <a:xfrm>
            <a:off x="7460322" y="1750260"/>
            <a:ext cx="4572000" cy="3874770"/>
          </a:xfrm>
          <a:prstGeom prst="rect">
            <a:avLst/>
          </a:prstGeom>
          <a:noFill/>
        </p:spPr>
      </p:pic>
    </p:spTree>
    <p:extLst>
      <p:ext uri="{BB962C8B-B14F-4D97-AF65-F5344CB8AC3E}">
        <p14:creationId xmlns:p14="http://schemas.microsoft.com/office/powerpoint/2010/main" val="3610455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platzhalter 5">
            <a:extLst>
              <a:ext uri="{FF2B5EF4-FFF2-40B4-BE49-F238E27FC236}">
                <a16:creationId xmlns:a16="http://schemas.microsoft.com/office/drawing/2014/main" id="{14901284-5C55-086D-91DB-236B2019A962}"/>
              </a:ext>
            </a:extLst>
          </p:cNvPr>
          <p:cNvSpPr txBox="1">
            <a:spLocks/>
          </p:cNvSpPr>
          <p:nvPr/>
        </p:nvSpPr>
        <p:spPr>
          <a:xfrm>
            <a:off x="0" y="-556"/>
            <a:ext cx="12192000" cy="1173192"/>
          </a:xfrm>
          <a:prstGeom prst="rect">
            <a:avLst/>
          </a:prstGeom>
          <a:solidFill>
            <a:srgbClr val="C4C2BD"/>
          </a:solidFill>
        </p:spPr>
        <p:txBody>
          <a:bodyPr vert="horz" lIns="91440" tIns="45720" rIns="91440" bIns="45720" rtlCol="0" anchor="ctr">
            <a:normAutofit/>
          </a:bodyPr>
          <a:lstStyle>
            <a:lvl1pPr marL="228600" indent="-228600"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33513" indent="0">
              <a:buNone/>
            </a:pPr>
            <a:endParaRPr lang="de-CH" sz="2400" b="1"/>
          </a:p>
        </p:txBody>
      </p:sp>
      <p:sp>
        <p:nvSpPr>
          <p:cNvPr id="6" name="Titel 2">
            <a:extLst>
              <a:ext uri="{FF2B5EF4-FFF2-40B4-BE49-F238E27FC236}">
                <a16:creationId xmlns:a16="http://schemas.microsoft.com/office/drawing/2014/main" id="{00F77D6B-0132-2CD8-87B5-86569B152F9E}"/>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Hannes: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gris</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peu</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clair</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pouvoir</a:t>
            </a:r>
            <a:b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b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7" name="Textplatzhalter 5">
            <a:extLst>
              <a:ext uri="{FF2B5EF4-FFF2-40B4-BE49-F238E27FC236}">
                <a16:creationId xmlns:a16="http://schemas.microsoft.com/office/drawing/2014/main" id="{85F5E231-EB7C-AEEB-0AB6-A7D49B4E112E}"/>
              </a:ext>
            </a:extLst>
          </p:cNvPr>
          <p:cNvSpPr txBox="1">
            <a:spLocks/>
          </p:cNvSpPr>
          <p:nvPr/>
        </p:nvSpPr>
        <p:spPr>
          <a:xfrm>
            <a:off x="762000" y="1993900"/>
            <a:ext cx="9144000" cy="4129088"/>
          </a:xfrm>
          <a:prstGeom prst="rect">
            <a:avLst/>
          </a:prstGeom>
          <a:noFill/>
        </p:spPr>
        <p:txBody>
          <a:bodyPr anchor="ctr">
            <a:normAutofit fontScale="25000" lnSpcReduction="20000"/>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20000"/>
              </a:lnSpc>
              <a:spcBef>
                <a:spcPts val="1000"/>
              </a:spcBef>
              <a:spcAft>
                <a:spcPts val="1200"/>
              </a:spcAft>
              <a:buClrTx/>
              <a:buSzTx/>
              <a:buFont typeface="Symbol" panose="05050102010706020507" pitchFamily="18" charset="2"/>
              <a:buNone/>
              <a:tabLst/>
              <a:defRPr/>
            </a:pPr>
            <a:r>
              <a:rPr kumimoji="0" lang="de-CH" sz="9600" b="1" i="0" u="none" strike="noStrike" kern="1200" cap="none" spc="0" normalizeH="0" baseline="0" noProof="0" dirty="0">
                <a:ln>
                  <a:noFill/>
                </a:ln>
                <a:solidFill>
                  <a:prstClr val="black"/>
                </a:solidFill>
                <a:effectLst/>
                <a:uLnTx/>
                <a:uFillTx/>
                <a:latin typeface="Calibri"/>
                <a:ea typeface="+mn-ea"/>
                <a:cs typeface="+mn-cs"/>
              </a:rPr>
              <a:t>Faire </a:t>
            </a:r>
            <a:r>
              <a:rPr kumimoji="0" lang="de-CH" sz="9600" b="1" i="0" u="none" strike="noStrike" kern="1200" cap="none" spc="0" normalizeH="0" baseline="0" noProof="0" dirty="0" err="1">
                <a:ln>
                  <a:noFill/>
                </a:ln>
                <a:solidFill>
                  <a:prstClr val="black"/>
                </a:solidFill>
                <a:effectLst/>
                <a:uLnTx/>
                <a:uFillTx/>
                <a:latin typeface="Calibri"/>
                <a:ea typeface="+mn-ea"/>
                <a:cs typeface="+mn-cs"/>
              </a:rPr>
              <a:t>attention</a:t>
            </a:r>
            <a:r>
              <a:rPr kumimoji="0" lang="de-CH" sz="9600" b="1" i="0" u="none" strike="noStrike" kern="1200" cap="none" spc="0" normalizeH="0" baseline="0" noProof="0" dirty="0">
                <a:ln>
                  <a:noFill/>
                </a:ln>
                <a:solidFill>
                  <a:prstClr val="black"/>
                </a:solidFill>
                <a:effectLst/>
                <a:uLnTx/>
                <a:uFillTx/>
                <a:latin typeface="Calibri"/>
                <a:ea typeface="+mn-ea"/>
                <a:cs typeface="+mn-cs"/>
              </a:rPr>
              <a:t> à:</a:t>
            </a:r>
          </a:p>
          <a:p>
            <a:pPr lvl="0">
              <a:lnSpc>
                <a:spcPct val="120000"/>
              </a:lnSpc>
              <a:spcBef>
                <a:spcPts val="600"/>
              </a:spcBef>
              <a:spcAft>
                <a:spcPts val="600"/>
              </a:spcAft>
              <a:defRPr/>
            </a:pPr>
            <a:r>
              <a:rPr lang="fr-FR" sz="8800" dirty="0">
                <a:solidFill>
                  <a:prstClr val="black"/>
                </a:solidFill>
              </a:rPr>
              <a:t>Rendre les critères de sélection et les processus transparents et aussi mesurables que possible.</a:t>
            </a:r>
          </a:p>
          <a:p>
            <a:pPr lvl="0">
              <a:lnSpc>
                <a:spcPct val="120000"/>
              </a:lnSpc>
              <a:spcBef>
                <a:spcPts val="600"/>
              </a:spcBef>
              <a:spcAft>
                <a:spcPts val="600"/>
              </a:spcAft>
              <a:defRPr/>
            </a:pPr>
            <a:r>
              <a:rPr lang="fr-FR" sz="8800" dirty="0">
                <a:solidFill>
                  <a:prstClr val="black"/>
                </a:solidFill>
              </a:rPr>
              <a:t>Ne pas modifier les critères de manière arbitraire; une sélection sans justification crée un sentiment d'impuissance.</a:t>
            </a:r>
          </a:p>
          <a:p>
            <a:pPr lvl="0">
              <a:lnSpc>
                <a:spcPct val="120000"/>
              </a:lnSpc>
              <a:spcBef>
                <a:spcPts val="600"/>
              </a:spcBef>
              <a:spcAft>
                <a:spcPts val="600"/>
              </a:spcAft>
              <a:defRPr/>
            </a:pPr>
            <a:r>
              <a:rPr lang="fr-FR" sz="8800" dirty="0">
                <a:solidFill>
                  <a:prstClr val="black"/>
                </a:solidFill>
              </a:rPr>
              <a:t>Alterner les positions. Les situations de compétition sont importantes pour le développement. Tout le monde doit avoir la possibilité d'acquérir de l'expérience. </a:t>
            </a:r>
          </a:p>
          <a:p>
            <a:pPr lvl="0">
              <a:lnSpc>
                <a:spcPct val="120000"/>
              </a:lnSpc>
              <a:spcBef>
                <a:spcPts val="600"/>
              </a:spcBef>
              <a:spcAft>
                <a:spcPts val="600"/>
              </a:spcAft>
              <a:defRPr/>
            </a:pPr>
            <a:r>
              <a:rPr lang="fr-FR" sz="8800" dirty="0">
                <a:solidFill>
                  <a:prstClr val="black"/>
                </a:solidFill>
              </a:rPr>
              <a:t>Informer personnellement et objectivement Hannes des raisons de sa non-sélection. Il est motivé, ambitieux et croit à un sport (de lutte) équitable.</a:t>
            </a:r>
          </a:p>
          <a:p>
            <a:pPr lvl="0">
              <a:lnSpc>
                <a:spcPct val="120000"/>
              </a:lnSpc>
              <a:spcBef>
                <a:spcPts val="600"/>
              </a:spcBef>
              <a:spcAft>
                <a:spcPts val="600"/>
              </a:spcAft>
              <a:defRPr/>
            </a:pPr>
            <a:r>
              <a:rPr lang="fr-FR" sz="8800" dirty="0">
                <a:solidFill>
                  <a:prstClr val="black"/>
                </a:solidFill>
              </a:rPr>
              <a:t>Montrer à Hannes ses points forts et ses perspectives pour le motiver et renforcer sa confiance dans l'organisation.</a:t>
            </a:r>
            <a:endParaRPr kumimoji="0" lang="de-DE" sz="8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598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5">
            <a:extLst>
              <a:ext uri="{FF2B5EF4-FFF2-40B4-BE49-F238E27FC236}">
                <a16:creationId xmlns:a16="http://schemas.microsoft.com/office/drawing/2014/main" id="{8832D313-0541-8A5B-9612-FBC86C6F1DAA}"/>
              </a:ext>
            </a:extLst>
          </p:cNvPr>
          <p:cNvSpPr txBox="1">
            <a:spLocks/>
          </p:cNvSpPr>
          <p:nvPr/>
        </p:nvSpPr>
        <p:spPr>
          <a:xfrm>
            <a:off x="0" y="0"/>
            <a:ext cx="12192000" cy="1173192"/>
          </a:xfrm>
          <a:prstGeom prst="rect">
            <a:avLst/>
          </a:prstGeom>
          <a:solidFill>
            <a:srgbClr val="C4C2BD"/>
          </a:solidFill>
        </p:spPr>
        <p:txBody>
          <a:bodyPr vert="horz" lIns="91440" tIns="45720" rIns="91440" bIns="45720" rtlCol="0" anchor="t">
            <a:normAutofit/>
          </a:bodyPr>
          <a:lstStyle>
            <a:lvl1pPr marL="228600" indent="-228600"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CH">
              <a:solidFill>
                <a:prstClr val="black"/>
              </a:solidFill>
              <a:cs typeface="Calibri"/>
            </a:endParaRPr>
          </a:p>
        </p:txBody>
      </p:sp>
      <p:sp>
        <p:nvSpPr>
          <p:cNvPr id="3" name="Titel 1">
            <a:extLst>
              <a:ext uri="{FF2B5EF4-FFF2-40B4-BE49-F238E27FC236}">
                <a16:creationId xmlns:a16="http://schemas.microsoft.com/office/drawing/2014/main" id="{716F6560-4A5B-D826-BBD9-B15D23EC11E4}"/>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Lionel:</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gris</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stéréotype</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idéaux</a:t>
            </a:r>
            <a:b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b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4" name="Textplatzhalter 5">
            <a:extLst>
              <a:ext uri="{FF2B5EF4-FFF2-40B4-BE49-F238E27FC236}">
                <a16:creationId xmlns:a16="http://schemas.microsoft.com/office/drawing/2014/main" id="{D969C499-603C-011E-9B39-2AC7552ED14C}"/>
              </a:ext>
            </a:extLst>
          </p:cNvPr>
          <p:cNvSpPr txBox="1">
            <a:spLocks/>
          </p:cNvSpPr>
          <p:nvPr/>
        </p:nvSpPr>
        <p:spPr>
          <a:xfrm>
            <a:off x="762000" y="2028802"/>
            <a:ext cx="9144000" cy="4129088"/>
          </a:xfrm>
          <a:prstGeom prst="rect">
            <a:avLst/>
          </a:prstGeom>
          <a:noFill/>
        </p:spPr>
        <p:txBody>
          <a:bodyPr vert="horz" lIns="0" tIns="0" rIns="0" bIns="0" rtlCol="0" anchor="ctr">
            <a:normAutofit fontScale="25000" lnSpcReduction="20000"/>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20000"/>
              </a:lnSpc>
              <a:spcBef>
                <a:spcPts val="1000"/>
              </a:spcBef>
              <a:spcAft>
                <a:spcPts val="1200"/>
              </a:spcAft>
              <a:buClrTx/>
              <a:buSzTx/>
              <a:buFont typeface="Symbol" panose="05050102010706020507" pitchFamily="18" charset="2"/>
              <a:buNone/>
              <a:tabLst/>
              <a:defRPr/>
            </a:pPr>
            <a:r>
              <a:rPr kumimoji="0" lang="fr-FR" sz="9600" b="1" i="0" u="none" strike="noStrike" kern="1200" cap="none" spc="0" normalizeH="0" baseline="0" noProof="0" dirty="0">
                <a:ln>
                  <a:noFill/>
                </a:ln>
                <a:solidFill>
                  <a:sysClr val="windowText" lastClr="000000"/>
                </a:solidFill>
                <a:effectLst/>
                <a:uLnTx/>
                <a:uFillTx/>
                <a:latin typeface="Calibri"/>
                <a:ea typeface="+mn-ea"/>
                <a:cs typeface="+mn-cs"/>
              </a:rPr>
              <a:t>Faire attention à:</a:t>
            </a:r>
            <a:endParaRPr kumimoji="0" lang="de-DE" sz="9600" b="1" i="0" u="none" strike="noStrike" kern="1200" cap="none" spc="0" normalizeH="0" baseline="0" noProof="0" dirty="0">
              <a:ln>
                <a:noFill/>
              </a:ln>
              <a:solidFill>
                <a:sysClr val="windowText" lastClr="000000"/>
              </a:solidFill>
              <a:effectLst/>
              <a:uLnTx/>
              <a:uFillTx/>
              <a:latin typeface="Calibri"/>
              <a:ea typeface="+mn-ea"/>
              <a:cs typeface="+mn-cs"/>
            </a:endParaRPr>
          </a:p>
          <a:p>
            <a:pPr lvl="0">
              <a:lnSpc>
                <a:spcPct val="120000"/>
              </a:lnSpc>
              <a:spcBef>
                <a:spcPts val="600"/>
              </a:spcBef>
              <a:spcAft>
                <a:spcPts val="600"/>
              </a:spcAft>
              <a:defRPr/>
            </a:pPr>
            <a:r>
              <a:rPr lang="fr-FR" sz="8800" dirty="0">
                <a:solidFill>
                  <a:sysClr val="windowText" lastClr="000000"/>
                </a:solidFill>
              </a:rPr>
              <a:t>Eviter les propos blessants: arrêter de telles déclarations, interrompre l'entraînement et discuter de la situation avec tout le groupe.</a:t>
            </a:r>
          </a:p>
          <a:p>
            <a:pPr lvl="0">
              <a:lnSpc>
                <a:spcPct val="120000"/>
              </a:lnSpc>
              <a:spcBef>
                <a:spcPts val="600"/>
              </a:spcBef>
              <a:spcAft>
                <a:spcPts val="600"/>
              </a:spcAft>
              <a:defRPr/>
            </a:pPr>
            <a:r>
              <a:rPr lang="fr-FR" sz="8800" dirty="0">
                <a:solidFill>
                  <a:sysClr val="windowText" lastClr="000000"/>
                </a:solidFill>
              </a:rPr>
              <a:t>Utiliser un langage respectueux et non discriminatoire; le module d'apprentissage «Promouvoir la diversité» peut t'aider dans ce domaine.</a:t>
            </a:r>
          </a:p>
          <a:p>
            <a:pPr lvl="0">
              <a:lnSpc>
                <a:spcPct val="120000"/>
              </a:lnSpc>
              <a:spcBef>
                <a:spcPts val="600"/>
              </a:spcBef>
              <a:spcAft>
                <a:spcPts val="600"/>
              </a:spcAft>
              <a:defRPr/>
            </a:pPr>
            <a:r>
              <a:rPr lang="fr-FR" sz="8800" dirty="0">
                <a:solidFill>
                  <a:sysClr val="windowText" lastClr="000000"/>
                </a:solidFill>
              </a:rPr>
              <a:t>Souligner que chacun a son propre style de lancer, indépendamment du sexe.</a:t>
            </a:r>
          </a:p>
          <a:p>
            <a:pPr lvl="0">
              <a:lnSpc>
                <a:spcPct val="120000"/>
              </a:lnSpc>
              <a:spcBef>
                <a:spcPts val="600"/>
              </a:spcBef>
              <a:spcAft>
                <a:spcPts val="600"/>
              </a:spcAft>
              <a:defRPr/>
            </a:pPr>
            <a:r>
              <a:rPr lang="fr-FR" sz="8800" dirty="0">
                <a:solidFill>
                  <a:sysClr val="windowText" lastClr="000000"/>
                </a:solidFill>
              </a:rPr>
              <a:t>Parler avec Lionel de ses émotions et lui faire comprendre que la pratique améliorera sa précision de lancer.</a:t>
            </a:r>
          </a:p>
          <a:p>
            <a:pPr lvl="0">
              <a:lnSpc>
                <a:spcPct val="120000"/>
              </a:lnSpc>
              <a:spcBef>
                <a:spcPts val="600"/>
              </a:spcBef>
              <a:spcAft>
                <a:spcPts val="600"/>
              </a:spcAft>
              <a:defRPr/>
            </a:pPr>
            <a:r>
              <a:rPr lang="fr-FR" sz="8800" dirty="0">
                <a:solidFill>
                  <a:sysClr val="windowText" lastClr="000000"/>
                </a:solidFill>
              </a:rPr>
              <a:t>Établir des règles de communication au sein de l'équipe et exiger un langage respectueux.</a:t>
            </a:r>
          </a:p>
          <a:p>
            <a:pPr lvl="0">
              <a:lnSpc>
                <a:spcPct val="120000"/>
              </a:lnSpc>
              <a:spcBef>
                <a:spcPts val="600"/>
              </a:spcBef>
              <a:spcAft>
                <a:spcPts val="600"/>
              </a:spcAft>
              <a:defRPr/>
            </a:pPr>
            <a:r>
              <a:rPr lang="fr-FR" sz="8800" dirty="0">
                <a:solidFill>
                  <a:sysClr val="windowText" lastClr="000000"/>
                </a:solidFill>
              </a:rPr>
              <a:t>Aborder les préjugés, par exemple à travers des jeux et des exercices de «</a:t>
            </a:r>
            <a:r>
              <a:rPr lang="fr-FR" sz="8800" dirty="0" err="1">
                <a:solidFill>
                  <a:sysClr val="windowText" lastClr="000000"/>
                </a:solidFill>
              </a:rPr>
              <a:t>Mobilesport</a:t>
            </a:r>
            <a:r>
              <a:rPr kumimoji="0" lang="de-DE" sz="8800" b="0" i="0" u="none" strike="noStrike" kern="1200" cap="none" spc="0" normalizeH="0" baseline="0" noProof="0" dirty="0">
                <a:ln>
                  <a:noFill/>
                </a:ln>
                <a:solidFill>
                  <a:sysClr val="windowText" lastClr="000000"/>
                </a:solidFill>
                <a:effectLst/>
                <a:uLnTx/>
                <a:uFillTx/>
                <a:latin typeface="Calibri"/>
                <a:ea typeface="+mn-ea"/>
                <a:cs typeface="+mn-cs"/>
              </a:rPr>
              <a: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dirty="0">
              <a:ln>
                <a:noFill/>
              </a:ln>
              <a:solidFill>
                <a:srgbClr val="F3C400">
                  <a:lumMod val="75000"/>
                </a:srgbClr>
              </a:solidFill>
              <a:effectLst/>
              <a:uLnTx/>
              <a:uFillTx/>
              <a:latin typeface="Calibri"/>
              <a:ea typeface="+mn-ea"/>
              <a:cs typeface="+mn-cs"/>
            </a:endParaRPr>
          </a:p>
        </p:txBody>
      </p:sp>
      <p:pic>
        <p:nvPicPr>
          <p:cNvPr id="5" name="Image 7">
            <a:extLst>
              <a:ext uri="{FF2B5EF4-FFF2-40B4-BE49-F238E27FC236}">
                <a16:creationId xmlns:a16="http://schemas.microsoft.com/office/drawing/2014/main" id="{929075B8-0BDA-E333-F19E-DFAED34E92C6}"/>
              </a:ext>
            </a:extLst>
          </p:cNvPr>
          <p:cNvPicPr>
            <a:picLocks noChangeAspect="1"/>
          </p:cNvPicPr>
          <p:nvPr/>
        </p:nvPicPr>
        <p:blipFill>
          <a:blip r:embed="rId3"/>
          <a:stretch>
            <a:fillRect/>
          </a:stretch>
        </p:blipFill>
        <p:spPr>
          <a:xfrm>
            <a:off x="10297723" y="4967561"/>
            <a:ext cx="1386876" cy="1302822"/>
          </a:xfrm>
          <a:prstGeom prst="rect">
            <a:avLst/>
          </a:prstGeom>
        </p:spPr>
      </p:pic>
      <p:pic>
        <p:nvPicPr>
          <p:cNvPr id="6" name="Image 2">
            <a:extLst>
              <a:ext uri="{FF2B5EF4-FFF2-40B4-BE49-F238E27FC236}">
                <a16:creationId xmlns:a16="http://schemas.microsoft.com/office/drawing/2014/main" id="{A142E72E-7BD4-4B61-1419-F7E08F311B3E}"/>
              </a:ext>
            </a:extLst>
          </p:cNvPr>
          <p:cNvPicPr>
            <a:picLocks noChangeAspect="1"/>
          </p:cNvPicPr>
          <p:nvPr/>
        </p:nvPicPr>
        <p:blipFill>
          <a:blip r:embed="rId4"/>
          <a:stretch>
            <a:fillRect/>
          </a:stretch>
        </p:blipFill>
        <p:spPr>
          <a:xfrm>
            <a:off x="10297723" y="3429000"/>
            <a:ext cx="1397418" cy="1328692"/>
          </a:xfrm>
          <a:prstGeom prst="rect">
            <a:avLst/>
          </a:prstGeom>
        </p:spPr>
      </p:pic>
      <p:pic>
        <p:nvPicPr>
          <p:cNvPr id="7" name="Image 9">
            <a:extLst>
              <a:ext uri="{FF2B5EF4-FFF2-40B4-BE49-F238E27FC236}">
                <a16:creationId xmlns:a16="http://schemas.microsoft.com/office/drawing/2014/main" id="{B0A4D5BC-7687-11AE-A689-9D31A23B9979}"/>
              </a:ext>
            </a:extLst>
          </p:cNvPr>
          <p:cNvPicPr>
            <a:picLocks noChangeAspect="1"/>
          </p:cNvPicPr>
          <p:nvPr/>
        </p:nvPicPr>
        <p:blipFill>
          <a:blip r:embed="rId5"/>
          <a:stretch>
            <a:fillRect/>
          </a:stretch>
        </p:blipFill>
        <p:spPr>
          <a:xfrm>
            <a:off x="10324929" y="1865759"/>
            <a:ext cx="1359670" cy="1318469"/>
          </a:xfrm>
          <a:prstGeom prst="rect">
            <a:avLst/>
          </a:prstGeom>
        </p:spPr>
      </p:pic>
    </p:spTree>
    <p:extLst>
      <p:ext uri="{BB962C8B-B14F-4D97-AF65-F5344CB8AC3E}">
        <p14:creationId xmlns:p14="http://schemas.microsoft.com/office/powerpoint/2010/main" val="2609241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5">
            <a:extLst>
              <a:ext uri="{FF2B5EF4-FFF2-40B4-BE49-F238E27FC236}">
                <a16:creationId xmlns:a16="http://schemas.microsoft.com/office/drawing/2014/main" id="{40D89A34-7BB5-CB22-4727-D84BE5AF9157}"/>
              </a:ext>
            </a:extLst>
          </p:cNvPr>
          <p:cNvSpPr txBox="1">
            <a:spLocks/>
          </p:cNvSpPr>
          <p:nvPr/>
        </p:nvSpPr>
        <p:spPr>
          <a:xfrm>
            <a:off x="0" y="0"/>
            <a:ext cx="12192000" cy="1173192"/>
          </a:xfrm>
          <a:prstGeom prst="rect">
            <a:avLst/>
          </a:prstGeom>
          <a:gradFill flip="none" rotWithShape="1">
            <a:gsLst>
              <a:gs pos="48000">
                <a:srgbClr val="FF9933"/>
              </a:gs>
              <a:gs pos="22000">
                <a:srgbClr val="C4C2BD"/>
              </a:gs>
              <a:gs pos="0">
                <a:srgbClr val="C4C2BD"/>
              </a:gs>
              <a:gs pos="63000">
                <a:srgbClr val="FF9900"/>
              </a:gs>
              <a:gs pos="83000">
                <a:srgbClr val="FF9933"/>
              </a:gs>
              <a:gs pos="100000">
                <a:srgbClr val="FF9900"/>
              </a:gs>
            </a:gsLst>
            <a:lin ang="0" scaled="1"/>
            <a:tileRect/>
          </a:gradFill>
        </p:spPr>
        <p:txBody>
          <a:bodyPr vert="horz" lIns="91440" tIns="45720" rIns="91440" bIns="45720" rtlCol="0" anchor="t">
            <a:normAutofit/>
          </a:bodyPr>
          <a:lstStyle>
            <a:lvl1pPr marL="228600" indent="-228600" algn="l" defTabSz="914400" rtl="0" eaLnBrk="1" latinLnBrk="0" hangingPunct="1">
              <a:lnSpc>
                <a:spcPct val="100000"/>
              </a:lnSpc>
              <a:spcBef>
                <a:spcPts val="8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CH">
              <a:solidFill>
                <a:prstClr val="black"/>
              </a:solidFill>
              <a:cs typeface="Calibri"/>
            </a:endParaRPr>
          </a:p>
        </p:txBody>
      </p:sp>
      <p:sp>
        <p:nvSpPr>
          <p:cNvPr id="3" name="Titel 2">
            <a:extLst>
              <a:ext uri="{FF2B5EF4-FFF2-40B4-BE49-F238E27FC236}">
                <a16:creationId xmlns:a16="http://schemas.microsoft.com/office/drawing/2014/main" id="{4A2E979F-45A2-0E29-2E8F-E13863E4C28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Mandy: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gris</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-orange,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discriminatoire</a:t>
            </a:r>
            <a: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0" i="0" u="none" strike="noStrike" kern="1200" cap="none" spc="0" normalizeH="0" baseline="0" noProof="0" dirty="0" err="1">
                <a:ln>
                  <a:noFill/>
                </a:ln>
                <a:solidFill>
                  <a:sysClr val="windowText" lastClr="000000"/>
                </a:solidFill>
                <a:effectLst/>
                <a:uLnTx/>
                <a:uFillTx/>
                <a:latin typeface="Calibri"/>
                <a:ea typeface="+mj-ea"/>
                <a:cs typeface="+mj-cs"/>
              </a:rPr>
              <a:t>pression</a:t>
            </a:r>
            <a:br>
              <a:rPr kumimoji="0" lang="de-CH" sz="4000" b="0" i="0" u="none" strike="noStrike" kern="1200" cap="none" spc="0" normalizeH="0" baseline="0" noProof="0" dirty="0">
                <a:ln>
                  <a:noFill/>
                </a:ln>
                <a:solidFill>
                  <a:sysClr val="windowText" lastClr="000000"/>
                </a:solidFill>
                <a:effectLst/>
                <a:uLnTx/>
                <a:uFillTx/>
                <a:latin typeface="Calibri"/>
                <a:ea typeface="+mj-ea"/>
                <a:cs typeface="+mj-cs"/>
              </a:rPr>
            </a:b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4" name="Textplatzhalter 5">
            <a:extLst>
              <a:ext uri="{FF2B5EF4-FFF2-40B4-BE49-F238E27FC236}">
                <a16:creationId xmlns:a16="http://schemas.microsoft.com/office/drawing/2014/main" id="{B9DA1A3A-9AAB-B9FC-D3AE-0FE41BF69999}"/>
              </a:ext>
            </a:extLst>
          </p:cNvPr>
          <p:cNvSpPr txBox="1">
            <a:spLocks/>
          </p:cNvSpPr>
          <p:nvPr/>
        </p:nvSpPr>
        <p:spPr>
          <a:xfrm>
            <a:off x="762000" y="1993900"/>
            <a:ext cx="9144000" cy="4129088"/>
          </a:xfrm>
          <a:prstGeom prst="rect">
            <a:avLst/>
          </a:prstGeom>
          <a:noFill/>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ts val="2640"/>
              </a:lnSpc>
              <a:spcBef>
                <a:spcPts val="1000"/>
              </a:spcBef>
              <a:spcAft>
                <a:spcPts val="1200"/>
              </a:spcAft>
              <a:buClrTx/>
              <a:buSzTx/>
              <a:buFont typeface="Symbol" panose="05050102010706020507" pitchFamily="18" charset="2"/>
              <a:buNone/>
              <a:tabLst/>
              <a:defRPr/>
            </a:pPr>
            <a:r>
              <a:rPr kumimoji="0" lang="de-CH" sz="2400" b="1" i="0" u="none" strike="noStrike" kern="1200" cap="none" spc="0" normalizeH="0" baseline="0" noProof="0" dirty="0">
                <a:ln>
                  <a:noFill/>
                </a:ln>
                <a:solidFill>
                  <a:sysClr val="windowText" lastClr="000000"/>
                </a:solidFill>
                <a:effectLst/>
                <a:uLnTx/>
                <a:uFillTx/>
                <a:latin typeface="Calibri"/>
                <a:ea typeface="+mn-ea"/>
                <a:cs typeface="+mn-cs"/>
              </a:rPr>
              <a:t>Faire </a:t>
            </a:r>
            <a:r>
              <a:rPr kumimoji="0" lang="de-CH" sz="2400" b="1" i="0" u="none" strike="noStrike" kern="1200" cap="none" spc="0" normalizeH="0" baseline="0" noProof="0" dirty="0" err="1">
                <a:ln>
                  <a:noFill/>
                </a:ln>
                <a:solidFill>
                  <a:sysClr val="windowText" lastClr="000000"/>
                </a:solidFill>
                <a:effectLst/>
                <a:uLnTx/>
                <a:uFillTx/>
                <a:latin typeface="Calibri"/>
                <a:ea typeface="+mn-ea"/>
                <a:cs typeface="+mn-cs"/>
              </a:rPr>
              <a:t>attention</a:t>
            </a:r>
            <a:r>
              <a:rPr kumimoji="0" lang="de-CH" sz="2400" b="1" i="0" u="none" strike="noStrike" kern="1200" cap="none" spc="0" normalizeH="0" baseline="0" noProof="0" dirty="0">
                <a:ln>
                  <a:noFill/>
                </a:ln>
                <a:solidFill>
                  <a:sysClr val="windowText" lastClr="000000"/>
                </a:solidFill>
                <a:effectLst/>
                <a:uLnTx/>
                <a:uFillTx/>
                <a:latin typeface="Calibri"/>
                <a:ea typeface="+mn-ea"/>
                <a:cs typeface="+mn-cs"/>
              </a:rPr>
              <a:t> à:</a:t>
            </a:r>
          </a:p>
          <a:p>
            <a:pPr lvl="0">
              <a:spcBef>
                <a:spcPts val="600"/>
              </a:spcBef>
              <a:spcAft>
                <a:spcPts val="600"/>
              </a:spcAft>
              <a:defRPr/>
            </a:pPr>
            <a:r>
              <a:rPr lang="fr-FR" dirty="0">
                <a:solidFill>
                  <a:sysClr val="windowText" lastClr="000000"/>
                </a:solidFill>
              </a:rPr>
              <a:t>Maintenir un climat de groupe positif et adopte une attitude de résolution des conflits.</a:t>
            </a:r>
          </a:p>
          <a:p>
            <a:pPr lvl="0">
              <a:spcBef>
                <a:spcPts val="600"/>
              </a:spcBef>
              <a:spcAft>
                <a:spcPts val="600"/>
              </a:spcAft>
              <a:defRPr/>
            </a:pPr>
            <a:r>
              <a:rPr lang="fr-FR" dirty="0">
                <a:solidFill>
                  <a:sysClr val="windowText" lastClr="000000"/>
                </a:solidFill>
              </a:rPr>
              <a:t>En cas de harcèlement : Intervenir rapidement, avant que les comportements et les conflits ne s’enveniment.</a:t>
            </a:r>
          </a:p>
          <a:p>
            <a:pPr lvl="0">
              <a:spcBef>
                <a:spcPts val="600"/>
              </a:spcBef>
              <a:spcAft>
                <a:spcPts val="600"/>
              </a:spcAft>
              <a:defRPr/>
            </a:pPr>
            <a:r>
              <a:rPr lang="fr-FR" dirty="0">
                <a:solidFill>
                  <a:sysClr val="windowText" lastClr="000000"/>
                </a:solidFill>
              </a:rPr>
              <a:t>Demande de l'aide auprès des centres de conseil sur le harcèlement ou auprès de Swiss Sport </a:t>
            </a:r>
            <a:r>
              <a:rPr lang="fr-FR" dirty="0" err="1">
                <a:solidFill>
                  <a:sysClr val="windowText" lastClr="000000"/>
                </a:solidFill>
              </a:rPr>
              <a:t>Integrity</a:t>
            </a:r>
            <a:r>
              <a:rPr lang="fr-FR" dirty="0">
                <a:solidFill>
                  <a:sysClr val="windowText" lastClr="000000"/>
                </a:solidFill>
              </a:rPr>
              <a:t>.</a:t>
            </a:r>
          </a:p>
          <a:p>
            <a:pPr lvl="0">
              <a:spcBef>
                <a:spcPts val="600"/>
              </a:spcBef>
              <a:spcAft>
                <a:spcPts val="600"/>
              </a:spcAft>
              <a:defRPr/>
            </a:pPr>
            <a:r>
              <a:rPr lang="fr-FR" dirty="0">
                <a:solidFill>
                  <a:sysClr val="windowText" lastClr="000000"/>
                </a:solidFill>
              </a:rPr>
              <a:t>Propose à Mandy une conversation et l’écouter ouvertement.</a:t>
            </a:r>
          </a:p>
          <a:p>
            <a:pPr lvl="0">
              <a:spcBef>
                <a:spcPts val="600"/>
              </a:spcBef>
              <a:spcAft>
                <a:spcPts val="600"/>
              </a:spcAft>
              <a:defRPr/>
            </a:pPr>
            <a:r>
              <a:rPr lang="fr-FR" dirty="0">
                <a:solidFill>
                  <a:sysClr val="windowText" lastClr="000000"/>
                </a:solidFill>
              </a:rPr>
              <a:t>Mener une discussion clarificatrice avec le groupe; un respect mutuel est une condition préalable à un jeu collectif.</a:t>
            </a:r>
          </a:p>
          <a:p>
            <a:pPr lvl="0">
              <a:spcBef>
                <a:spcPts val="600"/>
              </a:spcBef>
              <a:spcAft>
                <a:spcPts val="600"/>
              </a:spcAft>
              <a:defRPr/>
            </a:pPr>
            <a:r>
              <a:rPr lang="fr-FR" dirty="0">
                <a:solidFill>
                  <a:sysClr val="windowText" lastClr="000000"/>
                </a:solidFill>
              </a:rPr>
              <a:t>Discuter de la situation de manière confidentielle avec des collègues du club.</a:t>
            </a:r>
          </a:p>
          <a:p>
            <a:pPr lvl="0">
              <a:spcBef>
                <a:spcPts val="600"/>
              </a:spcBef>
              <a:spcAft>
                <a:spcPts val="600"/>
              </a:spcAft>
              <a:defRPr/>
            </a:pPr>
            <a:r>
              <a:rPr lang="fr-FR" dirty="0">
                <a:solidFill>
                  <a:sysClr val="windowText" lastClr="000000"/>
                </a:solidFill>
              </a:rPr>
              <a:t>Renforcer la cohésion du groupe par des jeux et des exercices.</a:t>
            </a:r>
            <a:endParaRPr kumimoji="0" lang="de-CH"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5" name="Grafik 4">
            <a:extLst>
              <a:ext uri="{FF2B5EF4-FFF2-40B4-BE49-F238E27FC236}">
                <a16:creationId xmlns:a16="http://schemas.microsoft.com/office/drawing/2014/main" id="{047CBFBD-A123-77D1-2574-662FFC958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6480" y="5013176"/>
            <a:ext cx="1173192" cy="1173192"/>
          </a:xfrm>
          <a:prstGeom prst="rect">
            <a:avLst/>
          </a:prstGeom>
        </p:spPr>
      </p:pic>
    </p:spTree>
    <p:extLst>
      <p:ext uri="{BB962C8B-B14F-4D97-AF65-F5344CB8AC3E}">
        <p14:creationId xmlns:p14="http://schemas.microsoft.com/office/powerpoint/2010/main" val="3994961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79B36B-051C-BD57-B916-92AD86732D98}"/>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dirty="0">
                <a:ln>
                  <a:noFill/>
                </a:ln>
                <a:solidFill>
                  <a:sysClr val="windowText" lastClr="000000"/>
                </a:solidFill>
                <a:uLnTx/>
                <a:uFillTx/>
                <a:latin typeface="Calibri"/>
                <a:ea typeface="+mj-ea"/>
                <a:cs typeface="+mj-cs"/>
              </a:rPr>
              <a:t>Quels aspects faut-il prendre en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dirty="0">
                <a:ln>
                  <a:noFill/>
                </a:ln>
                <a:solidFill>
                  <a:sysClr val="windowText" lastClr="000000"/>
                </a:solidFill>
                <a:uLnTx/>
                <a:uFillTx/>
                <a:latin typeface="Calibri"/>
                <a:ea typeface="+mj-ea"/>
                <a:cs typeface="+mj-cs"/>
              </a:rPr>
              <a:t>compte dans la «zone grise»?</a:t>
            </a:r>
          </a:p>
        </p:txBody>
      </p:sp>
      <p:sp>
        <p:nvSpPr>
          <p:cNvPr id="3" name="Inhaltsplatzhalter 2">
            <a:extLst>
              <a:ext uri="{FF2B5EF4-FFF2-40B4-BE49-F238E27FC236}">
                <a16:creationId xmlns:a16="http://schemas.microsoft.com/office/drawing/2014/main" id="{2BE1F762-F0F8-4FA2-B867-3E1E953383A9}"/>
              </a:ext>
            </a:extLst>
          </p:cNvPr>
          <p:cNvSpPr txBox="1">
            <a:spLocks/>
          </p:cNvSpPr>
          <p:nvPr/>
        </p:nvSpPr>
        <p:spPr>
          <a:xfrm>
            <a:off x="762000" y="1993900"/>
            <a:ext cx="9144000" cy="4129088"/>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Les risques font partie du sport.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Ils ne sont pas négatifs en soi!</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Si les risques sont identifiés et analysés, ils peuvent être traités en toute transparence et avec prudence!</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La clarté est fondamentale. Elle est le fruit d’une réflexion commune!</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Des critères de qualité facilitent l’orientation.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En cas d’incertitude, demander conseil!</a:t>
            </a:r>
          </a:p>
        </p:txBody>
      </p:sp>
    </p:spTree>
    <p:extLst>
      <p:ext uri="{BB962C8B-B14F-4D97-AF65-F5344CB8AC3E}">
        <p14:creationId xmlns:p14="http://schemas.microsoft.com/office/powerpoint/2010/main" val="394139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79B36B-051C-BD57-B916-92AD86732D98}"/>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dirty="0">
                <a:ln>
                  <a:noFill/>
                </a:ln>
                <a:solidFill>
                  <a:sysClr val="windowText" lastClr="000000"/>
                </a:solidFill>
                <a:uLnTx/>
                <a:uFillTx/>
                <a:latin typeface="Calibri"/>
                <a:ea typeface="+mj-ea"/>
                <a:cs typeface="+mj-cs"/>
              </a:rPr>
              <a:t>Quels aspects faut-il prendre en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dirty="0">
                <a:ln>
                  <a:noFill/>
                </a:ln>
                <a:solidFill>
                  <a:sysClr val="windowText" lastClr="000000"/>
                </a:solidFill>
                <a:uLnTx/>
                <a:uFillTx/>
                <a:latin typeface="Calibri"/>
                <a:ea typeface="+mj-ea"/>
                <a:cs typeface="+mj-cs"/>
              </a:rPr>
              <a:t>compte dans la «zone grise»?</a:t>
            </a:r>
          </a:p>
        </p:txBody>
      </p:sp>
      <p:sp>
        <p:nvSpPr>
          <p:cNvPr id="5" name="Inhaltsplatzhalter 2">
            <a:extLst>
              <a:ext uri="{FF2B5EF4-FFF2-40B4-BE49-F238E27FC236}">
                <a16:creationId xmlns:a16="http://schemas.microsoft.com/office/drawing/2014/main" id="{F6F3F4BE-1BF0-32C0-0A90-4F755CC4A7A5}"/>
              </a:ext>
            </a:extLst>
          </p:cNvPr>
          <p:cNvSpPr txBox="1">
            <a:spLocks/>
          </p:cNvSpPr>
          <p:nvPr/>
        </p:nvSpPr>
        <p:spPr>
          <a:xfrm>
            <a:off x="762000" y="1993900"/>
            <a:ext cx="9144000" cy="4129088"/>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1" i="0" u="none" strike="noStrike" cap="none" normalizeH="0" baseline="0" noProof="0">
                <a:ln>
                  <a:noFill/>
                </a:ln>
                <a:solidFill>
                  <a:sysClr val="windowText" lastClr="000000"/>
                </a:solidFill>
                <a:uLnTx/>
                <a:uFillTx/>
                <a:latin typeface="Calibri"/>
                <a:ea typeface="+mn-ea"/>
                <a:cs typeface="+mn-cs"/>
              </a:rPr>
              <a:t>Clarté du rôle:</a:t>
            </a:r>
            <a:r>
              <a:rPr kumimoji="0" lang="fr-CH" sz="2200" b="0" i="0" u="none" strike="noStrike" cap="none" normalizeH="0" baseline="0" noProof="0">
                <a:ln>
                  <a:noFill/>
                </a:ln>
                <a:solidFill>
                  <a:sysClr val="windowText" lastClr="000000"/>
                </a:solidFill>
                <a:uLnTx/>
                <a:uFillTx/>
                <a:latin typeface="Calibri"/>
                <a:ea typeface="+mn-ea"/>
                <a:cs typeface="+mn-cs"/>
              </a:rPr>
              <a:t> Dans cette situation, qu’est-ce qui fait partie du rôle et de la tâche?</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1" i="0" u="none" strike="noStrike" cap="none" normalizeH="0" baseline="0" noProof="0">
                <a:ln>
                  <a:noFill/>
                </a:ln>
                <a:solidFill>
                  <a:sysClr val="windowText" lastClr="000000"/>
                </a:solidFill>
                <a:uLnTx/>
                <a:uFillTx/>
                <a:latin typeface="Calibri"/>
                <a:ea typeface="+mn-ea"/>
                <a:cs typeface="+mn-cs"/>
              </a:rPr>
              <a:t>Information: </a:t>
            </a:r>
            <a:r>
              <a:rPr kumimoji="0" lang="fr-CH" sz="2200" b="0" i="0" u="none" strike="noStrike" cap="none" normalizeH="0" baseline="0" noProof="0">
                <a:ln>
                  <a:noFill/>
                </a:ln>
                <a:solidFill>
                  <a:sysClr val="windowText" lastClr="000000"/>
                </a:solidFill>
                <a:uLnTx/>
                <a:uFillTx/>
                <a:latin typeface="Calibri"/>
                <a:ea typeface="+mn-ea"/>
                <a:cs typeface="+mn-cs"/>
              </a:rPr>
              <a:t>Quelles informations (techniques) peuvent m’aider dans cette situation?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1" i="0" u="none" strike="noStrike" cap="none" normalizeH="0" baseline="0" noProof="0">
                <a:ln>
                  <a:noFill/>
                </a:ln>
                <a:solidFill>
                  <a:sysClr val="windowText" lastClr="000000"/>
                </a:solidFill>
                <a:uLnTx/>
                <a:uFillTx/>
                <a:latin typeface="Calibri"/>
                <a:ea typeface="+mn-ea"/>
                <a:cs typeface="+mn-cs"/>
              </a:rPr>
              <a:t>Autodétermination: </a:t>
            </a:r>
            <a:r>
              <a:rPr kumimoji="0" lang="fr-CH" sz="2200" b="0" i="0" u="none" strike="noStrike" cap="none" normalizeH="0" baseline="0" noProof="0">
                <a:ln>
                  <a:noFill/>
                </a:ln>
                <a:solidFill>
                  <a:sysClr val="windowText" lastClr="000000"/>
                </a:solidFill>
                <a:uLnTx/>
                <a:uFillTx/>
                <a:latin typeface="Calibri"/>
                <a:ea typeface="+mn-ea"/>
                <a:cs typeface="+mn-cs"/>
              </a:rPr>
              <a:t>Comment garantir l’autodétermination de l’athlète dans cette situation? Quelles sont les possibilités que je lui offre en matière de voix, de choix et de porte de sortie?</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1" i="0" u="none" strike="noStrike" cap="none" normalizeH="0" baseline="0" noProof="0">
                <a:ln>
                  <a:noFill/>
                </a:ln>
                <a:solidFill>
                  <a:sysClr val="windowText" lastClr="000000"/>
                </a:solidFill>
                <a:uLnTx/>
                <a:uFillTx/>
                <a:latin typeface="Calibri"/>
                <a:ea typeface="+mn-ea"/>
                <a:cs typeface="+mn-cs"/>
              </a:rPr>
              <a:t>Communication: </a:t>
            </a:r>
            <a:r>
              <a:rPr kumimoji="0" lang="fr-CH" sz="2200" b="0" i="0" u="none" strike="noStrike" cap="none" normalizeH="0" baseline="0" noProof="0">
                <a:ln>
                  <a:noFill/>
                </a:ln>
                <a:solidFill>
                  <a:sysClr val="windowText" lastClr="000000"/>
                </a:solidFill>
                <a:uLnTx/>
                <a:uFillTx/>
                <a:latin typeface="Calibri"/>
                <a:ea typeface="+mn-ea"/>
                <a:cs typeface="+mn-cs"/>
              </a:rPr>
              <a:t>Comment est-ce que je communique dans cette situation? Comment est-ce que je peux prévenir les problèmes de transparence tout en garantissant une transparence parfaite?</a:t>
            </a:r>
          </a:p>
        </p:txBody>
      </p:sp>
    </p:spTree>
    <p:extLst>
      <p:ext uri="{BB962C8B-B14F-4D97-AF65-F5344CB8AC3E}">
        <p14:creationId xmlns:p14="http://schemas.microsoft.com/office/powerpoint/2010/main" val="142501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7596C4-6954-D0FE-70A8-225FBBE823A9}"/>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8132F12-C8C7-4E73-97D1-EF86BB1DAB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77B4-3C54-46CA-975D-F6A6D2A6B962}"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el 8">
            <a:extLst>
              <a:ext uri="{FF2B5EF4-FFF2-40B4-BE49-F238E27FC236}">
                <a16:creationId xmlns:a16="http://schemas.microsoft.com/office/drawing/2014/main" id="{650CBA1B-7000-249E-C96F-D0AE8C6EBE9C}"/>
              </a:ext>
            </a:extLst>
          </p:cNvPr>
          <p:cNvSpPr txBox="1">
            <a:spLocks/>
          </p:cNvSpPr>
          <p:nvPr/>
        </p:nvSpPr>
        <p:spPr>
          <a:xfrm>
            <a:off x="1338262" y="2076609"/>
            <a:ext cx="9879763"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a:defRPr/>
            </a:pPr>
            <a:r>
              <a:rPr lang="de-CH" dirty="0">
                <a:solidFill>
                  <a:srgbClr val="000000"/>
                </a:solidFill>
                <a:latin typeface="Calibri"/>
              </a:rPr>
              <a:t>E) </a:t>
            </a:r>
            <a:r>
              <a:rPr lang="fr-CH" dirty="0">
                <a:solidFill>
                  <a:srgbClr val="000000"/>
                </a:solidFill>
                <a:latin typeface="Calibri"/>
              </a:rPr>
              <a:t>Application à sa propre situation</a:t>
            </a:r>
            <a:endParaRPr lang="de-CH" dirty="0">
              <a:solidFill>
                <a:srgbClr val="000000"/>
              </a:solidFill>
              <a:latin typeface="Calibri"/>
            </a:endParaRPr>
          </a:p>
          <a:p>
            <a:pPr>
              <a:defRPr/>
            </a:pPr>
            <a:endParaRPr lang="de-CH" dirty="0">
              <a:solidFill>
                <a:srgbClr val="000000"/>
              </a:solidFill>
              <a:latin typeface="Calibri"/>
            </a:endParaRPr>
          </a:p>
        </p:txBody>
      </p:sp>
    </p:spTree>
    <p:extLst>
      <p:ext uri="{BB962C8B-B14F-4D97-AF65-F5344CB8AC3E}">
        <p14:creationId xmlns:p14="http://schemas.microsoft.com/office/powerpoint/2010/main" val="32216894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BC644-DF89-A56E-BDF5-B8E4F7A5BB45}"/>
              </a:ext>
            </a:extLst>
          </p:cNvPr>
          <p:cNvSpPr txBox="1">
            <a:spLocks/>
          </p:cNvSpPr>
          <p:nvPr/>
        </p:nvSpPr>
        <p:spPr>
          <a:xfrm>
            <a:off x="390524" y="5463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Analyse propre au sport</a:t>
            </a:r>
          </a:p>
        </p:txBody>
      </p:sp>
      <p:sp>
        <p:nvSpPr>
          <p:cNvPr id="5" name="Inhaltsplatzhalter 6">
            <a:extLst>
              <a:ext uri="{FF2B5EF4-FFF2-40B4-BE49-F238E27FC236}">
                <a16:creationId xmlns:a16="http://schemas.microsoft.com/office/drawing/2014/main" id="{AB1423F7-1EA3-0FC8-890F-C3832FBB9AAD}"/>
              </a:ext>
            </a:extLst>
          </p:cNvPr>
          <p:cNvSpPr txBox="1">
            <a:spLocks/>
          </p:cNvSpPr>
          <p:nvPr/>
        </p:nvSpPr>
        <p:spPr>
          <a:xfrm>
            <a:off x="720000" y="1800000"/>
            <a:ext cx="9144000" cy="2160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1200"/>
              </a:spcAft>
              <a:buClrTx/>
              <a:buSzTx/>
              <a:buFont typeface="Symbol" panose="05050102010706020507" pitchFamily="18" charset="2"/>
              <a:buNone/>
              <a:tabLst/>
              <a:defRPr/>
            </a:pPr>
            <a:r>
              <a:rPr kumimoji="0" lang="fr-CH" sz="2200" b="1" i="0" u="none" strike="noStrike" cap="none" normalizeH="0" baseline="0" noProof="0" dirty="0">
                <a:ln>
                  <a:noFill/>
                </a:ln>
                <a:solidFill>
                  <a:sysClr val="windowText" lastClr="000000"/>
                </a:solidFill>
                <a:uLnTx/>
                <a:uFillTx/>
                <a:latin typeface="Calibri"/>
                <a:ea typeface="+mn-ea"/>
                <a:cs typeface="+mn-cs"/>
              </a:rPr>
              <a:t>Introspection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Où se trouvent le pouvoir, les idéaux, la proximité et la pression dans «mon» sport?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Comment est-ce que je vis le pouvoir, les idéaux, la proximité et la pression dans mon rôle de </a:t>
            </a:r>
            <a:r>
              <a:rPr kumimoji="0" lang="fr-CH" sz="2200" b="0" i="0" u="none" strike="noStrike" cap="none" normalizeH="0" baseline="0" noProof="0" dirty="0">
                <a:ln>
                  <a:noFill/>
                </a:ln>
                <a:solidFill>
                  <a:sysClr val="windowText" lastClr="000000"/>
                </a:solidFill>
                <a:highlight>
                  <a:srgbClr val="FFFF00"/>
                </a:highlight>
                <a:uLnTx/>
                <a:uFillTx/>
                <a:latin typeface="Calibri"/>
                <a:ea typeface="+mn-ea"/>
                <a:cs typeface="+mn-cs"/>
              </a:rPr>
              <a:t>XXX</a:t>
            </a:r>
            <a:r>
              <a:rPr kumimoji="0" lang="fr-CH" sz="2200" b="0" i="0" u="none" strike="noStrike" cap="none" normalizeH="0" baseline="0" noProof="0" dirty="0">
                <a:ln>
                  <a:noFill/>
                </a:ln>
                <a:solidFill>
                  <a:sysClr val="windowText" lastClr="000000"/>
                </a:solidFill>
                <a:uLnTx/>
                <a:uFillTx/>
                <a:latin typeface="Calibri"/>
                <a:ea typeface="+mn-ea"/>
                <a:cs typeface="+mn-cs"/>
              </a:rPr>
              <a:t>?</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Comment est-ce que je vis le pouvoir, les idéaux, la proximité et la pression au sein de «mon» groupe sportif?</a:t>
            </a:r>
          </a:p>
        </p:txBody>
      </p:sp>
    </p:spTree>
    <p:extLst>
      <p:ext uri="{BB962C8B-B14F-4D97-AF65-F5344CB8AC3E}">
        <p14:creationId xmlns:p14="http://schemas.microsoft.com/office/powerpoint/2010/main" val="850368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17">
            <a:extLst>
              <a:ext uri="{FF2B5EF4-FFF2-40B4-BE49-F238E27FC236}">
                <a16:creationId xmlns:a16="http://schemas.microsoft.com/office/drawing/2014/main" id="{4771C92E-4023-E5FF-BBC9-98B31DFE240A}"/>
              </a:ext>
            </a:extLst>
          </p:cNvPr>
          <p:cNvSpPr txBox="1">
            <a:spLocks/>
          </p:cNvSpPr>
          <p:nvPr/>
        </p:nvSpPr>
        <p:spPr>
          <a:xfrm>
            <a:off x="390524" y="508225"/>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CH" dirty="0" err="1">
                <a:solidFill>
                  <a:sysClr val="windowText" lastClr="000000"/>
                </a:solidFill>
                <a:latin typeface="Calibri"/>
              </a:rPr>
              <a:t>Les</a:t>
            </a:r>
            <a:r>
              <a:rPr lang="de-CH" dirty="0">
                <a:solidFill>
                  <a:sysClr val="windowText" lastClr="000000"/>
                </a:solidFill>
                <a:latin typeface="Calibri"/>
              </a:rPr>
              <a:t> deux </a:t>
            </a:r>
            <a:r>
              <a:rPr lang="de-CH" dirty="0" err="1">
                <a:solidFill>
                  <a:sysClr val="windowText" lastClr="000000"/>
                </a:solidFill>
                <a:latin typeface="Calibri"/>
              </a:rPr>
              <a:t>cercles</a:t>
            </a: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1026" name="Picture 2" descr="Manual Experte – Good Practice – Unterrichtsmethoden: Kugellager">
            <a:extLst>
              <a:ext uri="{FF2B5EF4-FFF2-40B4-BE49-F238E27FC236}">
                <a16:creationId xmlns:a16="http://schemas.microsoft.com/office/drawing/2014/main" id="{861A6A95-75C9-1612-69AB-8A4A7ECD5843}"/>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8068" y="1995330"/>
            <a:ext cx="10615864" cy="3512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422AED-E36F-F633-F97D-012683380631}"/>
              </a:ext>
            </a:extLst>
          </p:cNvPr>
          <p:cNvSpPr txBox="1"/>
          <p:nvPr/>
        </p:nvSpPr>
        <p:spPr>
          <a:xfrm>
            <a:off x="299883" y="6457334"/>
            <a:ext cx="791724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CH" sz="1000" dirty="0">
                <a:ea typeface="Calibri"/>
                <a:cs typeface="Calibri"/>
              </a:rPr>
              <a:t>Lien </a:t>
            </a:r>
            <a:r>
              <a:rPr lang="de-CH" sz="1000" dirty="0" err="1">
                <a:ea typeface="Calibri"/>
                <a:cs typeface="Calibri"/>
              </a:rPr>
              <a:t>vers</a:t>
            </a:r>
            <a:r>
              <a:rPr lang="de-CH" sz="1000" dirty="0">
                <a:ea typeface="Calibri"/>
                <a:cs typeface="Calibri"/>
              </a:rPr>
              <a:t> les </a:t>
            </a:r>
            <a:r>
              <a:rPr lang="de-CH" sz="1000" dirty="0" err="1">
                <a:ea typeface="Calibri"/>
                <a:cs typeface="Calibri"/>
              </a:rPr>
              <a:t>deux</a:t>
            </a:r>
            <a:r>
              <a:rPr lang="de-CH" sz="1000" dirty="0">
                <a:ea typeface="Calibri"/>
                <a:cs typeface="Calibri"/>
              </a:rPr>
              <a:t> </a:t>
            </a:r>
            <a:r>
              <a:rPr lang="de-CH" sz="1000" dirty="0" err="1">
                <a:ea typeface="Calibri"/>
                <a:cs typeface="Calibri"/>
              </a:rPr>
              <a:t>cercles</a:t>
            </a:r>
            <a:r>
              <a:rPr lang="de-CH" sz="1000" dirty="0">
                <a:ea typeface="Calibri"/>
                <a:cs typeface="Calibri"/>
              </a:rPr>
              <a:t>: </a:t>
            </a:r>
            <a:r>
              <a:rPr lang="fr-FR" sz="1000" dirty="0" err="1">
                <a:ea typeface="+mn-lt"/>
                <a:cs typeface="+mn-lt"/>
                <a:hlinkClick r:id="rId4"/>
              </a:rPr>
              <a:t>Manual</a:t>
            </a:r>
            <a:r>
              <a:rPr lang="fr-FR" sz="1000" dirty="0">
                <a:ea typeface="+mn-lt"/>
                <a:cs typeface="+mn-lt"/>
                <a:hlinkClick r:id="rId4"/>
              </a:rPr>
              <a:t> pour les experts – Bonnes pratiques – Boîte à outils – Méthodes d'enseignement: Les deux cercles – mobilesport.ch </a:t>
            </a:r>
            <a:endParaRPr lang="de-CH" sz="1000" dirty="0">
              <a:ea typeface="Calibri"/>
              <a:cs typeface="Calibri"/>
            </a:endParaRPr>
          </a:p>
        </p:txBody>
      </p:sp>
    </p:spTree>
    <p:extLst>
      <p:ext uri="{BB962C8B-B14F-4D97-AF65-F5344CB8AC3E}">
        <p14:creationId xmlns:p14="http://schemas.microsoft.com/office/powerpoint/2010/main" val="1811851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BC644-DF89-A56E-BDF5-B8E4F7A5BB45}"/>
              </a:ext>
            </a:extLst>
          </p:cNvPr>
          <p:cNvSpPr txBox="1">
            <a:spLocks/>
          </p:cNvSpPr>
          <p:nvPr/>
        </p:nvSpPr>
        <p:spPr>
          <a:xfrm>
            <a:off x="390524" y="5463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Analyse propre au sport</a:t>
            </a:r>
          </a:p>
        </p:txBody>
      </p:sp>
      <p:sp>
        <p:nvSpPr>
          <p:cNvPr id="3" name="Inhaltsplatzhalter 2">
            <a:extLst>
              <a:ext uri="{FF2B5EF4-FFF2-40B4-BE49-F238E27FC236}">
                <a16:creationId xmlns:a16="http://schemas.microsoft.com/office/drawing/2014/main" id="{52CABF6A-A672-197D-515B-B5D1AE106953}"/>
              </a:ext>
            </a:extLst>
          </p:cNvPr>
          <p:cNvSpPr txBox="1">
            <a:spLocks/>
          </p:cNvSpPr>
          <p:nvPr/>
        </p:nvSpPr>
        <p:spPr>
          <a:xfrm>
            <a:off x="720000" y="1800000"/>
            <a:ext cx="9144000" cy="3600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ts val="2640"/>
              </a:lnSpc>
              <a:spcBef>
                <a:spcPts val="1000"/>
              </a:spcBef>
              <a:spcAft>
                <a:spcPts val="1200"/>
              </a:spcAft>
              <a:buClrTx/>
              <a:buSzTx/>
              <a:buFont typeface="Symbol" panose="05050102010706020507" pitchFamily="18" charset="2"/>
              <a:buNone/>
              <a:tabLst/>
              <a:defRPr/>
            </a:pPr>
            <a:r>
              <a:rPr kumimoji="0" lang="fr-CH" sz="2200" b="1" i="0" u="none" strike="noStrike" cap="none" normalizeH="0" baseline="0" noProof="0">
                <a:ln>
                  <a:noFill/>
                </a:ln>
                <a:solidFill>
                  <a:sysClr val="windowText" lastClr="000000"/>
                </a:solidFill>
                <a:uLnTx/>
                <a:uFillTx/>
                <a:latin typeface="Calibri"/>
                <a:ea typeface="+mn-ea"/>
                <a:cs typeface="+mn-cs"/>
              </a:rPr>
              <a:t>Discussion en petits groupes</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Quels sont les risques concrets dans de telles situations au sein de mon club/dans le quotidien de mon sport?</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Comment gérer ces situations à risque?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Qui informer (au préalable et après coup) de ces situations à risque?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Que faire pour minimiser les risques?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Qui peut m’apporter de l’aide dans cette démarche?</a:t>
            </a:r>
          </a:p>
        </p:txBody>
      </p:sp>
    </p:spTree>
    <p:extLst>
      <p:ext uri="{BB962C8B-B14F-4D97-AF65-F5344CB8AC3E}">
        <p14:creationId xmlns:p14="http://schemas.microsoft.com/office/powerpoint/2010/main" val="1356865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C563A8F-8728-9D9D-49DD-E4586AE6B433}"/>
              </a:ext>
            </a:extLst>
          </p:cNvPr>
          <p:cNvSpPr/>
          <p:nvPr/>
        </p:nvSpPr>
        <p:spPr>
          <a:xfrm>
            <a:off x="1" y="1646010"/>
            <a:ext cx="12191999" cy="5211989"/>
          </a:xfrm>
          <a:prstGeom prst="rect">
            <a:avLst/>
          </a:prstGeom>
          <a:solidFill>
            <a:srgbClr val="004377"/>
          </a:solidFill>
          <a:ln w="12700" cap="flat" cmpd="sng" algn="ctr">
            <a:solidFill>
              <a:srgbClr val="004377"/>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 name="Titel 5">
            <a:extLst>
              <a:ext uri="{FF2B5EF4-FFF2-40B4-BE49-F238E27FC236}">
                <a16:creationId xmlns:a16="http://schemas.microsoft.com/office/drawing/2014/main" id="{0B1E8A0E-FD61-7C5A-815A-0587D8ACD163}"/>
              </a:ext>
            </a:extLst>
          </p:cNvPr>
          <p:cNvSpPr txBox="1">
            <a:spLocks/>
          </p:cNvSpPr>
          <p:nvPr/>
        </p:nvSpPr>
        <p:spPr>
          <a:xfrm>
            <a:off x="390524" y="508225"/>
            <a:ext cx="9144000" cy="77982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highlight>
                  <a:srgbClr val="FFFFFF"/>
                </a:highlight>
                <a:uLnTx/>
                <a:uFillTx/>
                <a:latin typeface="Calibri"/>
                <a:ea typeface="+mj-ea"/>
                <a:cs typeface="+mj-cs"/>
              </a:rPr>
              <a:t>L’impact positif du pouvoir, des idéaux, </a:t>
            </a:r>
            <a:br>
              <a:rPr kumimoji="0" lang="fr-CH" sz="4000" b="1" i="0" u="none" strike="noStrike" cap="none" normalizeH="0" baseline="0" noProof="0">
                <a:ln>
                  <a:noFill/>
                </a:ln>
                <a:solidFill>
                  <a:sysClr val="windowText" lastClr="000000"/>
                </a:solidFill>
                <a:highlight>
                  <a:srgbClr val="FFFFFF"/>
                </a:highlight>
                <a:uLnTx/>
                <a:uFillTx/>
                <a:latin typeface="Calibri"/>
                <a:ea typeface="+mj-ea"/>
                <a:cs typeface="+mj-cs"/>
              </a:rPr>
            </a:br>
            <a:r>
              <a:rPr kumimoji="0" lang="fr-CH" sz="4000" b="1" i="0" u="none" strike="noStrike" cap="none" normalizeH="0" baseline="0" noProof="0">
                <a:ln>
                  <a:noFill/>
                </a:ln>
                <a:solidFill>
                  <a:sysClr val="windowText" lastClr="000000"/>
                </a:solidFill>
                <a:highlight>
                  <a:srgbClr val="FFFFFF"/>
                </a:highlight>
                <a:uLnTx/>
                <a:uFillTx/>
                <a:latin typeface="Calibri"/>
                <a:ea typeface="+mj-ea"/>
                <a:cs typeface="+mj-cs"/>
              </a:rPr>
              <a:t>de la proximité et de la pression</a:t>
            </a:r>
            <a:br>
              <a:rPr kumimoji="0" lang="fr-CH" sz="4000" b="1" i="0" u="none" strike="noStrike" cap="none" normalizeH="0" baseline="0" noProof="0">
                <a:ln>
                  <a:noFill/>
                </a:ln>
                <a:solidFill>
                  <a:sysClr val="windowText" lastClr="000000"/>
                </a:solidFill>
                <a:highlight>
                  <a:srgbClr val="FFFFFF"/>
                </a:highlight>
                <a:uLnTx/>
                <a:uFillTx/>
                <a:latin typeface="Calibri"/>
                <a:ea typeface="+mj-ea"/>
                <a:cs typeface="+mj-cs"/>
              </a:rPr>
            </a:br>
            <a:endParaRPr kumimoji="0" lang="fr-CH" sz="4000" b="1" i="0" u="none" strike="noStrike" cap="none" normalizeH="0" baseline="0" noProof="0">
              <a:ln>
                <a:noFill/>
              </a:ln>
              <a:solidFill>
                <a:sysClr val="windowText" lastClr="000000"/>
              </a:solidFill>
              <a:highlight>
                <a:srgbClr val="FFFFFF"/>
              </a:highlight>
              <a:uLnTx/>
              <a:uFillTx/>
              <a:latin typeface="Calibri"/>
              <a:ea typeface="+mj-ea"/>
              <a:cs typeface="+mj-cs"/>
            </a:endParaRPr>
          </a:p>
        </p:txBody>
      </p:sp>
      <p:pic>
        <p:nvPicPr>
          <p:cNvPr id="5" name="Grafik 4" descr="Ein Bild, das Text, Kreis, Diagramm, Karte enthält.&#10;&#10;Automatisch generierte Beschreibung">
            <a:extLst>
              <a:ext uri="{FF2B5EF4-FFF2-40B4-BE49-F238E27FC236}">
                <a16:creationId xmlns:a16="http://schemas.microsoft.com/office/drawing/2014/main" id="{76A96A5B-22AA-510F-705A-8E22A3A776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8879" y="1653611"/>
            <a:ext cx="6394241" cy="4838832"/>
          </a:xfrm>
          <a:prstGeom prst="rect">
            <a:avLst/>
          </a:prstGeom>
        </p:spPr>
      </p:pic>
    </p:spTree>
    <p:extLst>
      <p:ext uri="{BB962C8B-B14F-4D97-AF65-F5344CB8AC3E}">
        <p14:creationId xmlns:p14="http://schemas.microsoft.com/office/powerpoint/2010/main" val="3333046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hlinkClick r:id="rId3" action="ppaction://hlinksldjump"/>
            <a:extLst>
              <a:ext uri="{FF2B5EF4-FFF2-40B4-BE49-F238E27FC236}">
                <a16:creationId xmlns:a16="http://schemas.microsoft.com/office/drawing/2014/main" id="{E5547BA6-EB95-7E72-1142-8F8296817417}"/>
              </a:ext>
            </a:extLst>
          </p:cNvPr>
          <p:cNvSpPr/>
          <p:nvPr/>
        </p:nvSpPr>
        <p:spPr>
          <a:xfrm>
            <a:off x="-1" y="-1"/>
            <a:ext cx="12339084" cy="6858000"/>
          </a:xfrm>
          <a:prstGeom prst="rect">
            <a:avLst/>
          </a:prstGeom>
          <a:no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 name="Rechteck 2">
            <a:extLst>
              <a:ext uri="{FF2B5EF4-FFF2-40B4-BE49-F238E27FC236}">
                <a16:creationId xmlns:a16="http://schemas.microsoft.com/office/drawing/2014/main" id="{F8A72196-3600-52F3-A0A4-BCED68A85F22}"/>
              </a:ext>
            </a:extLst>
          </p:cNvPr>
          <p:cNvSpPr/>
          <p:nvPr/>
        </p:nvSpPr>
        <p:spPr>
          <a:xfrm>
            <a:off x="-1" y="-1"/>
            <a:ext cx="12192000" cy="6857999"/>
          </a:xfrm>
          <a:prstGeom prst="rect">
            <a:avLst/>
          </a:prstGeom>
          <a:solidFill>
            <a:srgbClr val="004377"/>
          </a:solidFill>
          <a:ln>
            <a:solidFill>
              <a:srgbClr val="0043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de-DE">
              <a:solidFill>
                <a:prstClr val="white"/>
              </a:solidFill>
              <a:latin typeface="Aptos" panose="02110004020202020204"/>
            </a:endParaRPr>
          </a:p>
        </p:txBody>
      </p:sp>
      <p:pic>
        <p:nvPicPr>
          <p:cNvPr id="6" name="Grafik 5" descr="Ein Bild, das Text, Cartoon, Logo, Screenshot enthält.&#10;&#10;Automatisch generierte Beschreibung">
            <a:extLst>
              <a:ext uri="{FF2B5EF4-FFF2-40B4-BE49-F238E27FC236}">
                <a16:creationId xmlns:a16="http://schemas.microsoft.com/office/drawing/2014/main" id="{C89F2F98-5B15-31A3-D55A-E462F2D22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6020" y="0"/>
            <a:ext cx="7299960" cy="6858000"/>
          </a:xfrm>
          <a:prstGeom prst="rect">
            <a:avLst/>
          </a:prstGeom>
        </p:spPr>
      </p:pic>
    </p:spTree>
    <p:extLst>
      <p:ext uri="{BB962C8B-B14F-4D97-AF65-F5344CB8AC3E}">
        <p14:creationId xmlns:p14="http://schemas.microsoft.com/office/powerpoint/2010/main" val="3743521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551E7-768D-F2D4-3F68-2275D013B6A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L’impact positif du pouvoir, des idéaux, </a:t>
            </a:r>
            <a:br>
              <a:rPr kumimoji="0" lang="fr-CH" sz="4000" b="1" i="0" u="none" strike="noStrike" cap="none" normalizeH="0" baseline="0" noProof="0">
                <a:ln>
                  <a:noFill/>
                </a:ln>
                <a:solidFill>
                  <a:sysClr val="windowText" lastClr="000000"/>
                </a:solidFill>
                <a:uLnTx/>
                <a:uFillTx/>
                <a:latin typeface="Calibri"/>
                <a:ea typeface="+mj-ea"/>
                <a:cs typeface="+mj-cs"/>
              </a:rPr>
            </a:br>
            <a:r>
              <a:rPr kumimoji="0" lang="fr-CH" sz="4000" b="1" i="0" u="none" strike="noStrike" cap="none" normalizeH="0" baseline="0" noProof="0">
                <a:ln>
                  <a:noFill/>
                </a:ln>
                <a:solidFill>
                  <a:sysClr val="windowText" lastClr="000000"/>
                </a:solidFill>
                <a:uLnTx/>
                <a:uFillTx/>
                <a:latin typeface="Calibri"/>
                <a:ea typeface="+mj-ea"/>
                <a:cs typeface="+mj-cs"/>
              </a:rPr>
              <a:t>de la proximité et de la pression</a:t>
            </a:r>
          </a:p>
        </p:txBody>
      </p:sp>
      <p:sp>
        <p:nvSpPr>
          <p:cNvPr id="3" name="Inhaltsplatzhalter 2">
            <a:extLst>
              <a:ext uri="{FF2B5EF4-FFF2-40B4-BE49-F238E27FC236}">
                <a16:creationId xmlns:a16="http://schemas.microsoft.com/office/drawing/2014/main" id="{0CF49438-ABF1-17F0-78F3-2BA23840B0C7}"/>
              </a:ext>
            </a:extLst>
          </p:cNvPr>
          <p:cNvSpPr txBox="1">
            <a:spLocks/>
          </p:cNvSpPr>
          <p:nvPr/>
        </p:nvSpPr>
        <p:spPr>
          <a:xfrm>
            <a:off x="720000" y="1800000"/>
            <a:ext cx="9144000" cy="3024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Où et comment le pouvoir, les idéaux, la proximité et la pression peuvent-ils avoir un impact positif?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Comment utilisez-vous votre pouvoir positivement dans le quotidien de votre club? </a:t>
            </a:r>
          </a:p>
          <a:p>
            <a:pPr marL="252000" marR="0" lvl="0" indent="-252000" algn="l" defTabSz="914400" rtl="0" eaLnBrk="1" fontAlgn="base"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Quand avez-vous recours à la pression de manière judicieuse pendant un entraînement?</a:t>
            </a:r>
          </a:p>
        </p:txBody>
      </p:sp>
    </p:spTree>
    <p:extLst>
      <p:ext uri="{BB962C8B-B14F-4D97-AF65-F5344CB8AC3E}">
        <p14:creationId xmlns:p14="http://schemas.microsoft.com/office/powerpoint/2010/main" val="1282971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426B60-76FF-D28C-E422-D9B684FC8891}"/>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84A1083-47A5-BE8B-DB5C-63A1D1AA2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77B4-3C54-46CA-975D-F6A6D2A6B962}" type="slidenum">
              <a:rPr kumimoji="0" lang="de-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el 8">
            <a:extLst>
              <a:ext uri="{FF2B5EF4-FFF2-40B4-BE49-F238E27FC236}">
                <a16:creationId xmlns:a16="http://schemas.microsoft.com/office/drawing/2014/main" id="{AD885FE0-27BC-D0DF-8C1C-E070D05B5114}"/>
              </a:ext>
            </a:extLst>
          </p:cNvPr>
          <p:cNvSpPr txBox="1">
            <a:spLocks/>
          </p:cNvSpPr>
          <p:nvPr/>
        </p:nvSpPr>
        <p:spPr>
          <a:xfrm>
            <a:off x="1338262" y="2076609"/>
            <a:ext cx="9515475" cy="2704782"/>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CH" dirty="0">
                <a:solidFill>
                  <a:srgbClr val="000000"/>
                </a:solidFill>
                <a:latin typeface="Calibri"/>
              </a:rPr>
              <a:t>F</a:t>
            </a:r>
            <a:r>
              <a:rPr kumimoji="0" lang="de-CH" sz="4000" b="1" i="0" u="none" strike="noStrike" kern="1200" cap="none" spc="0" normalizeH="0" baseline="0" noProof="0" dirty="0">
                <a:ln>
                  <a:noFill/>
                </a:ln>
                <a:solidFill>
                  <a:srgbClr val="000000"/>
                </a:solidFill>
                <a:effectLst/>
                <a:uLnTx/>
                <a:uFillTx/>
                <a:latin typeface="Calibri"/>
                <a:ea typeface="+mj-ea"/>
                <a:cs typeface="+mj-cs"/>
              </a:rPr>
              <a:t>) </a:t>
            </a:r>
            <a:r>
              <a:rPr kumimoji="0" lang="de-CH" sz="4000" b="1" i="0" u="none" strike="noStrike" kern="1200" cap="none" spc="0" normalizeH="0" baseline="0" noProof="0" dirty="0" err="1">
                <a:ln>
                  <a:noFill/>
                </a:ln>
                <a:solidFill>
                  <a:srgbClr val="000000"/>
                </a:solidFill>
                <a:effectLst/>
                <a:uLnTx/>
                <a:uFillTx/>
                <a:latin typeface="Calibri"/>
                <a:ea typeface="+mj-ea"/>
                <a:cs typeface="+mj-cs"/>
              </a:rPr>
              <a:t>Conclusion</a:t>
            </a:r>
            <a:endParaRPr kumimoji="0" lang="de-CH" sz="4000" b="1" i="0" u="none" strike="noStrike" kern="1200" cap="none" spc="0" normalizeH="0" baseline="0" noProof="0" dirty="0">
              <a:ln>
                <a:noFill/>
              </a:ln>
              <a:solidFill>
                <a:srgbClr val="000000"/>
              </a:solidFill>
              <a:effectLst/>
              <a:uLnTx/>
              <a:uFillTx/>
              <a:latin typeface="Calibri"/>
              <a:ea typeface="+mj-ea"/>
              <a:cs typeface="+mj-cs"/>
            </a:endParaRPr>
          </a:p>
        </p:txBody>
      </p:sp>
    </p:spTree>
    <p:extLst>
      <p:ext uri="{BB962C8B-B14F-4D97-AF65-F5344CB8AC3E}">
        <p14:creationId xmlns:p14="http://schemas.microsoft.com/office/powerpoint/2010/main" val="3324063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hlinkClick r:id="rId3" action="ppaction://hlinksldjump"/>
            <a:extLst>
              <a:ext uri="{FF2B5EF4-FFF2-40B4-BE49-F238E27FC236}">
                <a16:creationId xmlns:a16="http://schemas.microsoft.com/office/drawing/2014/main" id="{D258E7F4-CB1B-07A8-98D5-EB374A33E847}"/>
              </a:ext>
            </a:extLst>
          </p:cNvPr>
          <p:cNvSpPr/>
          <p:nvPr/>
        </p:nvSpPr>
        <p:spPr>
          <a:xfrm>
            <a:off x="2319688" y="79408"/>
            <a:ext cx="2743200" cy="277207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Ellipse 4">
            <a:hlinkClick r:id="rId3" action="ppaction://hlinksldjump"/>
            <a:extLst>
              <a:ext uri="{FF2B5EF4-FFF2-40B4-BE49-F238E27FC236}">
                <a16:creationId xmlns:a16="http://schemas.microsoft.com/office/drawing/2014/main" id="{7B301B97-985E-2298-D423-00252E4948B3}"/>
              </a:ext>
            </a:extLst>
          </p:cNvPr>
          <p:cNvSpPr/>
          <p:nvPr/>
        </p:nvSpPr>
        <p:spPr>
          <a:xfrm>
            <a:off x="412282" y="3186762"/>
            <a:ext cx="3928712" cy="359182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Ellipse 5">
            <a:hlinkClick r:id="rId3" action="ppaction://hlinksldjump"/>
            <a:extLst>
              <a:ext uri="{FF2B5EF4-FFF2-40B4-BE49-F238E27FC236}">
                <a16:creationId xmlns:a16="http://schemas.microsoft.com/office/drawing/2014/main" id="{571C5101-EE30-4C8C-017E-07C5E4B5A6AA}"/>
              </a:ext>
            </a:extLst>
          </p:cNvPr>
          <p:cNvSpPr/>
          <p:nvPr/>
        </p:nvSpPr>
        <p:spPr>
          <a:xfrm>
            <a:off x="4593656" y="992620"/>
            <a:ext cx="5805638" cy="57374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Ellipse 6">
            <a:hlinkClick r:id="rId4" action="ppaction://hlinksldjump"/>
            <a:extLst>
              <a:ext uri="{FF2B5EF4-FFF2-40B4-BE49-F238E27FC236}">
                <a16:creationId xmlns:a16="http://schemas.microsoft.com/office/drawing/2014/main" id="{8F2BCC06-C1B3-370E-7A6C-2C0D750FAF1D}"/>
              </a:ext>
            </a:extLst>
          </p:cNvPr>
          <p:cNvSpPr/>
          <p:nvPr/>
        </p:nvSpPr>
        <p:spPr>
          <a:xfrm>
            <a:off x="412282" y="1146206"/>
            <a:ext cx="1270534" cy="12889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Ellipse 7">
            <a:hlinkClick r:id="rId5" action="ppaction://hlinksldjump"/>
            <a:extLst>
              <a:ext uri="{FF2B5EF4-FFF2-40B4-BE49-F238E27FC236}">
                <a16:creationId xmlns:a16="http://schemas.microsoft.com/office/drawing/2014/main" id="{FBFE30AC-6E19-0A1D-A079-D7080BFCDE9D}"/>
              </a:ext>
            </a:extLst>
          </p:cNvPr>
          <p:cNvSpPr/>
          <p:nvPr/>
        </p:nvSpPr>
        <p:spPr>
          <a:xfrm>
            <a:off x="10399294" y="2675018"/>
            <a:ext cx="1670785" cy="189698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Ellipse 8">
            <a:hlinkClick r:id="rId6" action="ppaction://hlinksldjump"/>
            <a:extLst>
              <a:ext uri="{FF2B5EF4-FFF2-40B4-BE49-F238E27FC236}">
                <a16:creationId xmlns:a16="http://schemas.microsoft.com/office/drawing/2014/main" id="{23C9E452-F0C8-5B90-2342-FD41A327F4CC}"/>
              </a:ext>
            </a:extLst>
          </p:cNvPr>
          <p:cNvSpPr/>
          <p:nvPr/>
        </p:nvSpPr>
        <p:spPr>
          <a:xfrm>
            <a:off x="8981173" y="-68784"/>
            <a:ext cx="3088906" cy="143557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Bogen 3">
            <a:extLst>
              <a:ext uri="{FF2B5EF4-FFF2-40B4-BE49-F238E27FC236}">
                <a16:creationId xmlns:a16="http://schemas.microsoft.com/office/drawing/2014/main" id="{0F9F9FA1-1350-DB22-F1A1-1C912540D816}"/>
              </a:ext>
            </a:extLst>
          </p:cNvPr>
          <p:cNvSpPr/>
          <p:nvPr/>
        </p:nvSpPr>
        <p:spPr>
          <a:xfrm rot="18661518">
            <a:off x="1027290" y="415622"/>
            <a:ext cx="1447882" cy="634114"/>
          </a:xfrm>
          <a:prstGeom prst="arc">
            <a:avLst>
              <a:gd name="adj1" fmla="val 842180"/>
              <a:gd name="adj2" fmla="val 0"/>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ogen 10">
            <a:extLst>
              <a:ext uri="{FF2B5EF4-FFF2-40B4-BE49-F238E27FC236}">
                <a16:creationId xmlns:a16="http://schemas.microsoft.com/office/drawing/2014/main" id="{10306D3E-0B95-FE52-9864-69333DDA7818}"/>
              </a:ext>
            </a:extLst>
          </p:cNvPr>
          <p:cNvSpPr/>
          <p:nvPr/>
        </p:nvSpPr>
        <p:spPr>
          <a:xfrm rot="18661518">
            <a:off x="10193838" y="5808266"/>
            <a:ext cx="1447882" cy="634114"/>
          </a:xfrm>
          <a:prstGeom prst="arc">
            <a:avLst>
              <a:gd name="adj1" fmla="val 842180"/>
              <a:gd name="adj2" fmla="val 0"/>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Grafik 9" descr="Ein Bild, das Text, Karte enthält.&#10;&#10;Automatisch generierte Beschreibung">
            <a:extLst>
              <a:ext uri="{FF2B5EF4-FFF2-40B4-BE49-F238E27FC236}">
                <a16:creationId xmlns:a16="http://schemas.microsoft.com/office/drawing/2014/main" id="{C39F48CB-9212-09DE-B743-011DDFE7B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906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11E85DA-E53B-11E1-65C7-71618E74F9AC}"/>
              </a:ext>
            </a:extLst>
          </p:cNvPr>
          <p:cNvSpPr/>
          <p:nvPr/>
        </p:nvSpPr>
        <p:spPr>
          <a:xfrm>
            <a:off x="0" y="0"/>
            <a:ext cx="12192000" cy="6857999"/>
          </a:xfrm>
          <a:prstGeom prst="rect">
            <a:avLst/>
          </a:prstGeom>
          <a:solidFill>
            <a:srgbClr val="004377"/>
          </a:solidFill>
          <a:ln>
            <a:solidFill>
              <a:srgbClr val="0043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 name="Grafik 2" descr="Ein Bild, das Clipart, Grafiken, Cartoon, Darstellung enthält.&#10;&#10;Automatisch generierte Beschreibung">
            <a:hlinkClick r:id="rId3" action="ppaction://hlinksldjump"/>
            <a:extLst>
              <a:ext uri="{FF2B5EF4-FFF2-40B4-BE49-F238E27FC236}">
                <a16:creationId xmlns:a16="http://schemas.microsoft.com/office/drawing/2014/main" id="{7EB6AA29-F997-528B-E6EA-EAF841F3D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137" y="1435960"/>
            <a:ext cx="11557726" cy="4081610"/>
          </a:xfrm>
          <a:prstGeom prst="rect">
            <a:avLst/>
          </a:prstGeom>
        </p:spPr>
      </p:pic>
      <p:sp>
        <p:nvSpPr>
          <p:cNvPr id="4" name="Rechteck 3">
            <a:hlinkClick r:id="rId3" action="ppaction://hlinksldjump"/>
            <a:extLst>
              <a:ext uri="{FF2B5EF4-FFF2-40B4-BE49-F238E27FC236}">
                <a16:creationId xmlns:a16="http://schemas.microsoft.com/office/drawing/2014/main" id="{0452383E-3DA2-11C9-2584-725BCC9DE2F7}"/>
              </a:ext>
            </a:extLst>
          </p:cNvPr>
          <p:cNvSpPr/>
          <p:nvPr/>
        </p:nvSpPr>
        <p:spPr>
          <a:xfrm>
            <a:off x="-69112" y="-1"/>
            <a:ext cx="12339084"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66226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4">
            <a:extLst>
              <a:ext uri="{FF2B5EF4-FFF2-40B4-BE49-F238E27FC236}">
                <a16:creationId xmlns:a16="http://schemas.microsoft.com/office/drawing/2014/main" id="{04DBD536-38A2-4A63-5D0D-B5F8FDD858FF}"/>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Conclusion</a:t>
            </a:r>
          </a:p>
        </p:txBody>
      </p:sp>
      <p:pic>
        <p:nvPicPr>
          <p:cNvPr id="5" name="Grafik 4" descr="Ein Bild, das Kleidung, Cartoon, Schuhwerk, Clipart enthält.&#10;&#10;Automatisch generierte Beschreibung">
            <a:extLst>
              <a:ext uri="{FF2B5EF4-FFF2-40B4-BE49-F238E27FC236}">
                <a16:creationId xmlns:a16="http://schemas.microsoft.com/office/drawing/2014/main" id="{761243BB-E81E-BE3E-C952-550590476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042" y="2228249"/>
            <a:ext cx="5033816" cy="3985403"/>
          </a:xfrm>
          <a:prstGeom prst="rect">
            <a:avLst/>
          </a:prstGeom>
        </p:spPr>
      </p:pic>
      <p:sp>
        <p:nvSpPr>
          <p:cNvPr id="6" name="Textplatzhalter 2">
            <a:extLst>
              <a:ext uri="{FF2B5EF4-FFF2-40B4-BE49-F238E27FC236}">
                <a16:creationId xmlns:a16="http://schemas.microsoft.com/office/drawing/2014/main" id="{7AFAB3D0-BDE6-9DA2-5A8A-94A07516BCB5}"/>
              </a:ext>
            </a:extLst>
          </p:cNvPr>
          <p:cNvSpPr txBox="1">
            <a:spLocks/>
          </p:cNvSpPr>
          <p:nvPr/>
        </p:nvSpPr>
        <p:spPr>
          <a:xfrm>
            <a:off x="350520" y="1616048"/>
            <a:ext cx="9144000" cy="4129088"/>
          </a:xfrm>
          <a:prstGeom prst="rect">
            <a:avLst/>
          </a:prstGeom>
        </p:spPr>
        <p:txBody>
          <a:bodyPr vert="horz" lIns="0" tIns="0" rIns="0" bIns="0" rtlCol="0">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			</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		</a:t>
            </a:r>
            <a:r>
              <a:rPr kumimoji="0" lang="fr-CH" sz="2800" b="1" i="0" u="none" strike="noStrike" cap="none" normalizeH="0" baseline="0" noProof="0" dirty="0">
                <a:ln>
                  <a:noFill/>
                </a:ln>
                <a:solidFill>
                  <a:sysClr val="windowText" lastClr="000000"/>
                </a:solidFill>
                <a:uLnTx/>
                <a:uFillTx/>
                <a:latin typeface="Calibri"/>
                <a:ea typeface="+mn-ea"/>
                <a:cs typeface="+mn-cs"/>
              </a:rPr>
              <a:t>Qu’est-ce que j’ai appris?</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800" b="0" i="0" u="none" strike="noStrike" cap="none" normalizeH="0" baseline="0" noProof="0" dirty="0">
                <a:ln>
                  <a:noFill/>
                </a:ln>
                <a:solidFill>
                  <a:sysClr val="windowText" lastClr="000000"/>
                </a:solidFill>
                <a:uLnTx/>
                <a:uFillTx/>
                <a:latin typeface="Calibri"/>
                <a:ea typeface="+mn-ea"/>
                <a:cs typeface="+mn-cs"/>
              </a:rPr>
              <a:t>		</a:t>
            </a:r>
            <a:r>
              <a:rPr kumimoji="0" lang="fr-CH" sz="2800" b="1" i="0" u="none" strike="noStrike" cap="none" normalizeH="0" baseline="0" noProof="0" dirty="0">
                <a:ln>
                  <a:noFill/>
                </a:ln>
                <a:solidFill>
                  <a:sysClr val="windowText" lastClr="000000"/>
                </a:solidFill>
                <a:uLnTx/>
                <a:uFillTx/>
                <a:latin typeface="Calibri"/>
                <a:ea typeface="+mn-ea"/>
                <a:cs typeface="+mn-cs"/>
              </a:rPr>
              <a:t>Comment est-ce que je me sens?</a:t>
            </a: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endParaRPr kumimoji="0" lang="de-CH"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800" b="0" i="0" u="none" strike="noStrike" cap="none" normalizeH="0" baseline="0" noProof="0" dirty="0">
                <a:ln>
                  <a:noFill/>
                </a:ln>
                <a:solidFill>
                  <a:sysClr val="windowText" lastClr="000000"/>
                </a:solidFill>
                <a:uLnTx/>
                <a:uFillTx/>
                <a:latin typeface="Calibri"/>
                <a:ea typeface="+mn-ea"/>
                <a:cs typeface="+mn-cs"/>
              </a:rPr>
              <a:t>		</a:t>
            </a:r>
            <a:r>
              <a:rPr kumimoji="0" lang="fr-CH" sz="2800" b="1" i="0" u="none" strike="noStrike" cap="none" normalizeH="0" baseline="0" noProof="0" dirty="0">
                <a:ln>
                  <a:noFill/>
                </a:ln>
                <a:solidFill>
                  <a:sysClr val="windowText" lastClr="000000"/>
                </a:solidFill>
                <a:uLnTx/>
                <a:uFillTx/>
                <a:latin typeface="Calibri"/>
                <a:ea typeface="+mn-ea"/>
                <a:cs typeface="+mn-cs"/>
              </a:rPr>
              <a:t>Comment procéder à présent?</a:t>
            </a:r>
          </a:p>
        </p:txBody>
      </p:sp>
      <p:pic>
        <p:nvPicPr>
          <p:cNvPr id="7" name="Grafik 6">
            <a:extLst>
              <a:ext uri="{FF2B5EF4-FFF2-40B4-BE49-F238E27FC236}">
                <a16:creationId xmlns:a16="http://schemas.microsoft.com/office/drawing/2014/main" id="{2F1EF983-0478-BEBF-29A0-2044886C281C}"/>
              </a:ext>
            </a:extLst>
          </p:cNvPr>
          <p:cNvPicPr>
            <a:picLocks noChangeAspect="1"/>
          </p:cNvPicPr>
          <p:nvPr/>
        </p:nvPicPr>
        <p:blipFill>
          <a:blip r:embed="rId4">
            <a:duotone>
              <a:schemeClr val="accent4">
                <a:shade val="45000"/>
                <a:satMod val="135000"/>
              </a:schemeClr>
              <a:prstClr val="white"/>
            </a:duotone>
          </a:blip>
          <a:stretch>
            <a:fillRect/>
          </a:stretch>
        </p:blipFill>
        <p:spPr>
          <a:xfrm>
            <a:off x="390524" y="1389749"/>
            <a:ext cx="1677000" cy="1677000"/>
          </a:xfrm>
          <a:prstGeom prst="rect">
            <a:avLst/>
          </a:prstGeom>
        </p:spPr>
      </p:pic>
      <p:pic>
        <p:nvPicPr>
          <p:cNvPr id="8" name="Grafik 7">
            <a:extLst>
              <a:ext uri="{FF2B5EF4-FFF2-40B4-BE49-F238E27FC236}">
                <a16:creationId xmlns:a16="http://schemas.microsoft.com/office/drawing/2014/main" id="{40539788-0910-9A79-2B1A-B65AF11CFF89}"/>
              </a:ext>
            </a:extLst>
          </p:cNvPr>
          <p:cNvPicPr>
            <a:picLocks noChangeAspect="1"/>
          </p:cNvPicPr>
          <p:nvPr/>
        </p:nvPicPr>
        <p:blipFill>
          <a:blip r:embed="rId5">
            <a:duotone>
              <a:schemeClr val="accent4">
                <a:shade val="45000"/>
                <a:satMod val="135000"/>
              </a:schemeClr>
              <a:prstClr val="white"/>
            </a:duotone>
          </a:blip>
          <a:stretch>
            <a:fillRect/>
          </a:stretch>
        </p:blipFill>
        <p:spPr>
          <a:xfrm>
            <a:off x="390524" y="3201555"/>
            <a:ext cx="1677000" cy="1677000"/>
          </a:xfrm>
          <a:prstGeom prst="rect">
            <a:avLst/>
          </a:prstGeom>
        </p:spPr>
      </p:pic>
      <p:pic>
        <p:nvPicPr>
          <p:cNvPr id="9" name="Grafik 8">
            <a:extLst>
              <a:ext uri="{FF2B5EF4-FFF2-40B4-BE49-F238E27FC236}">
                <a16:creationId xmlns:a16="http://schemas.microsoft.com/office/drawing/2014/main" id="{3F2766CE-722C-AC42-9091-EC39B56E127E}"/>
              </a:ext>
            </a:extLst>
          </p:cNvPr>
          <p:cNvPicPr>
            <a:picLocks noChangeAspect="1"/>
          </p:cNvPicPr>
          <p:nvPr/>
        </p:nvPicPr>
        <p:blipFill>
          <a:blip r:embed="rId6">
            <a:duotone>
              <a:schemeClr val="accent4">
                <a:shade val="45000"/>
                <a:satMod val="135000"/>
              </a:schemeClr>
              <a:prstClr val="white"/>
            </a:duotone>
          </a:blip>
          <a:stretch>
            <a:fillRect/>
          </a:stretch>
        </p:blipFill>
        <p:spPr>
          <a:xfrm>
            <a:off x="416390" y="5013361"/>
            <a:ext cx="1677000" cy="1677000"/>
          </a:xfrm>
          <a:prstGeom prst="rect">
            <a:avLst/>
          </a:prstGeom>
        </p:spPr>
      </p:pic>
    </p:spTree>
    <p:extLst>
      <p:ext uri="{BB962C8B-B14F-4D97-AF65-F5344CB8AC3E}">
        <p14:creationId xmlns:p14="http://schemas.microsoft.com/office/powerpoint/2010/main" val="1433754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0391659-B50F-A0FC-5671-5680323E56CF}"/>
              </a:ext>
            </a:extLst>
          </p:cNvPr>
          <p:cNvSpPr>
            <a:spLocks noGrp="1"/>
          </p:cNvSpPr>
          <p:nvPr>
            <p:ph idx="1"/>
          </p:nvPr>
        </p:nvSpPr>
        <p:spPr>
          <a:xfrm>
            <a:off x="390524" y="1825625"/>
            <a:ext cx="10963276" cy="4351338"/>
          </a:xfrm>
        </p:spPr>
        <p:txBody>
          <a:bodyPr/>
          <a:lstStyle/>
          <a:p>
            <a:endParaRPr lang="de-DE"/>
          </a:p>
        </p:txBody>
      </p:sp>
      <p:sp>
        <p:nvSpPr>
          <p:cNvPr id="4" name="Titel 8">
            <a:extLst>
              <a:ext uri="{FF2B5EF4-FFF2-40B4-BE49-F238E27FC236}">
                <a16:creationId xmlns:a16="http://schemas.microsoft.com/office/drawing/2014/main" id="{173CA68A-0993-1F79-D3E0-65969DA61748}"/>
              </a:ext>
            </a:extLst>
          </p:cNvPr>
          <p:cNvSpPr txBox="1">
            <a:spLocks/>
          </p:cNvSpPr>
          <p:nvPr/>
        </p:nvSpPr>
        <p:spPr>
          <a:xfrm>
            <a:off x="390524" y="585400"/>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MERCI pour votre </a:t>
            </a:r>
            <a:br>
              <a:rPr kumimoji="0" lang="fr-CH" sz="4000" b="1" i="0" u="none" strike="noStrike" cap="none" normalizeH="0" baseline="0" noProof="0">
                <a:ln>
                  <a:noFill/>
                </a:ln>
                <a:solidFill>
                  <a:sysClr val="windowText" lastClr="000000"/>
                </a:solidFill>
                <a:uLnTx/>
                <a:uFillTx/>
                <a:latin typeface="Calibri"/>
                <a:ea typeface="+mj-ea"/>
                <a:cs typeface="+mj-cs"/>
              </a:rPr>
            </a:br>
            <a:r>
              <a:rPr kumimoji="0" lang="fr-CH" sz="4000" b="1" i="0" u="none" strike="noStrike" cap="none" normalizeH="0" baseline="0" noProof="0">
                <a:ln>
                  <a:noFill/>
                </a:ln>
                <a:solidFill>
                  <a:sysClr val="windowText" lastClr="000000"/>
                </a:solidFill>
                <a:uLnTx/>
                <a:uFillTx/>
                <a:latin typeface="Calibri"/>
                <a:ea typeface="+mj-ea"/>
                <a:cs typeface="+mj-cs"/>
              </a:rPr>
              <a:t>engagement si précieux!</a:t>
            </a:r>
          </a:p>
        </p:txBody>
      </p:sp>
    </p:spTree>
    <p:extLst>
      <p:ext uri="{BB962C8B-B14F-4D97-AF65-F5344CB8AC3E}">
        <p14:creationId xmlns:p14="http://schemas.microsoft.com/office/powerpoint/2010/main" val="1709568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descr="Ein Bild, das Text, Kreis, Screenshot, Logo enthält.&#10;&#10;Automatisch generierte Beschreibung">
            <a:extLst>
              <a:ext uri="{FF2B5EF4-FFF2-40B4-BE49-F238E27FC236}">
                <a16:creationId xmlns:a16="http://schemas.microsoft.com/office/drawing/2014/main" id="{E0D6ADD5-5E51-F00A-52CE-DFA6D392D5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9547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AF6F9B3D-0D37-5F98-5A28-F1B897A3AD1A}"/>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a:defRPr/>
            </a:pPr>
            <a:r>
              <a:rPr lang="de-CH" dirty="0" err="1">
                <a:solidFill>
                  <a:sysClr val="windowText" lastClr="000000"/>
                </a:solidFill>
                <a:latin typeface="Calibri"/>
              </a:rPr>
              <a:t>Les</a:t>
            </a:r>
            <a:r>
              <a:rPr lang="de-CH" dirty="0">
                <a:solidFill>
                  <a:sysClr val="windowText" lastClr="000000"/>
                </a:solidFill>
                <a:latin typeface="Calibri"/>
              </a:rPr>
              <a:t> deux </a:t>
            </a:r>
            <a:r>
              <a:rPr lang="de-CH" dirty="0" err="1">
                <a:solidFill>
                  <a:sysClr val="windowText" lastClr="000000"/>
                </a:solidFill>
                <a:latin typeface="Calibri"/>
              </a:rPr>
              <a:t>cercles</a:t>
            </a: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 </a:t>
            </a:r>
          </a:p>
          <a:p>
            <a:pPr>
              <a:defRPr/>
            </a:pPr>
            <a:r>
              <a:rPr lang="de-CH" dirty="0" err="1">
                <a:solidFill>
                  <a:sysClr val="windowText" lastClr="000000"/>
                </a:solidFill>
                <a:latin typeface="Calibri"/>
              </a:rPr>
              <a:t>Exemples</a:t>
            </a:r>
            <a:r>
              <a:rPr lang="de-CH" dirty="0">
                <a:solidFill>
                  <a:sysClr val="windowText" lastClr="000000"/>
                </a:solidFill>
                <a:latin typeface="Calibri"/>
              </a:rPr>
              <a:t> de </a:t>
            </a:r>
            <a:r>
              <a:rPr lang="de-CH" dirty="0" err="1">
                <a:solidFill>
                  <a:sysClr val="windowText" lastClr="000000"/>
                </a:solidFill>
                <a:latin typeface="Calibri"/>
              </a:rPr>
              <a:t>questions</a:t>
            </a: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Inhaltsplatzhalter 2">
            <a:extLst>
              <a:ext uri="{FF2B5EF4-FFF2-40B4-BE49-F238E27FC236}">
                <a16:creationId xmlns:a16="http://schemas.microsoft.com/office/drawing/2014/main" id="{D6320A6E-7A16-FDC9-0728-517FCB83BE16}"/>
              </a:ext>
            </a:extLst>
          </p:cNvPr>
          <p:cNvSpPr txBox="1">
            <a:spLocks/>
          </p:cNvSpPr>
          <p:nvPr/>
        </p:nvSpPr>
        <p:spPr>
          <a:xfrm>
            <a:off x="720000" y="1800000"/>
            <a:ext cx="9072000" cy="3600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Partage</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avec</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ton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binôme</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un</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moment</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agréable</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et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marquant</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que</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tu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as</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vécu</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dans</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le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sport</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En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quoi</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cela</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est</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-il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lié</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au «sport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respectueux</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a:t>
            </a: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Que</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comprends</a:t>
            </a:r>
            <a:r>
              <a:rPr lang="de-CH" dirty="0">
                <a:solidFill>
                  <a:sysClr val="windowText" lastClr="000000"/>
                </a:solidFill>
                <a:latin typeface="Calibri"/>
              </a:rPr>
              <a:t>-tu par «sport </a:t>
            </a:r>
            <a:r>
              <a:rPr lang="de-CH" dirty="0" err="1">
                <a:solidFill>
                  <a:sysClr val="windowText" lastClr="000000"/>
                </a:solidFill>
                <a:latin typeface="Calibri"/>
              </a:rPr>
              <a:t>respectueux</a:t>
            </a:r>
            <a:r>
              <a:rPr lang="de-CH" dirty="0">
                <a:solidFill>
                  <a:sysClr val="windowText" lastClr="000000"/>
                </a:solidFill>
                <a:latin typeface="Calibri"/>
              </a:rPr>
              <a:t>»?</a:t>
            </a: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Comment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vis</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-tu le «sport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respectueux</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dans</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ton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entraînement</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ou</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ta</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vie</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sportive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quotidienne</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Et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comment</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quelqu’un</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«de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l’extérieur</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pourrait-il</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le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percevoir</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a:t>
            </a: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Quelles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personnes</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responsables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dans</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le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sport</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t’ont</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laissé</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un</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bon</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souvenir</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Pourquoi</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a:t>
            </a: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Quelles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contributions</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ton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club</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apporte</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-t-il au «sport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respectueux</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a:t>
            </a:r>
          </a:p>
        </p:txBody>
      </p:sp>
    </p:spTree>
    <p:extLst>
      <p:ext uri="{BB962C8B-B14F-4D97-AF65-F5344CB8AC3E}">
        <p14:creationId xmlns:p14="http://schemas.microsoft.com/office/powerpoint/2010/main" val="3700945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8A08C87-84E7-55B1-9630-9C05D6F6065D}"/>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Les </a:t>
            </a:r>
            <a:r>
              <a:rPr kumimoji="0" lang="de-CH" sz="4000" b="1" i="0" u="none" strike="noStrike" kern="1200" cap="none" spc="0" normalizeH="0" baseline="0" noProof="0" dirty="0" err="1">
                <a:ln>
                  <a:noFill/>
                </a:ln>
                <a:solidFill>
                  <a:sysClr val="windowText" lastClr="000000"/>
                </a:solidFill>
                <a:effectLst/>
                <a:uLnTx/>
                <a:uFillTx/>
                <a:latin typeface="Calibri"/>
                <a:ea typeface="+mj-ea"/>
                <a:cs typeface="+mj-cs"/>
              </a:rPr>
              <a:t>deux</a:t>
            </a: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 </a:t>
            </a:r>
            <a:r>
              <a:rPr kumimoji="0" lang="de-CH" sz="4000" b="1" i="0" u="none" strike="noStrike" kern="1200" cap="none" spc="0" normalizeH="0" baseline="0" noProof="0" dirty="0" err="1">
                <a:ln>
                  <a:noFill/>
                </a:ln>
                <a:solidFill>
                  <a:sysClr val="windowText" lastClr="000000"/>
                </a:solidFill>
                <a:effectLst/>
                <a:uLnTx/>
                <a:uFillTx/>
                <a:latin typeface="Calibri"/>
                <a:ea typeface="+mj-ea"/>
                <a:cs typeface="+mj-cs"/>
              </a:rPr>
              <a:t>cercles</a:t>
            </a:r>
            <a:r>
              <a:rPr kumimoji="0" lang="de-CH" sz="4000" b="1" i="0" u="none" strike="noStrike" kern="1200" cap="none" spc="0" normalizeH="0" baseline="0" noProof="0" dirty="0">
                <a:ln>
                  <a:noFill/>
                </a:ln>
                <a:solidFill>
                  <a:sysClr val="windowText" lastClr="000000"/>
                </a:solidFill>
                <a:effectLst/>
                <a:uLnTx/>
                <a:uFillTx/>
                <a:latin typeface="Calibri"/>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r>
              <a:rPr lang="de-CH" dirty="0" err="1">
                <a:solidFill>
                  <a:sysClr val="windowText" lastClr="000000"/>
                </a:solidFill>
                <a:latin typeface="Calibri"/>
              </a:rPr>
              <a:t>Exemples</a:t>
            </a:r>
            <a:r>
              <a:rPr lang="de-CH" dirty="0">
                <a:solidFill>
                  <a:sysClr val="windowText" lastClr="000000"/>
                </a:solidFill>
                <a:latin typeface="Calibri"/>
              </a:rPr>
              <a:t> de </a:t>
            </a:r>
            <a:r>
              <a:rPr lang="de-CH" dirty="0" err="1">
                <a:solidFill>
                  <a:sysClr val="windowText" lastClr="000000"/>
                </a:solidFill>
                <a:latin typeface="Calibri"/>
              </a:rPr>
              <a:t>questions</a:t>
            </a:r>
            <a:endParaRPr kumimoji="0" lang="de-CH" sz="4000" b="1"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Inhaltsplatzhalter 2">
            <a:extLst>
              <a:ext uri="{FF2B5EF4-FFF2-40B4-BE49-F238E27FC236}">
                <a16:creationId xmlns:a16="http://schemas.microsoft.com/office/drawing/2014/main" id="{E30FF272-D2F7-9BB6-F84F-B756D457453E}"/>
              </a:ext>
            </a:extLst>
          </p:cNvPr>
          <p:cNvSpPr txBox="1">
            <a:spLocks/>
          </p:cNvSpPr>
          <p:nvPr/>
        </p:nvSpPr>
        <p:spPr>
          <a:xfrm>
            <a:off x="720000" y="1800000"/>
            <a:ext cx="9144000" cy="3240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Comment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interpètes</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-tu</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le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pouvoir</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À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quoi</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(de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positif</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associes</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-tu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ce</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concept</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a:t>
            </a:r>
          </a:p>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Dans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quelles</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situations</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ressens</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-tu de la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proximité</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dans</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ton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sport</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Sur</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quoi</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fais</a:t>
            </a:r>
            <a:r>
              <a:rPr lang="de-CH" dirty="0">
                <a:solidFill>
                  <a:sysClr val="windowText" lastClr="000000"/>
                </a:solidFill>
                <a:latin typeface="Calibri"/>
              </a:rPr>
              <a:t>-tu </a:t>
            </a:r>
            <a:r>
              <a:rPr lang="de-CH" dirty="0" err="1">
                <a:solidFill>
                  <a:sysClr val="windowText" lastClr="000000"/>
                </a:solidFill>
                <a:latin typeface="Calibri"/>
              </a:rPr>
              <a:t>attention</a:t>
            </a:r>
            <a:r>
              <a:rPr lang="de-CH" dirty="0">
                <a:solidFill>
                  <a:sysClr val="windowText" lastClr="000000"/>
                </a:solidFill>
                <a:latin typeface="Calibri"/>
              </a:rPr>
              <a:t> </a:t>
            </a:r>
            <a:r>
              <a:rPr lang="de-CH" dirty="0" err="1">
                <a:solidFill>
                  <a:sysClr val="windowText" lastClr="000000"/>
                </a:solidFill>
                <a:latin typeface="Calibri"/>
              </a:rPr>
              <a:t>dans</a:t>
            </a:r>
            <a:r>
              <a:rPr lang="de-CH" dirty="0">
                <a:solidFill>
                  <a:sysClr val="windowText" lastClr="000000"/>
                </a:solidFill>
                <a:latin typeface="Calibri"/>
              </a:rPr>
              <a:t> </a:t>
            </a:r>
            <a:r>
              <a:rPr lang="de-CH" dirty="0" err="1">
                <a:solidFill>
                  <a:sysClr val="windowText" lastClr="000000"/>
                </a:solidFill>
                <a:latin typeface="Calibri"/>
              </a:rPr>
              <a:t>ces</a:t>
            </a:r>
            <a:r>
              <a:rPr lang="de-CH" dirty="0">
                <a:solidFill>
                  <a:sysClr val="windowText" lastClr="000000"/>
                </a:solidFill>
                <a:latin typeface="Calibri"/>
              </a:rPr>
              <a:t> </a:t>
            </a:r>
            <a:r>
              <a:rPr lang="de-CH" dirty="0" err="1">
                <a:solidFill>
                  <a:sysClr val="windowText" lastClr="000000"/>
                </a:solidFill>
                <a:latin typeface="Calibri"/>
              </a:rPr>
              <a:t>moments</a:t>
            </a:r>
            <a:r>
              <a:rPr lang="de-CH" dirty="0">
                <a:solidFill>
                  <a:sysClr val="windowText" lastClr="000000"/>
                </a:solidFill>
                <a:latin typeface="Calibri"/>
              </a:rPr>
              <a:t>?</a:t>
            </a: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Quand</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ressens</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-tu la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pression</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dans</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le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sport</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de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manière</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positive?</a:t>
            </a:r>
          </a:p>
          <a:p>
            <a:pPr marL="252000" marR="0" lvl="0" indent="-252000" algn="l" defTabSz="914400" rtl="0" eaLnBrk="1" fontAlgn="auto" latinLnBrk="0" hangingPunct="1">
              <a:lnSpc>
                <a:spcPts val="2640"/>
              </a:lnSpc>
              <a:spcBef>
                <a:spcPts val="1000"/>
              </a:spcBef>
              <a:spcAft>
                <a:spcPts val="300"/>
              </a:spcAft>
              <a:buClrTx/>
              <a:buSzTx/>
              <a:buFont typeface="Symbol" panose="05050102010706020507" pitchFamily="18" charset="2"/>
              <a:buChar char="-"/>
              <a:tabLst/>
              <a:defRPr/>
            </a:pP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Quels</a:t>
            </a:r>
            <a:r>
              <a:rPr kumimoji="0" lang="de-CH" sz="22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baseline="0" noProof="0" dirty="0" err="1">
                <a:ln>
                  <a:noFill/>
                </a:ln>
                <a:solidFill>
                  <a:sysClr val="windowText" lastClr="000000"/>
                </a:solidFill>
                <a:effectLst/>
                <a:uLnTx/>
                <a:uFillTx/>
                <a:latin typeface="Calibri"/>
                <a:ea typeface="+mn-ea"/>
                <a:cs typeface="+mn-cs"/>
              </a:rPr>
              <a:t>idéaux</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rencontres</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-tu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dans</a:t>
            </a:r>
            <a:r>
              <a:rPr kumimoji="0" lang="de-CH" sz="2200" b="0" i="0" u="none" strike="noStrike" kern="1200" cap="none" spc="0" normalizeH="0" noProof="0" dirty="0">
                <a:ln>
                  <a:noFill/>
                </a:ln>
                <a:solidFill>
                  <a:sysClr val="windowText" lastClr="000000"/>
                </a:solidFill>
                <a:effectLst/>
                <a:uLnTx/>
                <a:uFillTx/>
                <a:latin typeface="Calibri"/>
                <a:ea typeface="+mn-ea"/>
                <a:cs typeface="+mn-cs"/>
              </a:rPr>
              <a:t> ton </a:t>
            </a:r>
            <a:r>
              <a:rPr kumimoji="0" lang="de-CH" sz="2200" b="0" i="0" u="none" strike="noStrike" kern="1200" cap="none" spc="0" normalizeH="0" noProof="0" dirty="0" err="1">
                <a:ln>
                  <a:noFill/>
                </a:ln>
                <a:solidFill>
                  <a:sysClr val="windowText" lastClr="000000"/>
                </a:solidFill>
                <a:effectLst/>
                <a:uLnTx/>
                <a:uFillTx/>
                <a:latin typeface="Calibri"/>
                <a:ea typeface="+mn-ea"/>
                <a:cs typeface="+mn-cs"/>
              </a:rPr>
              <a:t>sport</a:t>
            </a:r>
            <a:r>
              <a:rPr lang="de-CH" dirty="0">
                <a:solidFill>
                  <a:sysClr val="windowText" lastClr="000000"/>
                </a:solidFill>
                <a:latin typeface="Calibri"/>
              </a:rPr>
              <a:t>? </a:t>
            </a:r>
            <a:r>
              <a:rPr lang="de-CH" dirty="0" err="1">
                <a:solidFill>
                  <a:sysClr val="windowText" lastClr="000000"/>
                </a:solidFill>
                <a:latin typeface="Calibri"/>
              </a:rPr>
              <a:t>Lesquels</a:t>
            </a:r>
            <a:r>
              <a:rPr lang="de-CH" dirty="0">
                <a:solidFill>
                  <a:sysClr val="windowText" lastClr="000000"/>
                </a:solidFill>
                <a:latin typeface="Calibri"/>
              </a:rPr>
              <a:t> </a:t>
            </a:r>
            <a:r>
              <a:rPr lang="de-CH" dirty="0" err="1">
                <a:solidFill>
                  <a:sysClr val="windowText" lastClr="000000"/>
                </a:solidFill>
                <a:latin typeface="Calibri"/>
              </a:rPr>
              <a:t>influencent</a:t>
            </a:r>
            <a:r>
              <a:rPr lang="de-CH" dirty="0">
                <a:solidFill>
                  <a:sysClr val="windowText" lastClr="000000"/>
                </a:solidFill>
                <a:latin typeface="Calibri"/>
              </a:rPr>
              <a:t> </a:t>
            </a:r>
            <a:r>
              <a:rPr lang="de-CH" dirty="0" err="1">
                <a:solidFill>
                  <a:sysClr val="windowText" lastClr="000000"/>
                </a:solidFill>
                <a:latin typeface="Calibri"/>
              </a:rPr>
              <a:t>positivement</a:t>
            </a:r>
            <a:r>
              <a:rPr lang="de-CH" dirty="0">
                <a:solidFill>
                  <a:sysClr val="windowText" lastClr="000000"/>
                </a:solidFill>
                <a:latin typeface="Calibri"/>
              </a:rPr>
              <a:t> la </a:t>
            </a:r>
            <a:r>
              <a:rPr lang="de-CH" dirty="0" err="1">
                <a:solidFill>
                  <a:sysClr val="windowText" lastClr="000000"/>
                </a:solidFill>
                <a:latin typeface="Calibri"/>
              </a:rPr>
              <a:t>pratique</a:t>
            </a:r>
            <a:r>
              <a:rPr lang="de-CH" dirty="0">
                <a:solidFill>
                  <a:sysClr val="windowText" lastClr="000000"/>
                </a:solidFill>
                <a:latin typeface="Calibri"/>
              </a:rPr>
              <a:t>?</a:t>
            </a: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85247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6">
            <a:extLst>
              <a:ext uri="{FF2B5EF4-FFF2-40B4-BE49-F238E27FC236}">
                <a16:creationId xmlns:a16="http://schemas.microsoft.com/office/drawing/2014/main" id="{C8778CA2-F891-A2F6-B36D-E1352A40B41C}"/>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«Principes»</a:t>
            </a:r>
          </a:p>
        </p:txBody>
      </p:sp>
      <p:sp>
        <p:nvSpPr>
          <p:cNvPr id="3" name="Inhaltsplatzhalter 9">
            <a:extLst>
              <a:ext uri="{FF2B5EF4-FFF2-40B4-BE49-F238E27FC236}">
                <a16:creationId xmlns:a16="http://schemas.microsoft.com/office/drawing/2014/main" id="{8D1FA80D-1CA0-AD65-16C7-AD27D8A13753}"/>
              </a:ext>
            </a:extLst>
          </p:cNvPr>
          <p:cNvSpPr txBox="1">
            <a:spLocks/>
          </p:cNvSpPr>
          <p:nvPr/>
        </p:nvSpPr>
        <p:spPr>
          <a:xfrm>
            <a:off x="720000" y="1800000"/>
            <a:ext cx="9144000" cy="3240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Respecter l’ensemble des personnes impliquées </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S’écouter les uns les autres, se laisser du temps</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Demander des précisions si quelque chose qui a été dit n’est pas clair</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S’ouvrir aux nouvelles idées, aux opinions différentes et aux autres</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Demander des pauses</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a:ln>
                  <a:noFill/>
                </a:ln>
                <a:solidFill>
                  <a:sysClr val="windowText" lastClr="000000"/>
                </a:solidFill>
                <a:uLnTx/>
                <a:uFillTx/>
                <a:latin typeface="Calibri"/>
                <a:ea typeface="+mn-ea"/>
                <a:cs typeface="+mn-cs"/>
              </a:rPr>
              <a:t>Accepter les «time-out» («du temps pour soi»)</a:t>
            </a:r>
          </a:p>
        </p:txBody>
      </p:sp>
    </p:spTree>
    <p:extLst>
      <p:ext uri="{BB962C8B-B14F-4D97-AF65-F5344CB8AC3E}">
        <p14:creationId xmlns:p14="http://schemas.microsoft.com/office/powerpoint/2010/main" val="343266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2B6D170-9498-7B7A-D919-EF9D0E9DF50C}"/>
              </a:ext>
            </a:extLst>
          </p:cNvPr>
          <p:cNvSpPr>
            <a:spLocks noGrp="1"/>
          </p:cNvSpPr>
          <p:nvPr>
            <p:ph idx="1"/>
          </p:nvPr>
        </p:nvSpPr>
        <p:spPr>
          <a:xfrm>
            <a:off x="6096000" y="1988998"/>
            <a:ext cx="5259387" cy="3746784"/>
          </a:xfrm>
        </p:spPr>
        <p:txBody>
          <a:bodyPr>
            <a:normAutofit/>
          </a:bodyPr>
          <a:lstStyle/>
          <a:p>
            <a:endParaRPr lang="de-DE" sz="2200"/>
          </a:p>
        </p:txBody>
      </p:sp>
      <p:sp>
        <p:nvSpPr>
          <p:cNvPr id="6" name="Titel 5">
            <a:extLst>
              <a:ext uri="{FF2B5EF4-FFF2-40B4-BE49-F238E27FC236}">
                <a16:creationId xmlns:a16="http://schemas.microsoft.com/office/drawing/2014/main" id="{40191638-CF3E-E377-467D-BF44FFC416CC}"/>
              </a:ext>
            </a:extLst>
          </p:cNvPr>
          <p:cNvSpPr txBox="1">
            <a:spLocks/>
          </p:cNvSpPr>
          <p:nvPr/>
        </p:nvSpPr>
        <p:spPr>
          <a:xfrm>
            <a:off x="399499" y="506413"/>
            <a:ext cx="7019609" cy="1069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dirty="0">
                <a:ln>
                  <a:noFill/>
                </a:ln>
                <a:solidFill>
                  <a:sysClr val="windowText" lastClr="000000"/>
                </a:solidFill>
                <a:uLnTx/>
                <a:uFillTx/>
                <a:latin typeface="Calibri"/>
                <a:ea typeface="+mj-ea"/>
                <a:cs typeface="+mj-cs"/>
              </a:rPr>
              <a:t>Une remarque concrète: </a:t>
            </a:r>
            <a:br>
              <a:rPr kumimoji="0" lang="fr-CH" sz="4000" b="1" i="0" u="none" strike="noStrike" cap="none" normalizeH="0" baseline="0" noProof="0" dirty="0">
                <a:ln>
                  <a:noFill/>
                </a:ln>
                <a:solidFill>
                  <a:sysClr val="windowText" lastClr="000000"/>
                </a:solidFill>
                <a:uLnTx/>
                <a:uFillTx/>
                <a:latin typeface="Calibri"/>
                <a:ea typeface="+mj-ea"/>
                <a:cs typeface="+mj-cs"/>
              </a:rPr>
            </a:br>
            <a:r>
              <a:rPr kumimoji="0" lang="fr-CH" sz="4000" b="1" i="0" u="none" strike="noStrike" cap="none" normalizeH="0" baseline="0" noProof="0" dirty="0">
                <a:ln>
                  <a:noFill/>
                </a:ln>
                <a:solidFill>
                  <a:sysClr val="windowText" lastClr="000000"/>
                </a:solidFill>
                <a:uLnTx/>
                <a:uFillTx/>
                <a:latin typeface="Calibri"/>
                <a:ea typeface="+mj-ea"/>
                <a:cs typeface="+mj-cs"/>
              </a:rPr>
              <a:t>Savoir prendre du temps pour soi</a:t>
            </a:r>
          </a:p>
        </p:txBody>
      </p:sp>
      <p:sp>
        <p:nvSpPr>
          <p:cNvPr id="7" name="Inhaltsplatzhalter 8">
            <a:extLst>
              <a:ext uri="{FF2B5EF4-FFF2-40B4-BE49-F238E27FC236}">
                <a16:creationId xmlns:a16="http://schemas.microsoft.com/office/drawing/2014/main" id="{7DA0CDBA-7225-96CE-2260-C692D55FCB31}"/>
              </a:ext>
            </a:extLst>
          </p:cNvPr>
          <p:cNvSpPr txBox="1">
            <a:spLocks/>
          </p:cNvSpPr>
          <p:nvPr/>
        </p:nvSpPr>
        <p:spPr>
          <a:xfrm>
            <a:off x="731328" y="1988998"/>
            <a:ext cx="5095894" cy="3600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Vous pouvez à tout moment…	</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 interrompre la discussion</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 ne pas vous prononcer sur un thème</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ts val="2640"/>
              </a:lnSpc>
              <a:spcBef>
                <a:spcPts val="1000"/>
              </a:spcBef>
              <a:spcAft>
                <a:spcPts val="0"/>
              </a:spcAft>
              <a:buClrTx/>
              <a:buSzTx/>
              <a:buFont typeface="Symbol" panose="05050102010706020507" pitchFamily="18" charset="2"/>
              <a:buNone/>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 quitter un groupe de travail</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endParaRPr kumimoji="0" lang="de-CH" sz="22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2" name="Textfeld 1">
            <a:extLst>
              <a:ext uri="{FF2B5EF4-FFF2-40B4-BE49-F238E27FC236}">
                <a16:creationId xmlns:a16="http://schemas.microsoft.com/office/drawing/2014/main" id="{612F1DFF-EE9A-C957-5A84-C4CFD41A09C5}"/>
              </a:ext>
            </a:extLst>
          </p:cNvPr>
          <p:cNvSpPr txBox="1"/>
          <p:nvPr/>
        </p:nvSpPr>
        <p:spPr>
          <a:xfrm>
            <a:off x="8568195" y="247961"/>
            <a:ext cx="3487918" cy="1150070"/>
          </a:xfrm>
          <a:prstGeom prst="rect">
            <a:avLst/>
          </a:prstGeom>
          <a:solidFill>
            <a:schemeClr val="bg1"/>
          </a:solidFill>
        </p:spPr>
        <p:txBody>
          <a:bodyPr wrap="square" rtlCol="0">
            <a:spAutoFit/>
          </a:bodyPr>
          <a:lstStyle/>
          <a:p>
            <a:endParaRPr lang="de-DE" dirty="0"/>
          </a:p>
        </p:txBody>
      </p:sp>
      <p:pic>
        <p:nvPicPr>
          <p:cNvPr id="4" name="Grafik 3" descr="Ein Bild, das Screenshot, Grafiken, Karminrot, rot enthält.&#10;&#10;Automatisch generierte Beschreibung">
            <a:extLst>
              <a:ext uri="{FF2B5EF4-FFF2-40B4-BE49-F238E27FC236}">
                <a16:creationId xmlns:a16="http://schemas.microsoft.com/office/drawing/2014/main" id="{08E0DC4C-7A1E-AA7F-6FFB-2772DA814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221" y="304579"/>
            <a:ext cx="3007639" cy="864345"/>
          </a:xfrm>
          <a:prstGeom prst="rect">
            <a:avLst/>
          </a:prstGeom>
        </p:spPr>
      </p:pic>
    </p:spTree>
    <p:extLst>
      <p:ext uri="{BB962C8B-B14F-4D97-AF65-F5344CB8AC3E}">
        <p14:creationId xmlns:p14="http://schemas.microsoft.com/office/powerpoint/2010/main" val="184861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961962-C41C-892C-93FE-679461565D6C}"/>
              </a:ext>
            </a:extLst>
          </p:cNvPr>
          <p:cNvSpPr txBox="1">
            <a:spLocks/>
          </p:cNvSpPr>
          <p:nvPr/>
        </p:nvSpPr>
        <p:spPr>
          <a:xfrm>
            <a:off x="390524" y="508225"/>
            <a:ext cx="9515476" cy="9649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000" b="1" i="0" u="none" strike="noStrike" cap="none" normalizeH="0" baseline="0" noProof="0">
                <a:ln>
                  <a:noFill/>
                </a:ln>
                <a:solidFill>
                  <a:sysClr val="windowText" lastClr="000000"/>
                </a:solidFill>
                <a:uLnTx/>
                <a:uFillTx/>
                <a:latin typeface="Calibri"/>
                <a:ea typeface="+mj-ea"/>
                <a:cs typeface="+mj-cs"/>
              </a:rPr>
              <a:t>Objectifs de la formation</a:t>
            </a:r>
          </a:p>
        </p:txBody>
      </p:sp>
      <p:sp>
        <p:nvSpPr>
          <p:cNvPr id="3" name="Inhaltsplatzhalter 2">
            <a:extLst>
              <a:ext uri="{FF2B5EF4-FFF2-40B4-BE49-F238E27FC236}">
                <a16:creationId xmlns:a16="http://schemas.microsoft.com/office/drawing/2014/main" id="{2D5FEC1F-2123-3257-D04C-DB503F0C4352}"/>
              </a:ext>
            </a:extLst>
          </p:cNvPr>
          <p:cNvSpPr txBox="1">
            <a:spLocks/>
          </p:cNvSpPr>
          <p:nvPr/>
        </p:nvSpPr>
        <p:spPr>
          <a:xfrm>
            <a:off x="720000" y="1800000"/>
            <a:ext cx="9144000" cy="3240000"/>
          </a:xfrm>
          <a:prstGeom prst="rect">
            <a:avLst/>
          </a:prstGeom>
        </p:spPr>
        <p:txBody>
          <a:bodyPr vert="horz" lIns="0" tIns="0" rIns="0" bIns="0" rtlCol="0" anchor="ctr">
            <a:noAutofit/>
          </a:bodyPr>
          <a:lstStyle>
            <a:lvl1pPr marL="252000" indent="-252000" algn="l" defTabSz="914400" rtl="0" eaLnBrk="1" latinLnBrk="0" hangingPunct="1">
              <a:lnSpc>
                <a:spcPts val="2640"/>
              </a:lnSpc>
              <a:spcBef>
                <a:spcPts val="1000"/>
              </a:spcBef>
              <a:buFont typeface="Symbol" panose="05050102010706020507" pitchFamily="18" charset="2"/>
              <a:buChar char="-"/>
              <a:defRPr sz="2200" kern="1200">
                <a:solidFill>
                  <a:schemeClr val="tx1"/>
                </a:solidFill>
                <a:latin typeface="+mn-lt"/>
                <a:ea typeface="+mn-ea"/>
                <a:cs typeface="+mn-cs"/>
              </a:defRPr>
            </a:lvl1pPr>
            <a:lvl2pPr marL="504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2pPr>
            <a:lvl3pPr marL="756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3pPr>
            <a:lvl4pPr marL="1008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4pPr>
            <a:lvl5pPr marL="1260000" indent="-252000" algn="l" defTabSz="914400" rtl="0" eaLnBrk="1" latinLnBrk="0" hangingPunct="1">
              <a:lnSpc>
                <a:spcPts val="2640"/>
              </a:lnSpc>
              <a:spcBef>
                <a:spcPts val="500"/>
              </a:spcBef>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Vous pencher sur le concept de sport éthique et sur vos propres valeurs</a:t>
            </a:r>
          </a:p>
          <a:p>
            <a:pPr marL="252000" marR="0" lvl="0" indent="-252000" algn="l" defTabSz="914400"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Classer un ou des exemples tirés de la pratique, identifier des risques </a:t>
            </a:r>
          </a:p>
          <a:p>
            <a:pPr marL="252000" marR="0" lvl="0" indent="-252000" algn="l" defTabSz="457189"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Vous familiariser avec les bases</a:t>
            </a:r>
          </a:p>
          <a:p>
            <a:pPr marL="504000" marR="0" lvl="1" indent="-252000" algn="l" defTabSz="457189" rtl="0" eaLnBrk="1" fontAlgn="auto" latinLnBrk="0" hangingPunct="1">
              <a:lnSpc>
                <a:spcPts val="2640"/>
              </a:lnSpc>
              <a:spcBef>
                <a:spcPts val="500"/>
              </a:spcBef>
              <a:spcAft>
                <a:spcPts val="0"/>
              </a:spcAft>
              <a:buClrTx/>
              <a:buSzTx/>
              <a:buFont typeface="Symbol" panose="05050102010706020507" pitchFamily="18" charset="2"/>
              <a:buChar char="-"/>
              <a:tabLst/>
              <a:defRPr/>
            </a:pPr>
            <a:r>
              <a:rPr kumimoji="0" lang="fr-CH" sz="1800" b="0" i="0" u="none" strike="noStrike" cap="none" normalizeH="0" baseline="0" noProof="0" dirty="0">
                <a:ln>
                  <a:noFill/>
                </a:ln>
                <a:solidFill>
                  <a:sysClr val="windowText" lastClr="000000"/>
                </a:solidFill>
                <a:uLnTx/>
                <a:uFillTx/>
                <a:latin typeface="Calibri"/>
                <a:ea typeface="+mn-ea"/>
                <a:cs typeface="+mn-cs"/>
              </a:rPr>
              <a:t>Charte d’éthique – Statuts en matière d’éthique</a:t>
            </a:r>
          </a:p>
          <a:p>
            <a:pPr marL="504000" marR="0" lvl="1" indent="-252000" algn="l" defTabSz="457189" rtl="0" eaLnBrk="1" fontAlgn="auto" latinLnBrk="0" hangingPunct="1">
              <a:lnSpc>
                <a:spcPts val="2640"/>
              </a:lnSpc>
              <a:spcBef>
                <a:spcPts val="500"/>
              </a:spcBef>
              <a:spcAft>
                <a:spcPts val="0"/>
              </a:spcAft>
              <a:buClrTx/>
              <a:buSzTx/>
              <a:buFont typeface="Symbol" panose="05050102010706020507" pitchFamily="18" charset="2"/>
              <a:buChar char="-"/>
              <a:tabLst/>
              <a:defRPr/>
            </a:pPr>
            <a:r>
              <a:rPr kumimoji="0" lang="fr-CH" sz="1800" b="0" i="0" u="none" strike="noStrike" cap="none" normalizeH="0" baseline="0" noProof="0" dirty="0">
                <a:ln>
                  <a:noFill/>
                </a:ln>
                <a:solidFill>
                  <a:sysClr val="windowText" lastClr="000000"/>
                </a:solidFill>
                <a:uLnTx/>
                <a:uFillTx/>
                <a:latin typeface="Calibri"/>
                <a:ea typeface="+mn-ea"/>
                <a:cs typeface="+mn-cs"/>
              </a:rPr>
              <a:t>Boussole éthique de </a:t>
            </a:r>
            <a:r>
              <a:rPr kumimoji="0" lang="fr-CH" sz="1800" b="0" i="0" u="none" strike="noStrike" cap="none" normalizeH="0" baseline="0" noProof="0" dirty="0" err="1">
                <a:ln>
                  <a:noFill/>
                </a:ln>
                <a:solidFill>
                  <a:sysClr val="windowText" lastClr="000000"/>
                </a:solidFill>
                <a:uLnTx/>
                <a:uFillTx/>
                <a:latin typeface="Calibri"/>
                <a:ea typeface="+mn-ea"/>
                <a:cs typeface="+mn-cs"/>
              </a:rPr>
              <a:t>Swiss</a:t>
            </a:r>
            <a:r>
              <a:rPr kumimoji="0" lang="fr-CH" sz="1800" b="0" i="0" u="none" strike="noStrike" cap="none" normalizeH="0" baseline="0" noProof="0" dirty="0">
                <a:ln>
                  <a:noFill/>
                </a:ln>
                <a:solidFill>
                  <a:sysClr val="windowText" lastClr="000000"/>
                </a:solidFill>
                <a:uLnTx/>
                <a:uFillTx/>
                <a:latin typeface="Calibri"/>
                <a:ea typeface="+mn-ea"/>
                <a:cs typeface="+mn-cs"/>
              </a:rPr>
              <a:t> Olympic </a:t>
            </a:r>
          </a:p>
          <a:p>
            <a:pPr marL="252000" marR="0" lvl="0" indent="-252000" algn="l" defTabSz="457189" rtl="0" eaLnBrk="1" fontAlgn="auto" latinLnBrk="0" hangingPunct="1">
              <a:lnSpc>
                <a:spcPts val="2640"/>
              </a:lnSpc>
              <a:spcBef>
                <a:spcPts val="1000"/>
              </a:spcBef>
              <a:spcAft>
                <a:spcPts val="0"/>
              </a:spcAft>
              <a:buClrTx/>
              <a:buSzTx/>
              <a:buFont typeface="Symbol" panose="05050102010706020507" pitchFamily="18" charset="2"/>
              <a:buChar char="-"/>
              <a:tabLst/>
              <a:defRPr/>
            </a:pPr>
            <a:r>
              <a:rPr kumimoji="0" lang="fr-CH" sz="2200" b="0" i="0" u="none" strike="noStrike" cap="none" normalizeH="0" baseline="0" noProof="0" dirty="0">
                <a:ln>
                  <a:noFill/>
                </a:ln>
                <a:solidFill>
                  <a:sysClr val="windowText" lastClr="000000"/>
                </a:solidFill>
                <a:uLnTx/>
                <a:uFillTx/>
                <a:latin typeface="Calibri"/>
                <a:ea typeface="+mn-ea"/>
                <a:cs typeface="+mn-cs"/>
              </a:rPr>
              <a:t>Définir des intentions d’actions pour un sport respectueux dans le quotidien de votre club</a:t>
            </a:r>
          </a:p>
        </p:txBody>
      </p:sp>
    </p:spTree>
    <p:extLst>
      <p:ext uri="{BB962C8B-B14F-4D97-AF65-F5344CB8AC3E}">
        <p14:creationId xmlns:p14="http://schemas.microsoft.com/office/powerpoint/2010/main" val="418896722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wiss Olympic">
  <a:themeElements>
    <a:clrScheme name="Swiss Olympic">
      <a:dk1>
        <a:sysClr val="windowText" lastClr="000000"/>
      </a:dk1>
      <a:lt1>
        <a:srgbClr val="FFFFFF"/>
      </a:lt1>
      <a:dk2>
        <a:srgbClr val="6DA56D"/>
      </a:dk2>
      <a:lt2>
        <a:srgbClr val="EB9993"/>
      </a:lt2>
      <a:accent1>
        <a:srgbClr val="F3C400"/>
      </a:accent1>
      <a:accent2>
        <a:srgbClr val="00A651"/>
      </a:accent2>
      <a:accent3>
        <a:srgbClr val="0081C8"/>
      </a:accent3>
      <a:accent4>
        <a:srgbClr val="E2001A"/>
      </a:accent4>
      <a:accent5>
        <a:srgbClr val="FFE772"/>
      </a:accent5>
      <a:accent6>
        <a:srgbClr val="93C7A2"/>
      </a:accent6>
      <a:hlink>
        <a:srgbClr val="0082C9"/>
      </a:hlink>
      <a:folHlink>
        <a:srgbClr val="E61F2A"/>
      </a:folHlink>
    </a:clrScheme>
    <a:fontScheme name="Swiss Olympic">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wiss Olympic generell 2020 DE.potx" id="{B71EE2C0-3119-4C8C-9817-452A14444249}" vid="{B55D688D-537C-44DE-8A98-C393B6A1FBAE}"/>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AAD0603125BE242A0FC98A7F0C0EB7B" ma:contentTypeVersion="2" ma:contentTypeDescription="Ein neues Dokument erstellen." ma:contentTypeScope="" ma:versionID="3818b1782bb64202071fc03355552fe7">
  <xsd:schema xmlns:xsd="http://www.w3.org/2001/XMLSchema" xmlns:xs="http://www.w3.org/2001/XMLSchema" xmlns:p="http://schemas.microsoft.com/office/2006/metadata/properties" xmlns:ns2="23c235fb-e01b-4b7b-86cb-924d8206b456" targetNamespace="http://schemas.microsoft.com/office/2006/metadata/properties" ma:root="true" ma:fieldsID="e4e763641ac568910d35e8075dbdd8aa" ns2:_="">
    <xsd:import namespace="23c235fb-e01b-4b7b-86cb-924d8206b456"/>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c235fb-e01b-4b7b-86cb-924d8206b456"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B74FCF-9E36-4F1F-87EE-A7A2D506E09B}">
  <ds:schemaRefs>
    <ds:schemaRef ds:uri="23c235fb-e01b-4b7b-86cb-924d8206b456"/>
    <ds:schemaRef ds:uri="http://schemas.openxmlformats.org/package/2006/metadata/core-properties"/>
    <ds:schemaRef ds:uri="http://purl.org/dc/elements/1.1/"/>
    <ds:schemaRef ds:uri="http://schemas.microsoft.com/office/infopath/2007/PartnerControls"/>
    <ds:schemaRef ds:uri="http://purl.org/dc/terms/"/>
    <ds:schemaRef ds:uri="http://www.w3.org/XML/1998/namespace"/>
    <ds:schemaRef ds:uri="http://schemas.microsoft.com/office/2006/metadata/properties"/>
    <ds:schemaRef ds:uri="http://schemas.microsoft.com/office/2006/documentManagement/types"/>
    <ds:schemaRef ds:uri="http://purl.org/dc/dcmitype/"/>
  </ds:schemaRefs>
</ds:datastoreItem>
</file>

<file path=customXml/itemProps2.xml><?xml version="1.0" encoding="utf-8"?>
<ds:datastoreItem xmlns:ds="http://schemas.openxmlformats.org/officeDocument/2006/customXml" ds:itemID="{4E6DD124-818C-4030-8C55-ECBEA3E93052}">
  <ds:schemaRefs>
    <ds:schemaRef ds:uri="http://schemas.microsoft.com/sharepoint/v3/contenttype/forms"/>
  </ds:schemaRefs>
</ds:datastoreItem>
</file>

<file path=customXml/itemProps3.xml><?xml version="1.0" encoding="utf-8"?>
<ds:datastoreItem xmlns:ds="http://schemas.openxmlformats.org/officeDocument/2006/customXml" ds:itemID="{3291D4CA-7085-493B-9A98-88A576CAF3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c235fb-e01b-4b7b-86cb-924d8206b4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9523</Words>
  <Application>Microsoft Office PowerPoint</Application>
  <PresentationFormat>Breitbild</PresentationFormat>
  <Paragraphs>665</Paragraphs>
  <Slides>49</Slides>
  <Notes>49</Notes>
  <HiddenSlides>14</HiddenSlides>
  <MMClips>1</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49</vt:i4>
      </vt:variant>
    </vt:vector>
  </HeadingPairs>
  <TitlesOfParts>
    <vt:vector size="59" baseType="lpstr">
      <vt:lpstr>Aptos</vt:lpstr>
      <vt:lpstr>Arial</vt:lpstr>
      <vt:lpstr>Athelas</vt:lpstr>
      <vt:lpstr>Calibri</vt:lpstr>
      <vt:lpstr>Calibri  </vt:lpstr>
      <vt:lpstr>Calibri Light</vt:lpstr>
      <vt:lpstr>Symbol</vt:lpstr>
      <vt:lpstr>Wingdings</vt:lpstr>
      <vt:lpstr>Office</vt:lpstr>
      <vt:lpstr>Swiss Olympic</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Boussole éthique de Swiss Olympic</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Swiss Olympic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Gerber Stefanie</dc:creator>
  <cp:lastModifiedBy>Schreyer Pierina BASPO</cp:lastModifiedBy>
  <cp:revision>10</cp:revision>
  <dcterms:created xsi:type="dcterms:W3CDTF">2025-01-28T09:11:40Z</dcterms:created>
  <dcterms:modified xsi:type="dcterms:W3CDTF">2025-03-02T21:11:00Z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0x0101004AAD0603125BE242A0FC98A7F0C0EB7B</vt:lpwstr>
  </property>
  <property fmtid="{D5CDD505-2E9C-101B-9397-08002B2CF9AE}" pid="3" name="MediaServiceImageTags">
    <vt:lpwstr/>
  </property>
  <property fmtid="{D5CDD505-2E9C-101B-9397-08002B2CF9AE}" pid="4" name="MSIP_Label_245c3252-146d-46f3-8062-82cd8c8d7e7d_Enabled">
    <vt:lpwstr>true</vt:lpwstr>
  </property>
  <property fmtid="{D5CDD505-2E9C-101B-9397-08002B2CF9AE}" pid="5" name="MSIP_Label_245c3252-146d-46f3-8062-82cd8c8d7e7d_SetDate">
    <vt:lpwstr>2025-03-02T20:52:58Z</vt:lpwstr>
  </property>
  <property fmtid="{D5CDD505-2E9C-101B-9397-08002B2CF9AE}" pid="6" name="MSIP_Label_245c3252-146d-46f3-8062-82cd8c8d7e7d_Method">
    <vt:lpwstr>Privileged</vt:lpwstr>
  </property>
  <property fmtid="{D5CDD505-2E9C-101B-9397-08002B2CF9AE}" pid="7" name="MSIP_Label_245c3252-146d-46f3-8062-82cd8c8d7e7d_Name">
    <vt:lpwstr>L1</vt:lpwstr>
  </property>
  <property fmtid="{D5CDD505-2E9C-101B-9397-08002B2CF9AE}" pid="8" name="MSIP_Label_245c3252-146d-46f3-8062-82cd8c8d7e7d_SiteId">
    <vt:lpwstr>6ae27add-8276-4a38-88c1-3a9c1f973767</vt:lpwstr>
  </property>
  <property fmtid="{D5CDD505-2E9C-101B-9397-08002B2CF9AE}" pid="9" name="MSIP_Label_245c3252-146d-46f3-8062-82cd8c8d7e7d_ActionId">
    <vt:lpwstr>ddc3e59b-0af8-403f-aee5-c35cd330f0c8</vt:lpwstr>
  </property>
  <property fmtid="{D5CDD505-2E9C-101B-9397-08002B2CF9AE}" pid="10" name="MSIP_Label_245c3252-146d-46f3-8062-82cd8c8d7e7d_ContentBits">
    <vt:lpwstr>0</vt:lpwstr>
  </property>
  <property fmtid="{D5CDD505-2E9C-101B-9397-08002B2CF9AE}" pid="11" name="MSIP_Label_245c3252-146d-46f3-8062-82cd8c8d7e7d_Tag">
    <vt:lpwstr>10, 0, 1, 1</vt:lpwstr>
  </property>
</Properties>
</file>