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9" r:id="rId5"/>
  </p:sldMasterIdLst>
  <p:notesMasterIdLst>
    <p:notesMasterId r:id="rId55"/>
  </p:notesMasterIdLst>
  <p:sldIdLst>
    <p:sldId id="256" r:id="rId6"/>
    <p:sldId id="7038" r:id="rId7"/>
    <p:sldId id="7037" r:id="rId8"/>
    <p:sldId id="259" r:id="rId9"/>
    <p:sldId id="7039" r:id="rId10"/>
    <p:sldId id="7040" r:id="rId11"/>
    <p:sldId id="260" r:id="rId12"/>
    <p:sldId id="7041" r:id="rId13"/>
    <p:sldId id="262" r:id="rId14"/>
    <p:sldId id="6999" r:id="rId15"/>
    <p:sldId id="6865" r:id="rId16"/>
    <p:sldId id="6866" r:id="rId17"/>
    <p:sldId id="6867" r:id="rId18"/>
    <p:sldId id="6868" r:id="rId19"/>
    <p:sldId id="7000" r:id="rId20"/>
    <p:sldId id="7001" r:id="rId21"/>
    <p:sldId id="7052" r:id="rId22"/>
    <p:sldId id="7002" r:id="rId23"/>
    <p:sldId id="6770" r:id="rId24"/>
    <p:sldId id="7004" r:id="rId25"/>
    <p:sldId id="6971" r:id="rId26"/>
    <p:sldId id="7005" r:id="rId27"/>
    <p:sldId id="7006" r:id="rId28"/>
    <p:sldId id="7015" r:id="rId29"/>
    <p:sldId id="7016" r:id="rId30"/>
    <p:sldId id="7017" r:id="rId31"/>
    <p:sldId id="7018" r:id="rId32"/>
    <p:sldId id="7019" r:id="rId33"/>
    <p:sldId id="7045" r:id="rId34"/>
    <p:sldId id="7020" r:id="rId35"/>
    <p:sldId id="7021" r:id="rId36"/>
    <p:sldId id="7022" r:id="rId37"/>
    <p:sldId id="7023" r:id="rId38"/>
    <p:sldId id="7024" r:id="rId39"/>
    <p:sldId id="7025" r:id="rId40"/>
    <p:sldId id="7026" r:id="rId41"/>
    <p:sldId id="7046" r:id="rId42"/>
    <p:sldId id="7053" r:id="rId43"/>
    <p:sldId id="7047" r:id="rId44"/>
    <p:sldId id="7027" r:id="rId45"/>
    <p:sldId id="7028" r:id="rId46"/>
    <p:sldId id="7029" r:id="rId47"/>
    <p:sldId id="7030" r:id="rId48"/>
    <p:sldId id="7054" r:id="rId49"/>
    <p:sldId id="7012" r:id="rId50"/>
    <p:sldId id="263" r:id="rId51"/>
    <p:sldId id="7049" r:id="rId52"/>
    <p:sldId id="7051" r:id="rId53"/>
    <p:sldId id="6884"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reyer Pierina BASPO" initials="SPB" lastIdx="3" clrIdx="0">
    <p:extLst>
      <p:ext uri="{19B8F6BF-5375-455C-9EA6-DF929625EA0E}">
        <p15:presenceInfo xmlns:p15="http://schemas.microsoft.com/office/powerpoint/2012/main" userId="S-1-5-21-3993060671-4215906946-993041443-1769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AC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F1B2CC-03BB-B946-A6DD-266FA41531AD}" v="13" dt="2025-01-29T09:21:04.270"/>
    <p1510:client id="{C43EF108-9EF6-FEE6-7D51-C8289CEEA787}" v="73" dt="2025-01-29T08:46:35.609"/>
    <p1510:client id="{FEC593ED-1490-4540-82FB-62CE97A36016}" v="2" dt="2025-01-29T08:48:15.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2" d="100"/>
          <a:sy n="52" d="100"/>
        </p:scale>
        <p:origin x="113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1D0E9-2D16-4777-BF1F-D68D38A90DFA}" type="datetimeFigureOut">
              <a:rPr lang="de-DE" smtClean="0"/>
              <a:t>29.01.2025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E0A86-1BAE-4CD5-91FD-FEFDACC0AA5C}" type="slidenum">
              <a:rPr lang="de-DE" smtClean="0"/>
              <a:t>‹Nr.›</a:t>
            </a:fld>
            <a:endParaRPr lang="de-DE"/>
          </a:p>
        </p:txBody>
      </p:sp>
    </p:spTree>
    <p:extLst>
      <p:ext uri="{BB962C8B-B14F-4D97-AF65-F5344CB8AC3E}">
        <p14:creationId xmlns:p14="http://schemas.microsoft.com/office/powerpoint/2010/main" val="1593294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obilesport.ch/aktuell/manual-experte-good-practice-unterrichtsmethoden-think-pair-shar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obilesport.ch/aktuell/manual-experte-good-practice-unterrichtsmethoden-kugellag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utureme.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watch?v=daLSHQJWHbQ&amp;feature=youtu.be"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youtu.be/daLSHQJWHbQ"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a:effectLst/>
                <a:latin typeface="+mn-lt"/>
                <a:ea typeface="Calibri" panose="020F0502020204030204" pitchFamily="34" charset="0"/>
              </a:rPr>
              <a:t>Diese Präsentation steht als Vorlage zur Verfügung. Sie enthält Informationen und Erklärungen im Notizbereich. Diese Ausführungen können für die Kursleitung hilfreich sein und sind als Vorschläge zu verstehen, was zur Folie gesagt werden kann.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effectLst/>
                <a:latin typeface="+mn-lt"/>
                <a:ea typeface="Calibri" panose="020F0502020204030204" pitchFamily="34" charset="0"/>
              </a:rPr>
              <a:t>Kursiv gehaltene Ausführungen im Notizbereich sind als Hintergrundinformationen und Anleitung für die Kursleitung zu verstehen.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effectLst/>
                <a:latin typeface="+mn-lt"/>
                <a:ea typeface="Calibri" panose="020F0502020204030204" pitchFamily="34" charset="0"/>
              </a:rPr>
              <a:t>Gelb markierte Textstellen im Foliensatz müssen durch die Kursleitung ergänzt oder ersetzt werden.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effectLst/>
                <a:latin typeface="+mn-lt"/>
                <a:ea typeface="Calibri" panose="020F0502020204030204" pitchFamily="34" charset="0"/>
              </a:rPr>
              <a:t>Ausgeblendete Folien sind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i="1">
                <a:effectLst/>
                <a:latin typeface="+mn-lt"/>
                <a:ea typeface="Calibri" panose="020F0502020204030204" pitchFamily="34" charset="0"/>
              </a:rPr>
              <a:t>	(1) «Übergangsfolien»: sie zeigen der Kursleitung auf, wo sie sich im Leitfaden befindet.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i="1">
                <a:effectLst/>
                <a:latin typeface="+mn-lt"/>
                <a:ea typeface="Calibri" panose="020F0502020204030204" pitchFamily="34" charset="0"/>
              </a:rPr>
              <a:t>	(2) Vorschläge zur Umsetzung (je nach zur Verfügung stehender Zeit)</a:t>
            </a:r>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1</a:t>
            </a:fld>
            <a:endParaRPr lang="de-DE"/>
          </a:p>
        </p:txBody>
      </p:sp>
    </p:spTree>
    <p:extLst>
      <p:ext uri="{BB962C8B-B14F-4D97-AF65-F5344CB8AC3E}">
        <p14:creationId xmlns:p14="http://schemas.microsoft.com/office/powerpoint/2010/main" val="25576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a:t>Übergangsfolie zur Orientierung für die Kursleitung</a:t>
            </a:r>
          </a:p>
        </p:txBody>
      </p:sp>
      <p:sp>
        <p:nvSpPr>
          <p:cNvPr id="4" name="Foliennummernplatzhalter 3"/>
          <p:cNvSpPr>
            <a:spLocks noGrp="1"/>
          </p:cNvSpPr>
          <p:nvPr>
            <p:ph type="sldNum" sz="quarter" idx="5"/>
          </p:nvPr>
        </p:nvSpPr>
        <p:spPr/>
        <p:txBody>
          <a:bodyPr/>
          <a:lstStyle/>
          <a:p>
            <a:fld id="{3B1D1545-34EE-457B-B5DE-97D69928C3A8}" type="slidenum">
              <a:rPr lang="de-CH" smtClean="0"/>
              <a:t>10</a:t>
            </a:fld>
            <a:endParaRPr lang="de-CH"/>
          </a:p>
        </p:txBody>
      </p:sp>
    </p:spTree>
    <p:extLst>
      <p:ext uri="{BB962C8B-B14F-4D97-AF65-F5344CB8AC3E}">
        <p14:creationId xmlns:p14="http://schemas.microsoft.com/office/powerpoint/2010/main" val="2155153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sz="1200" i="1">
                <a:effectLst/>
                <a:latin typeface="+mn-lt"/>
                <a:ea typeface="Calibri" panose="020F0502020204030204" pitchFamily="34" charset="0"/>
              </a:rPr>
              <a:t>Kursleitung führt aus, warum es wichtig ist, sich mit Ethik / wertvollem Sport zu befassen (</a:t>
            </a:r>
            <a:r>
              <a:rPr lang="de-CH" sz="1200" b="1" i="1">
                <a:effectLst/>
                <a:latin typeface="+mn-lt"/>
                <a:ea typeface="Calibri" panose="020F0502020204030204" pitchFamily="34" charset="0"/>
              </a:rPr>
              <a:t>Fokus auf das Positive</a:t>
            </a:r>
            <a:r>
              <a:rPr lang="de-CH" sz="1200" i="1">
                <a:effectLst/>
                <a:latin typeface="+mn-lt"/>
                <a:ea typeface="Calibri" panose="020F0502020204030204" pitchFamily="34" charset="0"/>
              </a:rPr>
              <a:t>). </a:t>
            </a:r>
          </a:p>
          <a:p>
            <a:pPr marL="171450" indent="-171450">
              <a:buFont typeface="Arial" panose="020B0604020202020204" pitchFamily="34" charset="0"/>
              <a:buChar char="•"/>
            </a:pPr>
            <a:r>
              <a:rPr lang="de-CH" sz="1200" i="1">
                <a:effectLst/>
                <a:latin typeface="+mn-lt"/>
                <a:ea typeface="Calibri" panose="020F0502020204030204" pitchFamily="34" charset="0"/>
              </a:rPr>
              <a:t>Hierfür kann das Sketch </a:t>
            </a:r>
            <a:r>
              <a:rPr lang="de-CH" sz="1200" i="1" err="1">
                <a:effectLst/>
                <a:latin typeface="+mn-lt"/>
                <a:ea typeface="Calibri" panose="020F0502020204030204" pitchFamily="34" charset="0"/>
              </a:rPr>
              <a:t>notes</a:t>
            </a:r>
            <a:r>
              <a:rPr lang="de-CH" sz="1200" i="1">
                <a:effectLst/>
                <a:latin typeface="+mn-lt"/>
                <a:ea typeface="Calibri" panose="020F0502020204030204" pitchFamily="34" charset="0"/>
              </a:rPr>
              <a:t> genutzt werden. Es können nach Belieben Situationen daraus herausgepickt und beschrieben werden. Einige Bsp. sind unten aufgelistet.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effectLst/>
                <a:latin typeface="+mn-lt"/>
                <a:ea typeface="Calibri" panose="020F0502020204030204" pitchFamily="34" charset="0"/>
                <a:cs typeface="Times New Roman" panose="02020603050405020304" pitchFamily="18" charset="0"/>
              </a:rPr>
              <a:t>Bei Möglichkeit kann auch bei den Diskussionen aus dem Kugellager oder der Einstiegsfrage angeknüpft werden.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1">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i="1">
                <a:latin typeface="+mn-lt"/>
              </a:rPr>
              <a:t>Mögliche Hinweise: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latin typeface="+mn-lt"/>
              </a:rPr>
              <a:t>Über 20’000 Sportvereine machen mit viel Freiwilligenengagement Sport überhaupt möglich.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latin typeface="+mn-lt"/>
              </a:rPr>
              <a:t>Du bist ein wichtiger Teil dieser Sportwelt.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latin typeface="+mn-lt"/>
              </a:rPr>
              <a:t>In deiner Rolle kannst du einen wichtigen Beitrag zu wertvollem Sport leisten.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latin typeface="+mn-lt"/>
              </a:rPr>
              <a:t>Das gelingt z.B. </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de-CH" sz="1200" b="0" i="0">
                <a:latin typeface="+mn-lt"/>
              </a:rPr>
              <a:t>durch Begegnungen auf Augenhöhe und Beteiligung der Kinder und Jugendlichen </a:t>
            </a:r>
            <a:r>
              <a:rPr lang="de-CH" sz="1200" b="0" i="1">
                <a:latin typeface="+mn-lt"/>
              </a:rPr>
              <a:t>(siehe Leiterin mit Kindern mit Fussball)</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de-CH" sz="1200" b="0" i="0">
                <a:latin typeface="+mn-lt"/>
              </a:rPr>
              <a:t>durch Vielfalt, d.h. das Zusammenführen von Menschen mit unterschiedlichen Voraussetzungen </a:t>
            </a:r>
            <a:r>
              <a:rPr lang="de-CH" sz="1200" b="0" i="1">
                <a:latin typeface="+mn-lt"/>
              </a:rPr>
              <a:t>(siehe Basketball, Fansektor, Mensch mit Rollstuhl)</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de-CH" sz="1200" b="0" i="0">
                <a:latin typeface="+mn-lt"/>
              </a:rPr>
              <a:t>durch das Wecken und Erhalten von Motivation, Freude und eines Gemeinschaftsgefühls </a:t>
            </a:r>
            <a:r>
              <a:rPr lang="de-CH" sz="1200" b="0" i="1">
                <a:latin typeface="+mn-lt"/>
              </a:rPr>
              <a:t>(siehe Fansektor, Abklatschen im Basketball)</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de-CH" sz="1200" b="0" i="0">
                <a:latin typeface="+mn-lt"/>
              </a:rPr>
              <a:t>Durch offene Kommunikation bei Hilfestellungen </a:t>
            </a:r>
            <a:r>
              <a:rPr lang="de-CH" sz="1200" b="0" i="1">
                <a:latin typeface="+mn-lt"/>
              </a:rPr>
              <a:t>(siehe Turnerin mit Rückwärtssalto)</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de-CH" sz="1200" b="0" i="0">
                <a:latin typeface="+mn-lt"/>
              </a:rPr>
              <a:t>…</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de-CH" sz="1200" b="0" i="0">
                <a:latin typeface="+mn-lt"/>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latin typeface="+mn-lt"/>
              </a:rPr>
              <a:t>Der Sport bietet ein enormes Potential und Lernfeld, wenn er entsprechend gestaltet ist und die Werte des Sports gelebt werden.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latin typeface="+mn-lt"/>
              </a:rPr>
              <a:t>Lasst uns genau hier ansetzen!</a:t>
            </a:r>
          </a:p>
        </p:txBody>
      </p:sp>
      <p:sp>
        <p:nvSpPr>
          <p:cNvPr id="4" name="Foliennummernplatzhalter 3"/>
          <p:cNvSpPr>
            <a:spLocks noGrp="1"/>
          </p:cNvSpPr>
          <p:nvPr>
            <p:ph type="sldNum" sz="quarter" idx="5"/>
          </p:nvPr>
        </p:nvSpPr>
        <p:spPr/>
        <p:txBody>
          <a:bodyPr/>
          <a:lstStyle/>
          <a:p>
            <a:fld id="{288E0A86-1BAE-4CD5-91FD-FEFDACC0AA5C}" type="slidenum">
              <a:rPr lang="de-DE" smtClean="0"/>
              <a:t>11</a:t>
            </a:fld>
            <a:endParaRPr lang="de-DE"/>
          </a:p>
        </p:txBody>
      </p:sp>
    </p:spTree>
    <p:extLst>
      <p:ext uri="{BB962C8B-B14F-4D97-AF65-F5344CB8AC3E}">
        <p14:creationId xmlns:p14="http://schemas.microsoft.com/office/powerpoint/2010/main" val="68448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baseline="0"/>
              <a:t>Der Sport hat aber auch seine Schattenseiten.</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baseline="0"/>
              <a:t>Ethikverstösse und Missstände im Sport kommen vor. </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baseline="0"/>
              <a:t>Im Winter 2020 wurden in den sogenannten «</a:t>
            </a:r>
            <a:r>
              <a:rPr lang="de-CH" b="0" baseline="0" err="1"/>
              <a:t>Magglinger</a:t>
            </a:r>
            <a:r>
              <a:rPr lang="de-CH" b="0" baseline="0"/>
              <a:t> Protokollen» solche Missstände veröffentlicht.</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baseline="0"/>
              <a:t>Dies veranlasste die (damalige) Bundesrätin Viola Amherd, unterschiedliche Massnahmen zu initiieren. </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baseline="0"/>
              <a:t>Heute gehen wir nicht auf diese Massnahmen ein.</a:t>
            </a:r>
          </a:p>
          <a:p>
            <a:pPr marL="177948" indent="-177948">
              <a:buFont typeface="Arial" panose="020B0604020202020204" pitchFamily="34" charset="0"/>
              <a:buChar char="•"/>
            </a:pPr>
            <a:r>
              <a:rPr lang="de-CH" b="0" baseline="0"/>
              <a:t>Wichtig für uns ist die klare Botschaft von Bundesrätin Amherd. </a:t>
            </a:r>
          </a:p>
          <a:p>
            <a:pPr marL="177948" indent="-177948">
              <a:buFont typeface="Arial" panose="020B0604020202020204" pitchFamily="34" charset="0"/>
              <a:buChar char="•"/>
            </a:pPr>
            <a:r>
              <a:rPr lang="de-CH" b="0" baseline="0"/>
              <a:t>An der Pressekonferenz im Nov. 21 hat sie die Würde des Menschen ins Zentrum gesetzt: </a:t>
            </a:r>
            <a:r>
              <a:rPr lang="de-CH" b="0"/>
              <a:t>«Wir wollen [Leistungssport] nicht um jeden Preis. Die Würde der Athletinnen und Athleten steht an erster Stelle. Und damit auch vor dem sportlichen Erfolg.»</a:t>
            </a:r>
          </a:p>
          <a:p>
            <a:pPr marL="177948" indent="-177948">
              <a:buFont typeface="Arial" panose="020B0604020202020204" pitchFamily="34" charset="0"/>
              <a:buChar char="•"/>
            </a:pPr>
            <a:r>
              <a:rPr lang="de-CH" b="0" baseline="0"/>
              <a:t>Dieser Anspruch gilt für alle im Sport involvierten Personen, somit auch für dich als …. </a:t>
            </a:r>
            <a:r>
              <a:rPr lang="de-CH" b="0" i="1" baseline="0"/>
              <a:t>(Funktion der Teilnehmenden nennen um sie direkt anzusprechen)</a:t>
            </a:r>
            <a:endParaRPr lang="de-CH" b="0" i="1"/>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12</a:t>
            </a:fld>
            <a:endParaRPr lang="de-DE"/>
          </a:p>
        </p:txBody>
      </p:sp>
    </p:spTree>
    <p:extLst>
      <p:ext uri="{BB962C8B-B14F-4D97-AF65-F5344CB8AC3E}">
        <p14:creationId xmlns:p14="http://schemas.microsoft.com/office/powerpoint/2010/main" val="4215169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sz="1200" i="1"/>
              <a:t>Einstieg mit einer vorskizzierten Vignette (langes Situationsbeispiel).</a:t>
            </a:r>
          </a:p>
          <a:p>
            <a:pPr marL="171450" indent="-171450">
              <a:buFont typeface="Arial" panose="020B0604020202020204" pitchFamily="34" charset="0"/>
              <a:buChar char="•"/>
            </a:pPr>
            <a:r>
              <a:rPr lang="de-CH" sz="1200" i="1"/>
              <a:t>Absicht dieser Einheit: </a:t>
            </a:r>
            <a:r>
              <a:rPr lang="de-CH" sz="1200" b="0" i="1" kern="1200">
                <a:solidFill>
                  <a:schemeClr val="tx1"/>
                </a:solidFill>
                <a:latin typeface="+mn-lt"/>
                <a:ea typeface="+mn-ea"/>
                <a:cs typeface="+mn-cs"/>
              </a:rPr>
              <a:t>Verständnis für ein Situationsbeispiel schaffen und das System verstehen.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kern="1200">
                <a:solidFill>
                  <a:schemeClr val="tx1"/>
                </a:solidFill>
                <a:latin typeface="+mn-lt"/>
                <a:ea typeface="+mn-ea"/>
                <a:cs typeface="+mn-cs"/>
              </a:rPr>
              <a:t>Die Situationsbeispiele sind bei </a:t>
            </a:r>
            <a:r>
              <a:rPr lang="de-CH" sz="1200" b="0" i="1" kern="1200" err="1">
                <a:solidFill>
                  <a:schemeClr val="tx1"/>
                </a:solidFill>
                <a:latin typeface="+mn-lt"/>
                <a:ea typeface="+mn-ea"/>
                <a:cs typeface="+mn-cs"/>
              </a:rPr>
              <a:t>mobilesport</a:t>
            </a:r>
            <a:r>
              <a:rPr lang="de-CH" sz="1200" b="0" i="1" kern="1200">
                <a:solidFill>
                  <a:schemeClr val="tx1"/>
                </a:solidFill>
                <a:latin typeface="+mn-lt"/>
                <a:ea typeface="+mn-ea"/>
                <a:cs typeface="+mn-cs"/>
              </a:rPr>
              <a:t> verfügbar </a:t>
            </a:r>
            <a:r>
              <a:rPr lang="de-CH" sz="1200" b="0" i="1"/>
              <a:t>(siehe Link im Leitfaden).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t>Eine Übersicht hilft bei der Auswahl eines Situationsbeispiels (siehe Link im Leitfaden). Anhand einer Filterfunktion kann ein passendes Bsp. ausgewählt werden.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t>Es gibt Bsp. für den Leistungs- und für den Breitensport mit unterschiedlichen Altersspektren und unterschiedlichen Themen.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t>Die Kursleitung druckt das ausgewählte Situationsbeispiel für jeden Teilnehmer und jede Teilnehmerin aus (ungefärbt).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t>Zur Vorbereitung stehen der Kursleitung eine «Auflösung» der Situationsbeispiele mit pädagogischen, juristischen und organisationalen Hintergrundinformationen zur Verfügung </a:t>
            </a:r>
            <a:r>
              <a:rPr lang="de-CH" sz="1200" b="0" i="1"/>
              <a:t>(siehe Link im Leitfaden).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t>Die Kursleitung wählt aus der «Auflösung» Kernbotschaften aus, die sie mit den Teilnehmenden teilen möchte.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i="1"/>
          </a:p>
          <a:p>
            <a:pPr marL="171450" indent="-171450">
              <a:buFont typeface="Arial" panose="020B0604020202020204" pitchFamily="34" charset="0"/>
              <a:buChar char="•"/>
            </a:pPr>
            <a:r>
              <a:rPr lang="de-CH" sz="1200" i="0"/>
              <a:t>Wir starten nun mit einem Situationsbeispiel.</a:t>
            </a:r>
          </a:p>
          <a:p>
            <a:pPr marL="171450" indent="-171450">
              <a:buFont typeface="Arial" panose="020B0604020202020204" pitchFamily="34" charset="0"/>
              <a:buChar char="•"/>
            </a:pPr>
            <a:r>
              <a:rPr lang="de-CH" sz="1200" i="0"/>
              <a:t>Bitte lest das Beispiel aufmerksam durch.</a:t>
            </a:r>
          </a:p>
          <a:p>
            <a:pPr marL="0" indent="0">
              <a:buFont typeface="Arial" panose="020B0604020202020204" pitchFamily="34" charset="0"/>
              <a:buNone/>
            </a:pPr>
            <a:endParaRPr lang="de-CH" sz="1200" i="0"/>
          </a:p>
          <a:p>
            <a:pPr marL="171450" indent="-171450">
              <a:buFont typeface="Arial" panose="020B0604020202020204" pitchFamily="34" charset="0"/>
              <a:buChar char="•"/>
            </a:pPr>
            <a:r>
              <a:rPr lang="de-CH" sz="1200" i="1"/>
              <a:t>ca. 5min Zeit für die Lektüre lassen. Erst anschliessend die Fragestellungen der Folgefolie einblenden.</a:t>
            </a:r>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13</a:t>
            </a:fld>
            <a:endParaRPr lang="de-DE"/>
          </a:p>
        </p:txBody>
      </p:sp>
    </p:spTree>
    <p:extLst>
      <p:ext uri="{BB962C8B-B14F-4D97-AF65-F5344CB8AC3E}">
        <p14:creationId xmlns:p14="http://schemas.microsoft.com/office/powerpoint/2010/main" val="3403306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sz="1200" i="1">
                <a:latin typeface="+mn-lt"/>
              </a:rPr>
              <a:t>Die Kursleitung fügt in der Folie den Namen der Athletin bzw. des Athleten aus dem ausgewählten Beispiel ein.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latin typeface="+mn-lt"/>
              </a:rPr>
              <a:t>In einem ersten Schritt kurze Selbstreflexion und Austausch im Murmelgespräch zu zweit. Methodik:</a:t>
            </a:r>
            <a:r>
              <a:rPr lang="de-CH" sz="1200" b="0" i="0">
                <a:effectLst/>
                <a:latin typeface="+mn-lt"/>
              </a:rPr>
              <a:t> </a:t>
            </a:r>
            <a:r>
              <a:rPr lang="de-CH" sz="1200" b="0" i="0" u="sng" strike="noStrike">
                <a:solidFill>
                  <a:srgbClr val="0563C1"/>
                </a:solidFill>
                <a:effectLst/>
                <a:latin typeface="+mn-lt"/>
                <a:hlinkClick r:id="rId3"/>
              </a:rPr>
              <a:t>Think-pair-Share</a:t>
            </a:r>
            <a:r>
              <a:rPr lang="de-CH" sz="1200" b="0" i="0">
                <a:solidFill>
                  <a:srgbClr val="000000"/>
                </a:solidFill>
                <a:effectLst/>
                <a:latin typeface="+mn-lt"/>
              </a:rPr>
              <a:t> </a:t>
            </a:r>
            <a:r>
              <a:rPr lang="de-CH" sz="1200" b="0" i="1">
                <a:solidFill>
                  <a:srgbClr val="000000"/>
                </a:solidFill>
                <a:effectLst/>
                <a:latin typeface="+mn-lt"/>
              </a:rPr>
              <a:t>(siehe Link im Leitfaden).</a:t>
            </a:r>
            <a:endParaRPr lang="de-CH" sz="1200" i="1">
              <a:latin typeface="+mn-lt"/>
            </a:endParaRPr>
          </a:p>
          <a:p>
            <a:pPr marL="171450" indent="-171450">
              <a:buFont typeface="Arial" panose="020B0604020202020204" pitchFamily="34" charset="0"/>
              <a:buChar char="•"/>
            </a:pPr>
            <a:r>
              <a:rPr lang="de-CH" sz="1200" i="1">
                <a:latin typeface="+mn-lt"/>
              </a:rPr>
              <a:t>Ersten Eindrücken so Platz geben, Empathie und Solidarität generieren.</a:t>
            </a:r>
          </a:p>
          <a:p>
            <a:pPr marL="0" indent="0">
              <a:buFont typeface="Arial" panose="020B0604020202020204" pitchFamily="34" charset="0"/>
              <a:buNone/>
            </a:pPr>
            <a:endParaRPr lang="de-CH" sz="1200" i="1">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0">
                <a:latin typeface="+mn-lt"/>
              </a:rPr>
              <a:t>Die eingeblendeten Fragestellungen gelten als Anregung für eure Diskussionen. Es geht nicht darum, dass alle Fragen beantwortet werden müssen.</a:t>
            </a:r>
          </a:p>
          <a:p>
            <a:pPr marL="171450" indent="-171450">
              <a:buFont typeface="Arial" panose="020B0604020202020204" pitchFamily="34" charset="0"/>
              <a:buChar char="•"/>
            </a:pPr>
            <a:endParaRPr lang="de-CH" sz="1200" i="1">
              <a:latin typeface="+mn-lt"/>
            </a:endParaRPr>
          </a:p>
          <a:p>
            <a:pPr marL="171450" indent="-171450">
              <a:buFont typeface="Arial" panose="020B0604020202020204" pitchFamily="34" charset="0"/>
              <a:buChar char="•"/>
            </a:pPr>
            <a:r>
              <a:rPr lang="de-CH" sz="1200" i="1">
                <a:latin typeface="+mn-lt"/>
              </a:rPr>
              <a:t>Nach maximal 10min in die Kleingruppendiskussion (à max. 5Personen) überleiten.</a:t>
            </a:r>
          </a:p>
          <a:p>
            <a:pPr marL="0" indent="0">
              <a:buFont typeface="Arial" panose="020B0604020202020204" pitchFamily="34" charset="0"/>
              <a:buNone/>
            </a:pPr>
            <a:endParaRPr lang="de-CH" sz="1200" i="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1">
                <a:effectLst/>
                <a:latin typeface="+mn-lt"/>
                <a:ea typeface="Calibri" panose="020F0502020204030204" pitchFamily="34" charset="0"/>
                <a:cs typeface="Arial" panose="020B0604020202020204" pitchFamily="34" charset="0"/>
              </a:rPr>
              <a:t>«Schuldumkehrung» / «Bagatellisierung» / «Rollenverschiebung»</a:t>
            </a:r>
          </a:p>
          <a:p>
            <a:r>
              <a:rPr lang="de-CH" sz="1200" i="1">
                <a:effectLst/>
                <a:latin typeface="+mn-lt"/>
                <a:ea typeface="Calibri" panose="020F0502020204030204" pitchFamily="34" charset="0"/>
              </a:rPr>
              <a:t>Bei der Durchführung dieses Moduls können Widerstände seitens der Teilnehmenden auftauchen, z.B. </a:t>
            </a:r>
          </a:p>
          <a:p>
            <a:pPr marL="171450" indent="-171450">
              <a:buFont typeface="Arial" panose="020B0604020202020204" pitchFamily="34" charset="0"/>
              <a:buChar char="•"/>
            </a:pPr>
            <a:r>
              <a:rPr lang="de-CH" sz="1200" i="1">
                <a:effectLst/>
                <a:latin typeface="+mn-lt"/>
                <a:ea typeface="Calibri" panose="020F0502020204030204" pitchFamily="34" charset="0"/>
              </a:rPr>
              <a:t>eine «Umkehrschuld»: warum hat der/die Athlet/-in nichts gesagt? Warum hat der/die Athlet/-in nicht einfach aufgehört, wenn es ihm/ihr zu viel wurde?</a:t>
            </a:r>
          </a:p>
          <a:p>
            <a:pPr marL="171450" indent="-171450">
              <a:buFont typeface="Arial" panose="020B0604020202020204" pitchFamily="34" charset="0"/>
              <a:buChar char="•"/>
            </a:pPr>
            <a:r>
              <a:rPr lang="de-CH" sz="1200" i="1">
                <a:effectLst/>
                <a:latin typeface="+mn-lt"/>
                <a:ea typeface="Calibri" panose="020F0502020204030204" pitchFamily="34" charset="0"/>
              </a:rPr>
              <a:t>die Suche nach «Schlupflöchern»: «Ja, es war ja nicht so schlimm» oder Generalaussagen wie «ich fasse jetzt einfach niemanden mehr an».</a:t>
            </a:r>
          </a:p>
          <a:p>
            <a:pPr marL="171450" indent="-171450">
              <a:buFont typeface="Arial" panose="020B0604020202020204" pitchFamily="34" charset="0"/>
              <a:buChar char="•"/>
            </a:pPr>
            <a:r>
              <a:rPr lang="de-CH" sz="1200" i="1">
                <a:effectLst/>
                <a:latin typeface="+mn-lt"/>
                <a:ea typeface="Calibri" panose="020F0502020204030204" pitchFamily="34" charset="0"/>
              </a:rPr>
              <a:t>Negierung der Geschehnisse (Naivität): «Ich glaube nicht, dass dies bei uns (im Sport oder in der Schweiz) passiert oder passieren könnte.» </a:t>
            </a:r>
          </a:p>
          <a:p>
            <a:pPr marL="457200"/>
            <a:r>
              <a:rPr lang="de-CH" sz="1200" i="1">
                <a:effectLst/>
                <a:latin typeface="+mn-lt"/>
                <a:ea typeface="Calibri" panose="020F0502020204030204" pitchFamily="34" charset="0"/>
              </a:rPr>
              <a:t> </a:t>
            </a:r>
          </a:p>
          <a:p>
            <a:r>
              <a:rPr lang="de-CH" sz="1200" i="1">
                <a:effectLst/>
                <a:latin typeface="+mn-lt"/>
                <a:ea typeface="Calibri" panose="020F0502020204030204" pitchFamily="34" charset="0"/>
              </a:rPr>
              <a:t>Hier gilt es jeweils durch die Kursleitung eine klare Position einzunehmen. Alle Beispiele sind hinsichtlich Relevanz in der Schweiz geprüft. Die Beispiele sind durch Gespräche mit Teilnehmenden im Schweizer Sport entstanden. Es ist darauf hinzuwirken, dass die Teilnehmenden sich mit dem Thema und nicht mit unproduktiven Handlungen befassen. Ganz zentral ist eine gezielte Moderation. Als Hilfestellung stehen für die Situationsbeispiele fachliche Hintergrundinformationen zur Verfügung. </a:t>
            </a:r>
          </a:p>
          <a:p>
            <a:endParaRPr lang="de-CH" sz="1200" i="1">
              <a:effectLst/>
              <a:latin typeface="+mn-lt"/>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i="1">
                <a:effectLst/>
                <a:latin typeface="+mn-lt"/>
                <a:ea typeface="Calibri" panose="020F0502020204030204" pitchFamily="34" charset="0"/>
                <a:cs typeface="Arial" panose="020B0604020202020204" pitchFamily="34" charset="0"/>
              </a:rPr>
              <a:t>Wenn in der Diskussion die Aussage genannt wird, dass der/die Athlet/-in etwas hätte sagen können, ist eine «Positionierung» der Kursleitung erforderlich und folgende Hinweise wichtig: </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e-CH" sz="1200" b="0" i="1">
                <a:effectLst/>
                <a:latin typeface="+mn-lt"/>
                <a:ea typeface="Calibri" panose="020F0502020204030204" pitchFamily="34" charset="0"/>
                <a:cs typeface="Arial" panose="020B0604020202020204" pitchFamily="34" charset="0"/>
              </a:rPr>
              <a:t>Position für die «schwächere» Person einnehmen</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e-CH" sz="1200" b="0" i="1">
                <a:effectLst/>
                <a:latin typeface="+mn-lt"/>
                <a:ea typeface="Calibri" panose="020F0502020204030204" pitchFamily="34" charset="0"/>
                <a:cs typeface="Arial" panose="020B0604020202020204" pitchFamily="34" charset="0"/>
              </a:rPr>
              <a:t>Personen in Machtsituationen sind verantwortlich, d.h. dort muss in erster Linie eine Veränderung / ein Lernen in Gang gesetzt werden</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e-CH" sz="1200" b="0" i="1">
                <a:effectLst/>
                <a:latin typeface="+mn-lt"/>
                <a:ea typeface="Calibri" panose="020F0502020204030204" pitchFamily="34" charset="0"/>
                <a:cs typeface="Arial" panose="020B0604020202020204" pitchFamily="34" charset="0"/>
              </a:rPr>
              <a:t>Der Fokus der Veränderung darf nicht bei dem / der Athlet/in liegen</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e-CH" sz="1200" b="0" i="1">
                <a:effectLst/>
                <a:latin typeface="+mn-lt"/>
                <a:ea typeface="Calibri" panose="020F0502020204030204" pitchFamily="34" charset="0"/>
                <a:cs typeface="Arial" panose="020B0604020202020204" pitchFamily="34" charset="0"/>
              </a:rPr>
              <a:t>Selbstverständlich ist es zusätzlich förderlich, den / die Athlet/-in zu stärken </a:t>
            </a:r>
            <a:endParaRPr lang="de-DE">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14</a:t>
            </a:fld>
            <a:endParaRPr lang="de-DE"/>
          </a:p>
        </p:txBody>
      </p:sp>
    </p:spTree>
    <p:extLst>
      <p:ext uri="{BB962C8B-B14F-4D97-AF65-F5344CB8AC3E}">
        <p14:creationId xmlns:p14="http://schemas.microsoft.com/office/powerpoint/2010/main" val="149129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i="1"/>
              <a:t>Diskussion in Kleingruppen (à max. 5Personen) weiterführen</a:t>
            </a:r>
          </a:p>
          <a:p>
            <a:pPr marL="171450" indent="-171450">
              <a:buFont typeface="Arial" panose="020B0604020202020204" pitchFamily="34" charset="0"/>
              <a:buChar char="•"/>
            </a:pPr>
            <a:r>
              <a:rPr lang="de-CH" i="1"/>
              <a:t>Verständnis für die Komplexität und Dynamiken schaffen</a:t>
            </a:r>
          </a:p>
          <a:p>
            <a:pPr marL="171450" indent="-171450">
              <a:buFont typeface="Arial" panose="020B0604020202020204" pitchFamily="34" charset="0"/>
              <a:buChar char="•"/>
            </a:pPr>
            <a:r>
              <a:rPr lang="de-CH" i="1"/>
              <a:t>Nach maximal 20min Wechsel zur Plenumsdiskussion und einer ersten allgemeinen Einschätzung.</a:t>
            </a:r>
          </a:p>
          <a:p>
            <a:pPr marL="0" indent="0">
              <a:buFont typeface="Arial" panose="020B0604020202020204" pitchFamily="34" charset="0"/>
              <a:buNone/>
            </a:pPr>
            <a:endParaRPr lang="de-CH"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0">
                <a:latin typeface="+mn-lt"/>
              </a:rPr>
              <a:t>Die eingeblendeten Fragestellungen gelten als Anregung für eure Diskussionen. Es geht nicht darum, dass alle Fragen beantwortet werden müssen.</a:t>
            </a:r>
          </a:p>
        </p:txBody>
      </p:sp>
      <p:sp>
        <p:nvSpPr>
          <p:cNvPr id="4" name="Foliennummernplatzhalter 3"/>
          <p:cNvSpPr>
            <a:spLocks noGrp="1"/>
          </p:cNvSpPr>
          <p:nvPr>
            <p:ph type="sldNum" sz="quarter" idx="5"/>
          </p:nvPr>
        </p:nvSpPr>
        <p:spPr/>
        <p:txBody>
          <a:bodyPr/>
          <a:lstStyle/>
          <a:p>
            <a:fld id="{288E0A86-1BAE-4CD5-91FD-FEFDACC0AA5C}" type="slidenum">
              <a:rPr lang="de-DE" smtClean="0"/>
              <a:t>15</a:t>
            </a:fld>
            <a:endParaRPr lang="de-DE"/>
          </a:p>
        </p:txBody>
      </p:sp>
    </p:spTree>
    <p:extLst>
      <p:ext uri="{BB962C8B-B14F-4D97-AF65-F5344CB8AC3E}">
        <p14:creationId xmlns:p14="http://schemas.microsoft.com/office/powerpoint/2010/main" val="124513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i="1">
                <a:latin typeface="+mn-lt"/>
                <a:cs typeface="Arial" panose="020B0604020202020204" pitchFamily="34" charset="0"/>
              </a:rPr>
              <a:t>Im Plenum kurzes Zusammentragen der Erkenntnisse und der Zusammenhänge aus den Gruppendiskussionen.</a:t>
            </a:r>
          </a:p>
          <a:p>
            <a:pPr marL="0" indent="0">
              <a:buFont typeface="Arial" panose="020B0604020202020204" pitchFamily="34" charset="0"/>
              <a:buNone/>
            </a:pPr>
            <a:r>
              <a:rPr lang="de-CH" sz="1200" i="1">
                <a:latin typeface="+mn-lt"/>
                <a:cs typeface="Arial" panose="020B0604020202020204" pitchFamily="34" charset="0"/>
              </a:rPr>
              <a:t>Allgemeiner Exkurs rund um die Begriffe und Bedeutung von Macht, Idealen, Nähe und Druck (optimalerweise ergänzt mit konkreten Bsp. in beide Richtungen, positiv wie negativ)</a:t>
            </a:r>
          </a:p>
          <a:p>
            <a:pPr marL="0" indent="0">
              <a:buFont typeface="Arial" panose="020B0604020202020204" pitchFamily="34" charset="0"/>
              <a:buNone/>
            </a:pPr>
            <a:endParaRPr lang="de-CH" sz="1200" i="1">
              <a:latin typeface="+mn-lt"/>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effectLst/>
                <a:latin typeface="+mn-lt"/>
                <a:ea typeface="Calibri" panose="020F0502020204030204" pitchFamily="34" charset="0"/>
                <a:cs typeface="Arial" panose="020B0604020202020204" pitchFamily="34" charset="0"/>
              </a:rPr>
              <a:t>Macht, Ideale, Nähe und Druck sind oftmals nicht trennscharf. </a:t>
            </a:r>
            <a:r>
              <a:rPr lang="de-CH" sz="1200">
                <a:ea typeface="Calibri" panose="020F0502020204030204" pitchFamily="34" charset="0"/>
                <a:cs typeface="Arial" panose="020B0604020202020204" pitchFamily="34" charset="0"/>
              </a:rPr>
              <a:t>Macht hat auch mit Druck zu tun, Nähe mit Abhängigkeit und Macht, etc. </a:t>
            </a:r>
            <a:r>
              <a:rPr lang="de-CH" sz="1200" b="0">
                <a:effectLst/>
                <a:latin typeface="+mn-lt"/>
                <a:ea typeface="Calibri" panose="020F0502020204030204" pitchFamily="34" charset="0"/>
                <a:cs typeface="Arial" panose="020B0604020202020204" pitchFamily="34" charset="0"/>
              </a:rPr>
              <a:t>Wenn wir bspw. ein Klima rund um Druck aufbauen, sind auch andere Risiken gegeben.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a:effectLst/>
              <a:latin typeface="+mn-lt"/>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1">
                <a:effectLst/>
                <a:latin typeface="+mn-lt"/>
                <a:ea typeface="Calibri" panose="020F0502020204030204" pitchFamily="34" charset="0"/>
                <a:cs typeface="Arial" panose="020B0604020202020204" pitchFamily="34" charset="0"/>
              </a:rPr>
              <a:t>MACHT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solidFill>
                  <a:srgbClr val="000000"/>
                </a:solidFill>
                <a:cs typeface="Arial" panose="020B0604020202020204" pitchFamily="34" charset="0"/>
              </a:rPr>
              <a:t>Durch </a:t>
            </a:r>
            <a:r>
              <a:rPr lang="de-CH" sz="1200" b="0">
                <a:solidFill>
                  <a:srgbClr val="000000"/>
                </a:solidFill>
                <a:cs typeface="Arial" panose="020B0604020202020204" pitchFamily="34" charset="0"/>
              </a:rPr>
              <a:t>Macht können positive Veränderungen bewirkt werden.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solidFill>
                  <a:srgbClr val="000000"/>
                </a:solidFill>
                <a:cs typeface="Arial" panose="020B0604020202020204" pitchFamily="34" charset="0"/>
              </a:rPr>
              <a:t>Mit Macht kann ich andere in ihrem Denken, Fühlen und Handeln beeinflussen und z.B. zu einer persönlichen Weiterentwicklung beitragen.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solidFill>
                  <a:srgbClr val="000000"/>
                </a:solidFill>
                <a:cs typeface="Arial" panose="020B0604020202020204" pitchFamily="34" charset="0"/>
              </a:rPr>
              <a:t>Macht braucht Beteiligung. Z.B. sollen Sportler/innen ihre Meinung abgeben, mitreden und mitbestimmen können.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effectLst/>
                <a:latin typeface="+mn-lt"/>
                <a:ea typeface="Calibri" panose="020F0502020204030204" pitchFamily="34" charset="0"/>
                <a:cs typeface="Arial" panose="020B0604020202020204" pitchFamily="34" charset="0"/>
              </a:rPr>
              <a:t>Macht zieht mehr Verantwortung mit sich. Bedeutet, ich muss sorgfältiger sein, z.B. bei propagierten Idealen.</a:t>
            </a:r>
            <a:endParaRPr lang="de-CH" sz="1200">
              <a:solidFill>
                <a:srgbClr val="000000"/>
              </a:solidFill>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solidFill>
                  <a:srgbClr val="000000"/>
                </a:solidFill>
                <a:cs typeface="Arial" panose="020B0604020202020204" pitchFamily="34" charset="0"/>
              </a:rPr>
              <a:t>Leider wird Macht auch häufig missbraucht, was die Würde verletzt. </a:t>
            </a:r>
            <a:r>
              <a:rPr lang="de-CH" sz="1200" b="0" i="0">
                <a:solidFill>
                  <a:srgbClr val="000000"/>
                </a:solidFill>
                <a:effectLst/>
                <a:latin typeface="+mn-lt"/>
              </a:rPr>
              <a:t>Macht wirkt in sämtlichen Beziehungen und Strukturen des Sportsystems.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a:solidFill>
                <a:srgbClr val="000000"/>
              </a:solidFill>
              <a:effectLst/>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1" i="0">
                <a:solidFill>
                  <a:srgbClr val="000000"/>
                </a:solidFill>
                <a:effectLst/>
                <a:latin typeface="+mn-lt"/>
                <a:cs typeface="Arial" panose="020B0604020202020204" pitchFamily="34" charset="0"/>
              </a:rPr>
              <a:t>IDEALE</a:t>
            </a:r>
            <a:endParaRPr lang="de-DE" sz="1200" b="1" i="0">
              <a:solidFill>
                <a:srgbClr val="000000"/>
              </a:solidFill>
              <a:effectLst/>
              <a:latin typeface="+mn-lt"/>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solidFill>
                  <a:srgbClr val="000000"/>
                </a:solidFill>
                <a:cs typeface="Arial" panose="020B0604020202020204" pitchFamily="34" charset="0"/>
              </a:rPr>
              <a:t>Im Sport spielen </a:t>
            </a:r>
            <a:r>
              <a:rPr lang="de-CH" sz="1200" b="0">
                <a:solidFill>
                  <a:srgbClr val="000000"/>
                </a:solidFill>
                <a:cs typeface="Arial" panose="020B0604020202020204" pitchFamily="34" charset="0"/>
              </a:rPr>
              <a:t>Ideale eine grosse Rolle.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solidFill>
                  <a:srgbClr val="000000"/>
                </a:solidFill>
                <a:cs typeface="Arial" panose="020B0604020202020204" pitchFamily="34" charset="0"/>
              </a:rPr>
              <a:t>Sie inspirieren dazu nach Verbesserungen zu streben und sein Bestes zu geben.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solidFill>
                  <a:srgbClr val="000000"/>
                </a:solidFill>
                <a:cs typeface="Arial" panose="020B0604020202020204" pitchFamily="34" charset="0"/>
              </a:rPr>
              <a:t>Manche fördern Teamgeist und gesunde Entwicklung. Andere können jedoch zu extremen Ansichten führen (wie «Diätwahn», das Motto </a:t>
            </a:r>
            <a:r>
              <a:rPr lang="de-CH" sz="1200" b="0" i="0">
                <a:solidFill>
                  <a:srgbClr val="000000"/>
                </a:solidFill>
                <a:effectLst/>
                <a:latin typeface="+mn-lt"/>
              </a:rPr>
              <a:t>«</a:t>
            </a:r>
            <a:r>
              <a:rPr lang="de-CH" sz="1200" b="0" i="0" err="1">
                <a:solidFill>
                  <a:srgbClr val="000000"/>
                </a:solidFill>
                <a:effectLst/>
                <a:latin typeface="+mn-lt"/>
              </a:rPr>
              <a:t>No</a:t>
            </a:r>
            <a:r>
              <a:rPr lang="de-CH" sz="1200" b="0" i="0">
                <a:solidFill>
                  <a:srgbClr val="000000"/>
                </a:solidFill>
                <a:effectLst/>
                <a:latin typeface="+mn-lt"/>
              </a:rPr>
              <a:t> </a:t>
            </a:r>
            <a:r>
              <a:rPr lang="de-CH" sz="1200" b="0" i="0" err="1">
                <a:solidFill>
                  <a:srgbClr val="000000"/>
                </a:solidFill>
                <a:effectLst/>
                <a:latin typeface="+mn-lt"/>
              </a:rPr>
              <a:t>pain</a:t>
            </a:r>
            <a:r>
              <a:rPr lang="de-CH" sz="1200" b="0" i="0">
                <a:solidFill>
                  <a:srgbClr val="000000"/>
                </a:solidFill>
                <a:effectLst/>
                <a:latin typeface="+mn-lt"/>
              </a:rPr>
              <a:t>, </a:t>
            </a:r>
            <a:r>
              <a:rPr lang="de-CH" sz="1200" b="0" i="0" err="1">
                <a:solidFill>
                  <a:srgbClr val="000000"/>
                </a:solidFill>
                <a:effectLst/>
                <a:latin typeface="+mn-lt"/>
              </a:rPr>
              <a:t>no</a:t>
            </a:r>
            <a:r>
              <a:rPr lang="de-CH" sz="1200" b="0" i="0">
                <a:solidFill>
                  <a:srgbClr val="000000"/>
                </a:solidFill>
                <a:effectLst/>
                <a:latin typeface="+mn-lt"/>
              </a:rPr>
              <a:t> </a:t>
            </a:r>
            <a:r>
              <a:rPr lang="de-CH" sz="1200" b="0" i="0" err="1">
                <a:solidFill>
                  <a:srgbClr val="000000"/>
                </a:solidFill>
                <a:effectLst/>
                <a:latin typeface="+mn-lt"/>
              </a:rPr>
              <a:t>gain</a:t>
            </a:r>
            <a:r>
              <a:rPr lang="de-CH" sz="1200" b="0" i="0">
                <a:solidFill>
                  <a:srgbClr val="000000"/>
                </a:solidFill>
                <a:effectLst/>
                <a:latin typeface="+mn-lt"/>
              </a:rPr>
              <a:t>» oder der Drang, immer über die eigenen Grenzen zu gehen.)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effectLst/>
                <a:latin typeface="+mn-lt"/>
                <a:ea typeface="Calibri" panose="020F0502020204030204" pitchFamily="34" charset="0"/>
                <a:cs typeface="Arial" panose="020B0604020202020204" pitchFamily="34" charset="0"/>
              </a:rPr>
              <a:t>Ideale gibt es überall. Manchmal erkennt man sie nicht (mehr), weil sie «normalisiert» sind (z.B. bei Gewichtsklassen im Sport). Darum ist es wichtig rund um Ideale kritisches Denken zu fördern.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a:solidFill>
                <a:srgbClr val="000000"/>
              </a:solidFill>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1">
                <a:solidFill>
                  <a:srgbClr val="000000"/>
                </a:solidFill>
                <a:cs typeface="Arial" panose="020B0604020202020204" pitchFamily="34" charset="0"/>
              </a:rPr>
              <a:t>NÄHE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solidFill>
                  <a:srgbClr val="000000"/>
                </a:solidFill>
                <a:cs typeface="Arial" panose="020B0604020202020204" pitchFamily="34" charset="0"/>
              </a:rPr>
              <a:t>Im Sport sind </a:t>
            </a:r>
            <a:r>
              <a:rPr lang="de-CH" sz="1200" b="0">
                <a:solidFill>
                  <a:srgbClr val="000000"/>
                </a:solidFill>
                <a:cs typeface="Arial" panose="020B0604020202020204" pitchFamily="34" charset="0"/>
              </a:rPr>
              <a:t>die Beziehungen untereinander wichtig.</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solidFill>
                  <a:srgbClr val="000000"/>
                </a:solidFill>
                <a:cs typeface="Arial" panose="020B0604020202020204" pitchFamily="34" charset="0"/>
              </a:rPr>
              <a:t>Diese Beziehungen brauchen eine angemessene Nähe, sowohl körperlich als auch emotional.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solidFill>
                  <a:srgbClr val="000000"/>
                </a:solidFill>
                <a:cs typeface="Arial" panose="020B0604020202020204" pitchFamily="34" charset="0"/>
              </a:rPr>
              <a:t>Ebenso wichtig ist die schützende Distanz.</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solidFill>
                  <a:srgbClr val="000000"/>
                </a:solidFill>
                <a:effectLst/>
                <a:latin typeface="+mn-lt"/>
              </a:rPr>
              <a:t>Persönliche Grenzen dürfen nicht überschritten werden (gerade auch in Macht- und Abhängigkeitsbeziehungen).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solidFill>
                  <a:srgbClr val="000000"/>
                </a:solidFill>
                <a:effectLst/>
                <a:latin typeface="+mn-lt"/>
              </a:rPr>
              <a:t>Jede Person hat das Recht auf Wahrung der Privat- und Intimsphäre.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solidFill>
                  <a:srgbClr val="000000"/>
                </a:solidFill>
                <a:effectLst/>
                <a:latin typeface="+mn-lt"/>
              </a:rPr>
              <a:t>Nähe braucht also Fürsorge.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a:solidFill>
                <a:srgbClr val="000000"/>
              </a:solidFill>
              <a:effectLst/>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1" i="0">
                <a:solidFill>
                  <a:srgbClr val="000000"/>
                </a:solidFill>
                <a:effectLst/>
                <a:latin typeface="+mn-lt"/>
                <a:cs typeface="Arial" panose="020B0604020202020204" pitchFamily="34" charset="0"/>
              </a:rPr>
              <a:t>DRUCK</a:t>
            </a:r>
            <a:endParaRPr lang="de-DE" sz="1200" b="1">
              <a:solidFill>
                <a:srgbClr val="000000"/>
              </a:solidFill>
              <a:cs typeface="Arial" panose="020B0604020202020204" pitchFamily="34" charset="0"/>
            </a:endParaRPr>
          </a:p>
          <a:p>
            <a:pPr marL="284807" indent="-284807">
              <a:buFont typeface="Arial" panose="020B0604020202020204" pitchFamily="34" charset="0"/>
              <a:buChar char="•"/>
            </a:pPr>
            <a:r>
              <a:rPr lang="de-CH" sz="1200">
                <a:solidFill>
                  <a:srgbClr val="000000"/>
                </a:solidFill>
                <a:cs typeface="Arial" panose="020B0604020202020204" pitchFamily="34" charset="0"/>
              </a:rPr>
              <a:t>Sport ist </a:t>
            </a:r>
            <a:r>
              <a:rPr lang="de-CH" sz="1200" b="0">
                <a:solidFill>
                  <a:srgbClr val="000000"/>
                </a:solidFill>
                <a:cs typeface="Arial" panose="020B0604020202020204" pitchFamily="34" charset="0"/>
              </a:rPr>
              <a:t>wettbewerbsorientiert und daher oft mit Druck verbunden. </a:t>
            </a:r>
          </a:p>
          <a:p>
            <a:pPr marL="284807" indent="-284807">
              <a:buFont typeface="Arial" panose="020B0604020202020204" pitchFamily="34" charset="0"/>
              <a:buChar char="•"/>
            </a:pPr>
            <a:r>
              <a:rPr lang="de-CH" sz="1200" b="0">
                <a:solidFill>
                  <a:srgbClr val="000000"/>
                </a:solidFill>
                <a:cs typeface="Arial" panose="020B0604020202020204" pitchFamily="34" charset="0"/>
              </a:rPr>
              <a:t>Ein angemessener Druck kann förderlich sein und dazu motivieren, sich weiterzuentwickeln. </a:t>
            </a:r>
          </a:p>
          <a:p>
            <a:pPr marL="284807" indent="-284807">
              <a:buFont typeface="Arial" panose="020B0604020202020204" pitchFamily="34" charset="0"/>
              <a:buChar char="•"/>
            </a:pPr>
            <a:r>
              <a:rPr lang="de-CH" sz="1200" b="0">
                <a:solidFill>
                  <a:srgbClr val="000000"/>
                </a:solidFill>
                <a:cs typeface="Arial" panose="020B0604020202020204" pitchFamily="34" charset="0"/>
              </a:rPr>
              <a:t>Jedoch kann zu viel Druck Stress auslösen.</a:t>
            </a:r>
          </a:p>
          <a:p>
            <a:pPr marL="284807" indent="-284807">
              <a:buFont typeface="Arial" panose="020B0604020202020204" pitchFamily="34" charset="0"/>
              <a:buChar char="•"/>
            </a:pPr>
            <a:r>
              <a:rPr lang="de-CH" sz="1200" b="0" i="0">
                <a:solidFill>
                  <a:srgbClr val="000000"/>
                </a:solidFill>
                <a:effectLst/>
                <a:latin typeface="+mn-lt"/>
              </a:rPr>
              <a:t>Nicht nur Sportler und Sportlerinnen, sondern auch Trainer und Trainerinnen, Erziehungsberechtigte, Vereine und Verbände stehen unter Leistungsdruck – und manchmal üben sie selbst Druck aus. </a:t>
            </a:r>
          </a:p>
          <a:p>
            <a:pPr marL="284807" indent="-284807">
              <a:buFont typeface="Arial" panose="020B0604020202020204" pitchFamily="34" charset="0"/>
              <a:buChar char="•"/>
            </a:pPr>
            <a:r>
              <a:rPr lang="de-CH" sz="1200" b="0" i="0">
                <a:solidFill>
                  <a:srgbClr val="000000"/>
                </a:solidFill>
                <a:effectLst/>
                <a:latin typeface="+mn-lt"/>
              </a:rPr>
              <a:t>Sportliche Aktivitäten setzen auch die Natur und Umwelt unter Druck. </a:t>
            </a:r>
          </a:p>
          <a:p>
            <a:pPr marL="284807" indent="-284807">
              <a:buFont typeface="Arial" panose="020B0604020202020204" pitchFamily="34" charset="0"/>
              <a:buChar char="•"/>
            </a:pPr>
            <a:r>
              <a:rPr lang="de-CH" sz="1200" b="0" i="0">
                <a:solidFill>
                  <a:srgbClr val="000000"/>
                </a:solidFill>
                <a:effectLst/>
                <a:latin typeface="+mn-lt"/>
              </a:rPr>
              <a:t>Druck kann viele Formen annehmen. </a:t>
            </a:r>
          </a:p>
          <a:p>
            <a:pPr marL="284807" marR="0" lvl="0" indent="-284807"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solidFill>
                  <a:srgbClr val="000000"/>
                </a:solidFill>
                <a:effectLst/>
                <a:latin typeface="+mn-lt"/>
                <a:ea typeface="Calibri" panose="020F0502020204030204" pitchFamily="34" charset="0"/>
                <a:cs typeface="Arial" panose="020B0604020202020204" pitchFamily="34" charset="0"/>
              </a:rPr>
              <a:t>Gemeinsam mit Freude ist Druck tragbar.</a:t>
            </a:r>
            <a:endParaRPr lang="de-CH" sz="1200" b="0" i="0">
              <a:solidFill>
                <a:srgbClr val="000000"/>
              </a:solidFill>
              <a:effectLst/>
              <a:latin typeface="+mn-lt"/>
            </a:endParaRPr>
          </a:p>
          <a:p>
            <a:pPr marL="0" indent="0">
              <a:buFont typeface="Arial" panose="020B0604020202020204" pitchFamily="34" charset="0"/>
              <a:buNone/>
            </a:pPr>
            <a:endParaRPr lang="de-CH" sz="1200" b="0" i="0">
              <a:solidFill>
                <a:srgbClr val="000000"/>
              </a:solidFill>
              <a:effectLst/>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a:effectLst/>
                <a:latin typeface="+mn-lt"/>
                <a:ea typeface="Calibri" panose="020F0502020204030204" pitchFamily="34" charset="0"/>
                <a:cs typeface="Arial" panose="020B0604020202020204" pitchFamily="34" charset="0"/>
              </a:rPr>
              <a:t>Und ganz zentral: Jede Situation hat individuelle und systemische Faktoren, d.h. nicht nur der Mensch, sondern auch das System / Umfeld tragen eine Verantwortung</a:t>
            </a:r>
          </a:p>
        </p:txBody>
      </p:sp>
      <p:sp>
        <p:nvSpPr>
          <p:cNvPr id="4" name="Foliennummernplatzhalter 3"/>
          <p:cNvSpPr>
            <a:spLocks noGrp="1"/>
          </p:cNvSpPr>
          <p:nvPr>
            <p:ph type="sldNum" sz="quarter" idx="5"/>
          </p:nvPr>
        </p:nvSpPr>
        <p:spPr/>
        <p:txBody>
          <a:bodyPr/>
          <a:lstStyle/>
          <a:p>
            <a:fld id="{288E0A86-1BAE-4CD5-91FD-FEFDACC0AA5C}" type="slidenum">
              <a:rPr lang="de-DE" smtClean="0"/>
              <a:t>16</a:t>
            </a:fld>
            <a:endParaRPr lang="de-DE"/>
          </a:p>
        </p:txBody>
      </p:sp>
    </p:spTree>
    <p:extLst>
      <p:ext uri="{BB962C8B-B14F-4D97-AF65-F5344CB8AC3E}">
        <p14:creationId xmlns:p14="http://schemas.microsoft.com/office/powerpoint/2010/main" val="2167420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14911-7120-DBDE-24FA-3011B3DF13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BC5FA2-58AC-BC30-97AF-99A812D9DD5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E7FE2F-8793-6B81-85B8-52B869A21259}"/>
              </a:ext>
            </a:extLst>
          </p:cNvPr>
          <p:cNvSpPr>
            <a:spLocks noGrp="1"/>
          </p:cNvSpPr>
          <p:nvPr>
            <p:ph type="body" idx="1"/>
          </p:nvPr>
        </p:nvSpPr>
        <p:spPr/>
        <p:txBody>
          <a:bodyPr/>
          <a:lstStyle/>
          <a:p>
            <a:r>
              <a:rPr lang="de-CH" i="1"/>
              <a:t>Übergangsfolie zur Orientierung für die Kursleitung</a:t>
            </a:r>
          </a:p>
        </p:txBody>
      </p:sp>
      <p:sp>
        <p:nvSpPr>
          <p:cNvPr id="4" name="Foliennummernplatzhalter 3">
            <a:extLst>
              <a:ext uri="{FF2B5EF4-FFF2-40B4-BE49-F238E27FC236}">
                <a16:creationId xmlns:a16="http://schemas.microsoft.com/office/drawing/2014/main" id="{40C23A40-2CB4-C99F-F946-B0D7E263437B}"/>
              </a:ext>
            </a:extLst>
          </p:cNvPr>
          <p:cNvSpPr>
            <a:spLocks noGrp="1"/>
          </p:cNvSpPr>
          <p:nvPr>
            <p:ph type="sldNum" sz="quarter" idx="5"/>
          </p:nvPr>
        </p:nvSpPr>
        <p:spPr/>
        <p:txBody>
          <a:bodyPr/>
          <a:lstStyle/>
          <a:p>
            <a:fld id="{3B1D1545-34EE-457B-B5DE-97D69928C3A8}" type="slidenum">
              <a:rPr lang="de-CH" smtClean="0"/>
              <a:t>17</a:t>
            </a:fld>
            <a:endParaRPr lang="de-CH"/>
          </a:p>
        </p:txBody>
      </p:sp>
    </p:spTree>
    <p:extLst>
      <p:ext uri="{BB962C8B-B14F-4D97-AF65-F5344CB8AC3E}">
        <p14:creationId xmlns:p14="http://schemas.microsoft.com/office/powerpoint/2010/main" val="2274097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CH" sz="1200" b="0" i="1">
                <a:solidFill>
                  <a:srgbClr val="909090"/>
                </a:solidFill>
                <a:effectLst/>
                <a:latin typeface="+mn-lt"/>
                <a:cs typeface="Arial" panose="020B0604020202020204" pitchFamily="34" charset="0"/>
              </a:rPr>
              <a:t>Bezug nehmen zum eingangs erwähnten «Warum»</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sz="1200" b="0" i="1">
              <a:solidFill>
                <a:srgbClr val="909090"/>
              </a:solidFill>
              <a:effectLst/>
              <a:latin typeface="+mn-lt"/>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b="0" i="0">
                <a:solidFill>
                  <a:srgbClr val="909090"/>
                </a:solidFill>
                <a:effectLst/>
                <a:latin typeface="+mn-lt"/>
                <a:cs typeface="Arial" panose="020B0604020202020204" pitchFamily="34" charset="0"/>
              </a:rPr>
              <a:t>Wie eingangs erwähnt, soll im Schweizer Sport die Würde aller beteiligten Menschen an erster Stelle stehen.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b="0" i="0">
                <a:solidFill>
                  <a:srgbClr val="909090"/>
                </a:solidFill>
                <a:effectLst/>
                <a:latin typeface="+mn-lt"/>
                <a:cs typeface="Arial" panose="020B0604020202020204" pitchFamily="34" charset="0"/>
              </a:rPr>
              <a:t>Sportler/-innen, Trainer/-innen und alle Beteiligten brauchen einen gesunden, respektvollen, fairen und erfolgreichen Sport.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b="0" i="0">
                <a:solidFill>
                  <a:srgbClr val="909090"/>
                </a:solidFill>
                <a:effectLst/>
                <a:latin typeface="+mn-lt"/>
                <a:cs typeface="Arial" panose="020B0604020202020204" pitchFamily="34" charset="0"/>
              </a:rPr>
              <a:t>Ethikverstösse und Grenzüberschreitungen haben im Sport keinen Platz.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b="0" i="0">
                <a:solidFill>
                  <a:srgbClr val="909090"/>
                </a:solidFill>
                <a:effectLst/>
                <a:latin typeface="+mn-lt"/>
                <a:cs typeface="Arial" panose="020B0604020202020204" pitchFamily="34" charset="0"/>
              </a:rPr>
              <a:t>Die zentrale Fragestellung ist deshalb </a:t>
            </a:r>
            <a:r>
              <a:rPr lang="de-CH" sz="1200">
                <a:latin typeface="+mn-lt"/>
                <a:cs typeface="Arial" panose="020B0604020202020204" pitchFamily="34" charset="0"/>
              </a:rPr>
              <a:t>«Was schützt die Würde der Menschen im Sport?», «Was verletzt sie?»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b="0">
                <a:effectLst/>
                <a:latin typeface="+mn-lt"/>
                <a:ea typeface="Calibri" panose="020F0502020204030204" pitchFamily="34" charset="0"/>
                <a:cs typeface="Arial" panose="020B0604020202020204" pitchFamily="34" charset="0"/>
              </a:rPr>
              <a:t>Aus dieser Frage heraus wurde der Swiss Olympic </a:t>
            </a:r>
            <a:r>
              <a:rPr lang="de-CH" sz="1200" b="1">
                <a:effectLst/>
                <a:latin typeface="+mn-lt"/>
                <a:ea typeface="Calibri" panose="020F0502020204030204" pitchFamily="34" charset="0"/>
                <a:cs typeface="Arial" panose="020B0604020202020204" pitchFamily="34" charset="0"/>
              </a:rPr>
              <a:t>Ethik-Kompass</a:t>
            </a:r>
            <a:r>
              <a:rPr lang="de-CH" sz="1200" b="0">
                <a:effectLst/>
                <a:latin typeface="+mn-lt"/>
                <a:ea typeface="Calibri" panose="020F0502020204030204" pitchFamily="34" charset="0"/>
                <a:cs typeface="Arial" panose="020B0604020202020204" pitchFamily="34" charset="0"/>
              </a:rPr>
              <a:t> entwickelt. Er ist seit Februar 2024 online. </a:t>
            </a:r>
            <a:endParaRPr lang="de-CH" sz="1200">
              <a:latin typeface="+mn-lt"/>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a:effectLst/>
                <a:latin typeface="+mn-lt"/>
                <a:ea typeface="Calibri" panose="020F0502020204030204" pitchFamily="34" charset="0"/>
                <a:cs typeface="Arial" panose="020B0604020202020204" pitchFamily="34" charset="0"/>
              </a:rPr>
              <a:t>Der Swiss Olympic Ethik-Kompass</a:t>
            </a:r>
            <a:r>
              <a:rPr lang="de-DE" sz="1200">
                <a:effectLst/>
                <a:latin typeface="+mn-lt"/>
                <a:ea typeface="Calibri" panose="020F0502020204030204" pitchFamily="34" charset="0"/>
                <a:cs typeface="Arial" panose="020B0604020202020204" pitchFamily="34" charset="0"/>
              </a:rPr>
              <a:t> </a:t>
            </a:r>
            <a:r>
              <a:rPr lang="de-CH" sz="1200" b="0" i="0">
                <a:effectLst/>
                <a:latin typeface="+mn-lt"/>
                <a:cs typeface="Arial" panose="020B0604020202020204" pitchFamily="34" charset="0"/>
              </a:rPr>
              <a:t>ist </a:t>
            </a:r>
            <a:r>
              <a:rPr lang="de-CH" sz="1200" b="1" i="0">
                <a:effectLst/>
                <a:latin typeface="+mn-lt"/>
                <a:cs typeface="Arial" panose="020B0604020202020204" pitchFamily="34" charset="0"/>
              </a:rPr>
              <a:t>Orientierungshilfe, Handlungs-Wegweiser und Sensibilisierungstool.</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200">
                <a:latin typeface="+mn-lt"/>
                <a:cs typeface="Arial" panose="020B0604020202020204" pitchFamily="34" charset="0"/>
              </a:rPr>
              <a:t>Der </a:t>
            </a:r>
            <a:r>
              <a:rPr lang="de-CH" sz="1200" b="0">
                <a:effectLst/>
                <a:latin typeface="+mn-lt"/>
                <a:ea typeface="Calibri" panose="020F0502020204030204" pitchFamily="34" charset="0"/>
                <a:cs typeface="Arial" panose="020B0604020202020204" pitchFamily="34" charset="0"/>
              </a:rPr>
              <a:t>Ethik-Kompass</a:t>
            </a:r>
            <a:r>
              <a:rPr lang="de-DE" sz="1200">
                <a:latin typeface="+mn-lt"/>
                <a:cs typeface="Arial" panose="020B0604020202020204" pitchFamily="34" charset="0"/>
              </a:rPr>
              <a:t> ist ein Werkzeug, </a:t>
            </a:r>
            <a:r>
              <a:rPr lang="de-DE" sz="1200" b="1">
                <a:latin typeface="+mn-lt"/>
                <a:cs typeface="Arial" panose="020B0604020202020204" pitchFamily="34" charset="0"/>
              </a:rPr>
              <a:t>kein Rezeptbuch </a:t>
            </a:r>
            <a:r>
              <a:rPr lang="de-DE" sz="1200">
                <a:latin typeface="+mn-lt"/>
                <a:cs typeface="Arial" panose="020B0604020202020204" pitchFamily="34" charset="0"/>
              </a:rPr>
              <a:t>oder eine Handlungsanleitung für individuelle Situationen.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b="0" i="0">
                <a:solidFill>
                  <a:srgbClr val="909090"/>
                </a:solidFill>
                <a:effectLst/>
                <a:latin typeface="+mn-lt"/>
                <a:cs typeface="Arial" panose="020B0604020202020204" pitchFamily="34" charset="0"/>
              </a:rPr>
              <a:t>Der Swiss Olympic Ethik-Kompass sensibilisiert, informiert und ermutigt zu ethischem Handeln und verbessert so die Qualität im Sport.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b="0">
                <a:effectLst/>
                <a:latin typeface="+mn-lt"/>
                <a:ea typeface="Calibri" panose="020F0502020204030204" pitchFamily="34" charset="0"/>
                <a:cs typeface="Arial" panose="020B0604020202020204" pitchFamily="34" charset="0"/>
              </a:rPr>
              <a:t>Er stellt diese zentrale Frage nach der Würde.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b="0">
                <a:effectLst/>
                <a:latin typeface="+mn-lt"/>
                <a:ea typeface="Calibri" panose="020F0502020204030204" pitchFamily="34" charset="0"/>
                <a:cs typeface="Arial" panose="020B0604020202020204" pitchFamily="34" charset="0"/>
              </a:rPr>
              <a:t>Er unterstützt beim Einordnen und Einschätzen von Situationen.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CH" sz="1200" b="0">
                <a:effectLst/>
                <a:latin typeface="+mn-lt"/>
                <a:ea typeface="Calibri" panose="020F0502020204030204" pitchFamily="34" charset="0"/>
                <a:cs typeface="Arial" panose="020B0604020202020204" pitchFamily="34" charset="0"/>
              </a:rPr>
              <a:t>Und er regt im Besonderen zum Nachdenken und Diskutieren an</a:t>
            </a:r>
            <a:r>
              <a:rPr lang="de-CH" sz="1200">
                <a:latin typeface="+mn-lt"/>
                <a:cs typeface="Arial" panose="020B0604020202020204" pitchFamily="34" charset="0"/>
              </a:rPr>
              <a:t>: </a:t>
            </a:r>
            <a:r>
              <a:rPr lang="de-CH" sz="1200" b="1">
                <a:latin typeface="+mn-lt"/>
                <a:cs typeface="Arial" panose="020B0604020202020204" pitchFamily="34" charset="0"/>
              </a:rPr>
              <a:t>«Was ist das gute und gesunde Mass?»</a:t>
            </a:r>
            <a:endParaRPr lang="de-CH"/>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18</a:t>
            </a:fld>
            <a:endParaRPr lang="de-DE"/>
          </a:p>
        </p:txBody>
      </p:sp>
    </p:spTree>
    <p:extLst>
      <p:ext uri="{BB962C8B-B14F-4D97-AF65-F5344CB8AC3E}">
        <p14:creationId xmlns:p14="http://schemas.microsoft.com/office/powerpoint/2010/main" val="3993663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D8E2FE3B-D30B-45CD-B683-64359CFDF76A}"/>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sz="1200" b="1">
              <a:latin typeface="+mn-lt"/>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a:t>Übergangsfolie zur Orientierung für die Kursleitung</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36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a:latin typeface="+mn-lt"/>
                <a:cs typeface="Arial" panose="020B0604020202020204" pitchFamily="34" charset="0"/>
              </a:rPr>
              <a:t>Der Swiss Olympic Ethik-Kompass auf einen Blick:</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sz="1200">
              <a:latin typeface="+mn-lt"/>
              <a:cs typeface="Arial" panose="020B0604020202020204" pitchFamily="34" charset="0"/>
            </a:endParaRPr>
          </a:p>
          <a:p>
            <a:pPr marL="275590" indent="-275590">
              <a:buChar char="•"/>
            </a:pPr>
            <a:r>
              <a:rPr lang="de-CH" sz="1200">
                <a:latin typeface="+mn-lt"/>
                <a:cs typeface="Arial" panose="020B0604020202020204" pitchFamily="34" charset="0"/>
              </a:rPr>
              <a:t>Der Swiss Olympic Ethik-Kompass gliedert sich in </a:t>
            </a:r>
            <a:r>
              <a:rPr lang="de-CH" sz="1200" b="1">
                <a:latin typeface="+mn-lt"/>
                <a:cs typeface="Arial" panose="020B0604020202020204" pitchFamily="34" charset="0"/>
              </a:rPr>
              <a:t>vier Themen</a:t>
            </a:r>
            <a:r>
              <a:rPr lang="de-CH" sz="1200">
                <a:latin typeface="+mn-lt"/>
                <a:cs typeface="Arial" panose="020B0604020202020204" pitchFamily="34" charset="0"/>
              </a:rPr>
              <a:t>: </a:t>
            </a:r>
            <a:r>
              <a:rPr lang="de-CH" sz="1200" b="1">
                <a:latin typeface="+mn-lt"/>
                <a:cs typeface="Arial" panose="020B0604020202020204" pitchFamily="34" charset="0"/>
              </a:rPr>
              <a:t>Macht, Ideale, Nähe</a:t>
            </a:r>
            <a:r>
              <a:rPr lang="de-CH" sz="1200">
                <a:latin typeface="+mn-lt"/>
                <a:cs typeface="Arial" panose="020B0604020202020204" pitchFamily="34" charset="0"/>
              </a:rPr>
              <a:t> und </a:t>
            </a:r>
            <a:r>
              <a:rPr lang="de-CH" sz="1200" b="1">
                <a:latin typeface="+mn-lt"/>
                <a:cs typeface="Arial" panose="020B0604020202020204" pitchFamily="34" charset="0"/>
              </a:rPr>
              <a:t>Druck. </a:t>
            </a:r>
            <a:endParaRPr lang="de-CH" sz="1200">
              <a:latin typeface="+mn-lt"/>
              <a:cs typeface="Arial" panose="020B0604020202020204" pitchFamily="34" charset="0"/>
            </a:endParaRPr>
          </a:p>
          <a:p>
            <a:pPr marL="275590" indent="-275590">
              <a:buChar char="•"/>
            </a:pPr>
            <a:r>
              <a:rPr lang="de-CH" sz="1200">
                <a:latin typeface="+mn-lt"/>
                <a:cs typeface="Arial" panose="020B0604020202020204" pitchFamily="34" charset="0"/>
              </a:rPr>
              <a:t>Ihr habt dazu bereits Informationen erhalten. </a:t>
            </a:r>
          </a:p>
          <a:p>
            <a:pPr marL="275590" indent="-275590">
              <a:buChar char="•"/>
            </a:pPr>
            <a:r>
              <a:rPr lang="de-CH" sz="1200">
                <a:latin typeface="+mn-lt"/>
                <a:cs typeface="Arial" panose="020B0604020202020204" pitchFamily="34" charset="0"/>
              </a:rPr>
              <a:t>Er beinhaltet </a:t>
            </a:r>
            <a:r>
              <a:rPr lang="de-CH" sz="1200" b="1">
                <a:latin typeface="+mn-lt"/>
                <a:cs typeface="Arial" panose="020B0604020202020204" pitchFamily="34" charset="0"/>
              </a:rPr>
              <a:t>2 Pole</a:t>
            </a:r>
            <a:r>
              <a:rPr lang="de-CH" sz="1200">
                <a:latin typeface="+mn-lt"/>
                <a:cs typeface="Arial" panose="020B0604020202020204" pitchFamily="34" charset="0"/>
              </a:rPr>
              <a:t>: d.h. bei allen Themen gibt es ein «zu viel» und ein «zu wenig», das stellt der Regler innerhalb des Ethik-Kompasses dar.</a:t>
            </a:r>
          </a:p>
          <a:p>
            <a:pPr marL="275590" indent="-275590">
              <a:buChar char="•"/>
            </a:pPr>
            <a:r>
              <a:rPr lang="de-CH" sz="1200">
                <a:latin typeface="+mn-lt"/>
                <a:cs typeface="Arial" panose="020B0604020202020204" pitchFamily="34" charset="0"/>
              </a:rPr>
              <a:t>Der Regler kann entsprechend in beide Richtungen (nach oben und nach unten) verschoben werden.</a:t>
            </a:r>
            <a:endParaRPr lang="en-US" sz="1200">
              <a:latin typeface="+mn-lt"/>
              <a:cs typeface="Arial" panose="020B0604020202020204" pitchFamily="34" charset="0"/>
            </a:endParaRPr>
          </a:p>
          <a:p>
            <a:pPr marL="275590" indent="-275590">
              <a:buChar char="•"/>
            </a:pPr>
            <a:r>
              <a:rPr lang="de-CH" sz="1200">
                <a:latin typeface="+mn-lt"/>
                <a:cs typeface="Arial" panose="020B0604020202020204" pitchFamily="34" charset="0"/>
              </a:rPr>
              <a:t>Sowohl ein «zu viel» an Macht, Idealen, Nähe oder Druck, aber auch ein «zu wenig» kann die Würde verletzen. </a:t>
            </a:r>
          </a:p>
          <a:p>
            <a:pPr marL="275590" marR="0" lvl="0" indent="-275590" algn="l" defTabSz="685800" rtl="0" eaLnBrk="1" fontAlgn="auto" latinLnBrk="0" hangingPunct="1">
              <a:lnSpc>
                <a:spcPct val="100000"/>
              </a:lnSpc>
              <a:spcBef>
                <a:spcPts val="0"/>
              </a:spcBef>
              <a:spcAft>
                <a:spcPts val="0"/>
              </a:spcAft>
              <a:buClrTx/>
              <a:buSzTx/>
              <a:buFontTx/>
              <a:buChar char="•"/>
              <a:tabLst/>
              <a:defRPr/>
            </a:pPr>
            <a:r>
              <a:rPr lang="de-CH" sz="1200">
                <a:latin typeface="+mn-lt"/>
                <a:cs typeface="Arial" panose="020B0604020202020204" pitchFamily="34" charset="0"/>
              </a:rPr>
              <a:t>Ebenso deckt der Ethik-Kompass </a:t>
            </a:r>
            <a:r>
              <a:rPr lang="de-CH" sz="1200" b="1">
                <a:latin typeface="+mn-lt"/>
                <a:cs typeface="Arial" panose="020B0604020202020204" pitchFamily="34" charset="0"/>
              </a:rPr>
              <a:t>vier Farben </a:t>
            </a:r>
            <a:r>
              <a:rPr lang="de-CH" sz="1200">
                <a:latin typeface="+mn-lt"/>
                <a:cs typeface="Arial" panose="020B0604020202020204" pitchFamily="34" charset="0"/>
              </a:rPr>
              <a:t>ab: grün, grau, orange und rot</a:t>
            </a:r>
          </a:p>
        </p:txBody>
      </p:sp>
      <p:sp>
        <p:nvSpPr>
          <p:cNvPr id="4" name="Foliennummernplatzhalter 3"/>
          <p:cNvSpPr>
            <a:spLocks noGrp="1"/>
          </p:cNvSpPr>
          <p:nvPr>
            <p:ph type="sldNum" sz="quarter" idx="5"/>
          </p:nvPr>
        </p:nvSpPr>
        <p:spPr/>
        <p:txBody>
          <a:bodyPr/>
          <a:lstStyle/>
          <a:p>
            <a:fld id="{288E0A86-1BAE-4CD5-91FD-FEFDACC0AA5C}" type="slidenum">
              <a:rPr lang="de-DE" smtClean="0"/>
              <a:t>20</a:t>
            </a:fld>
            <a:endParaRPr lang="de-DE"/>
          </a:p>
        </p:txBody>
      </p:sp>
    </p:spTree>
    <p:extLst>
      <p:ext uri="{BB962C8B-B14F-4D97-AF65-F5344CB8AC3E}">
        <p14:creationId xmlns:p14="http://schemas.microsoft.com/office/powerpoint/2010/main" val="771443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900">
                <a:cs typeface="Arial" panose="020B0604020202020204" pitchFamily="34" charset="0"/>
              </a:rPr>
              <a:t>Der Ethik-Kompass beschreibt mögliche Handlungen in den unterschiedlichen Farbspektren. </a:t>
            </a:r>
          </a:p>
          <a:p>
            <a:endParaRPr lang="de-CH" sz="900">
              <a:cs typeface="Arial" panose="020B0604020202020204" pitchFamily="34" charset="0"/>
            </a:endParaRPr>
          </a:p>
          <a:p>
            <a:pPr marL="227846" indent="-227846">
              <a:buFont typeface="+mj-lt"/>
              <a:buAutoNum type="arabicPeriod"/>
            </a:pPr>
            <a:r>
              <a:rPr lang="de-CH" sz="900" b="1">
                <a:cs typeface="Arial" panose="020B0604020202020204" pitchFamily="34" charset="0"/>
              </a:rPr>
              <a:t>Grün </a:t>
            </a:r>
            <a:r>
              <a:rPr lang="de-CH" sz="900" b="0">
                <a:cs typeface="Arial" panose="020B0604020202020204" pitchFamily="34" charset="0"/>
              </a:rPr>
              <a:t>bedeutet die Situation ist </a:t>
            </a:r>
            <a:r>
              <a:rPr lang="de-CH" sz="900" b="1">
                <a:cs typeface="Arial" panose="020B0604020202020204" pitchFamily="34" charset="0"/>
              </a:rPr>
              <a:t>OK / wertvoll</a:t>
            </a:r>
            <a:r>
              <a:rPr lang="de-CH" sz="900">
                <a:cs typeface="Arial" panose="020B0604020202020204" pitchFamily="34" charset="0"/>
              </a:rPr>
              <a:t>. Der Mensch und die Situation sind zu stärken. </a:t>
            </a:r>
          </a:p>
          <a:p>
            <a:pPr marL="227846" indent="-227846">
              <a:buFont typeface="+mj-lt"/>
              <a:buAutoNum type="arabicPeriod"/>
            </a:pPr>
            <a:r>
              <a:rPr lang="de-DE" sz="900" b="1">
                <a:cs typeface="Arial" panose="020B0604020202020204" pitchFamily="34" charset="0"/>
              </a:rPr>
              <a:t>Grau</a:t>
            </a:r>
            <a:r>
              <a:rPr lang="de-DE" sz="900">
                <a:cs typeface="Arial" panose="020B0604020202020204" pitchFamily="34" charset="0"/>
              </a:rPr>
              <a:t> bedeutet die Situation ist </a:t>
            </a:r>
            <a:r>
              <a:rPr lang="de-DE" sz="900" b="1">
                <a:cs typeface="Arial" panose="020B0604020202020204" pitchFamily="34" charset="0"/>
              </a:rPr>
              <a:t>irritierend</a:t>
            </a:r>
            <a:r>
              <a:rPr lang="de-DE" sz="900">
                <a:cs typeface="Arial" panose="020B0604020202020204" pitchFamily="34" charset="0"/>
              </a:rPr>
              <a:t>. </a:t>
            </a:r>
            <a:r>
              <a:rPr lang="de-CH" sz="900">
                <a:solidFill>
                  <a:srgbClr val="000000"/>
                </a:solidFill>
                <a:cs typeface="Arial" panose="020B0604020202020204" pitchFamily="34" charset="0"/>
              </a:rPr>
              <a:t>Wenn etwas irritiert, komisch, risikoreich und grau wird, ​muss </a:t>
            </a:r>
            <a:r>
              <a:rPr lang="de-CH" sz="900" b="1">
                <a:solidFill>
                  <a:srgbClr val="000000"/>
                </a:solidFill>
                <a:cs typeface="Arial" panose="020B0604020202020204" pitchFamily="34" charset="0"/>
              </a:rPr>
              <a:t>Klarheit</a:t>
            </a:r>
            <a:r>
              <a:rPr lang="de-CH" sz="900">
                <a:solidFill>
                  <a:srgbClr val="000000"/>
                </a:solidFill>
                <a:cs typeface="Arial" panose="020B0604020202020204" pitchFamily="34" charset="0"/>
              </a:rPr>
              <a:t> geschaffen werden.​ Dies gelingt durch gemeinsame Reflexion und Auseinandersetzung mit der Situation: </a:t>
            </a:r>
          </a:p>
          <a:p>
            <a:pPr marL="570746" lvl="1" indent="-227846">
              <a:buFont typeface="Arial" panose="020B0604020202020204" pitchFamily="34" charset="0"/>
              <a:buChar char="•"/>
            </a:pPr>
            <a:r>
              <a:rPr lang="de-CH" sz="900">
                <a:solidFill>
                  <a:srgbClr val="000000"/>
                </a:solidFill>
                <a:cs typeface="Arial" panose="020B0604020202020204" pitchFamily="34" charset="0"/>
              </a:rPr>
              <a:t>Was passt zur Rolle? </a:t>
            </a:r>
          </a:p>
          <a:p>
            <a:pPr marL="570746" lvl="1" indent="-227846">
              <a:buFont typeface="Arial" panose="020B0604020202020204" pitchFamily="34" charset="0"/>
              <a:buChar char="•"/>
            </a:pPr>
            <a:r>
              <a:rPr lang="de-CH" sz="900">
                <a:solidFill>
                  <a:srgbClr val="000000"/>
                </a:solidFill>
                <a:cs typeface="Arial" panose="020B0604020202020204" pitchFamily="34" charset="0"/>
              </a:rPr>
              <a:t>Was gehört zum Auftrag? </a:t>
            </a:r>
          </a:p>
          <a:p>
            <a:pPr marL="570746" lvl="1" indent="-227846">
              <a:buFont typeface="Arial" panose="020B0604020202020204" pitchFamily="34" charset="0"/>
              <a:buChar char="•"/>
            </a:pPr>
            <a:r>
              <a:rPr lang="de-CH" sz="900">
                <a:solidFill>
                  <a:srgbClr val="000000"/>
                </a:solidFill>
                <a:cs typeface="Arial" panose="020B0604020202020204" pitchFamily="34" charset="0"/>
              </a:rPr>
              <a:t>Mit wem braucht es Gespräche? </a:t>
            </a:r>
          </a:p>
          <a:p>
            <a:pPr marL="570746" lvl="1" indent="-227846">
              <a:buFont typeface="Arial" panose="020B0604020202020204" pitchFamily="34" charset="0"/>
              <a:buChar char="•"/>
            </a:pPr>
            <a:r>
              <a:rPr lang="de-CH" sz="900">
                <a:solidFill>
                  <a:srgbClr val="000000"/>
                </a:solidFill>
                <a:cs typeface="Arial" panose="020B0604020202020204" pitchFamily="34" charset="0"/>
              </a:rPr>
              <a:t>Und für wen Information? </a:t>
            </a:r>
          </a:p>
          <a:p>
            <a:pPr marL="227846" marR="0" lvl="0" indent="-227846" algn="l" defTabSz="685800" rtl="0" eaLnBrk="1" fontAlgn="auto" latinLnBrk="0" hangingPunct="1">
              <a:lnSpc>
                <a:spcPct val="100000"/>
              </a:lnSpc>
              <a:spcBef>
                <a:spcPts val="0"/>
              </a:spcBef>
              <a:spcAft>
                <a:spcPts val="0"/>
              </a:spcAft>
              <a:buClrTx/>
              <a:buSzTx/>
              <a:buFont typeface="+mj-lt"/>
              <a:buAutoNum type="arabicPeriod"/>
              <a:tabLst/>
              <a:defRPr/>
            </a:pPr>
            <a:r>
              <a:rPr lang="de-CH" sz="900" b="1">
                <a:solidFill>
                  <a:srgbClr val="000000"/>
                </a:solidFill>
                <a:cs typeface="Arial" panose="020B0604020202020204" pitchFamily="34" charset="0"/>
              </a:rPr>
              <a:t>Orange</a:t>
            </a:r>
            <a:r>
              <a:rPr lang="de-CH" sz="900">
                <a:solidFill>
                  <a:srgbClr val="000000"/>
                </a:solidFill>
                <a:cs typeface="Arial" panose="020B0604020202020204" pitchFamily="34" charset="0"/>
              </a:rPr>
              <a:t> und </a:t>
            </a:r>
            <a:r>
              <a:rPr lang="de-CH" sz="900" b="1">
                <a:solidFill>
                  <a:srgbClr val="000000"/>
                </a:solidFill>
                <a:cs typeface="Arial" panose="020B0604020202020204" pitchFamily="34" charset="0"/>
              </a:rPr>
              <a:t>rot</a:t>
            </a:r>
            <a:r>
              <a:rPr lang="de-CH" sz="900">
                <a:solidFill>
                  <a:srgbClr val="000000"/>
                </a:solidFill>
                <a:cs typeface="Arial" panose="020B0604020202020204" pitchFamily="34" charset="0"/>
              </a:rPr>
              <a:t> bedeutet die Situation ist </a:t>
            </a:r>
            <a:r>
              <a:rPr lang="de-CH" sz="900" b="1">
                <a:solidFill>
                  <a:srgbClr val="000000"/>
                </a:solidFill>
                <a:cs typeface="Arial" panose="020B0604020202020204" pitchFamily="34" charset="0"/>
              </a:rPr>
              <a:t>verdächtig</a:t>
            </a:r>
            <a:r>
              <a:rPr lang="de-CH" sz="900">
                <a:solidFill>
                  <a:srgbClr val="000000"/>
                </a:solidFill>
                <a:cs typeface="Arial" panose="020B0604020202020204" pitchFamily="34" charset="0"/>
              </a:rPr>
              <a:t>. Es wird zu viel oder zu wenig Macht, Ideale, Nähe oder Druck ausgeübt. </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900">
                <a:solidFill>
                  <a:srgbClr val="000000"/>
                </a:solidFill>
                <a:ea typeface="Calibri" panose="020F0502020204030204" pitchFamily="34" charset="0"/>
                <a:cs typeface="Arial" panose="020B0604020202020204" pitchFamily="34" charset="0"/>
              </a:rPr>
              <a:t>Orange zeigt an, wo Ethikverstösse gemäß dem Ethik Statut beginnen.</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900">
                <a:solidFill>
                  <a:srgbClr val="000000"/>
                </a:solidFill>
                <a:ea typeface="Calibri" panose="020F0502020204030204" pitchFamily="34" charset="0"/>
                <a:cs typeface="Arial" panose="020B0604020202020204" pitchFamily="34" charset="0"/>
              </a:rPr>
              <a:t>Rot umfasst Straftaten und Missbrauch (oder den Verdacht darauf). Sie sind per Strafgesetz</a:t>
            </a:r>
            <a:r>
              <a:rPr lang="de-CH" sz="900">
                <a:ea typeface="Calibri" panose="020F0502020204030204" pitchFamily="34" charset="0"/>
                <a:cs typeface="Arial" panose="020B0604020202020204" pitchFamily="34" charset="0"/>
              </a:rPr>
              <a:t> verboten. </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900">
                <a:solidFill>
                  <a:srgbClr val="000000"/>
                </a:solidFill>
                <a:cs typeface="Arial" panose="020B0604020202020204" pitchFamily="34" charset="0"/>
              </a:rPr>
              <a:t>Vorfälle im orangen und roten Bereich sind belastend für alle. </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900">
                <a:solidFill>
                  <a:srgbClr val="000000"/>
                </a:solidFill>
                <a:cs typeface="Arial" panose="020B0604020202020204" pitchFamily="34" charset="0"/>
              </a:rPr>
              <a:t>Bei Unsicherheiten, Vermutungen auf Ethikverstösse oder Verdacht auf Strafdelikte gilt die </a:t>
            </a:r>
            <a:r>
              <a:rPr lang="de-CH" sz="900" b="1">
                <a:solidFill>
                  <a:srgbClr val="000000"/>
                </a:solidFill>
                <a:cs typeface="Arial" panose="020B0604020202020204" pitchFamily="34" charset="0"/>
              </a:rPr>
              <a:t>Meldepflicht</a:t>
            </a:r>
            <a:r>
              <a:rPr lang="de-CH" sz="900">
                <a:solidFill>
                  <a:srgbClr val="000000"/>
                </a:solidFill>
                <a:cs typeface="Arial" panose="020B0604020202020204" pitchFamily="34" charset="0"/>
              </a:rPr>
              <a:t> bei Swiss Sport Integrity (SSI). </a:t>
            </a:r>
            <a:endParaRPr lang="de-CH" sz="900">
              <a:effectLst/>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de-CH" sz="900">
              <a:effectLst/>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de-CH" sz="900">
                <a:effectLst/>
                <a:latin typeface="+mn-lt"/>
                <a:ea typeface="Calibri" panose="020F0502020204030204" pitchFamily="34" charset="0"/>
                <a:cs typeface="Arial" panose="020B0604020202020204" pitchFamily="34" charset="0"/>
              </a:rPr>
              <a:t>Der Ethik-Kompass enthält auch einen Chatbot. D.h.es können individuelle Situationen eingegeben werden. Künstliche Intelligenz gibt euch Empfehlungen für diese spezifische Situation. </a:t>
            </a:r>
          </a:p>
          <a:p>
            <a:pPr marL="171450" indent="-171450">
              <a:buFont typeface="Arial" panose="020B0604020202020204" pitchFamily="34" charset="0"/>
              <a:buChar char="•"/>
            </a:pPr>
            <a:r>
              <a:rPr lang="de-CH" sz="900">
                <a:effectLst/>
                <a:latin typeface="+mn-lt"/>
                <a:ea typeface="Calibri" panose="020F0502020204030204" pitchFamily="34" charset="0"/>
                <a:cs typeface="Arial" panose="020B0604020202020204" pitchFamily="34" charset="0"/>
              </a:rPr>
              <a:t>Zudem gibt es im Ethik-Kompass eine Lupenfunktion. Dank der Suchfunktion könnt ihr nach euren Bedürfnissen Situationen (z.B. in eurer Sportart oder zu spezifischen Themen) finden.</a:t>
            </a:r>
          </a:p>
          <a:p>
            <a:pPr marL="171450" indent="-171450">
              <a:buFont typeface="Arial" panose="020B0604020202020204" pitchFamily="34" charset="0"/>
              <a:buChar char="•"/>
            </a:pPr>
            <a:r>
              <a:rPr lang="de-CH" sz="900">
                <a:effectLst/>
                <a:latin typeface="+mn-lt"/>
                <a:ea typeface="Calibri" panose="020F0502020204030204" pitchFamily="34" charset="0"/>
                <a:cs typeface="Arial" panose="020B0604020202020204" pitchFamily="34" charset="0"/>
              </a:rPr>
              <a:t>Bei einigen Bsp. (orange, rot) sind direkte Links zu Opferberatungsstellen und Swiss Sport Integrity hinterlegt.</a:t>
            </a:r>
          </a:p>
          <a:p>
            <a:pPr marL="171450" indent="-171450">
              <a:buFont typeface="Arial" panose="020B0604020202020204" pitchFamily="34" charset="0"/>
              <a:buChar char="•"/>
            </a:pPr>
            <a:r>
              <a:rPr lang="de-CH" sz="900">
                <a:effectLst/>
                <a:latin typeface="+mn-lt"/>
                <a:ea typeface="Calibri" panose="020F0502020204030204" pitchFamily="34" charset="0"/>
                <a:cs typeface="Arial" panose="020B0604020202020204" pitchFamily="34" charset="0"/>
              </a:rPr>
              <a:t>Bei den Risikosituationen gibt es zudem weiterführende Informationen zu möglichen Handlungen.</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807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900">
                <a:cs typeface="Calibri"/>
              </a:rPr>
              <a:t>Der Ethik-Kompass beschreibt mögliche Handlungen in den unterschiedlichen Farbspektren. </a:t>
            </a:r>
          </a:p>
          <a:p>
            <a:endParaRPr lang="de-CH" sz="900">
              <a:cs typeface="Arial" panose="020B0604020202020204" pitchFamily="34" charset="0"/>
            </a:endParaRPr>
          </a:p>
          <a:p>
            <a:pPr marL="227330" indent="-227330">
              <a:buFont typeface="+mj-lt"/>
              <a:buAutoNum type="arabicPeriod"/>
            </a:pPr>
            <a:r>
              <a:rPr lang="de-CH" sz="900" b="1">
                <a:cs typeface="Calibri"/>
              </a:rPr>
              <a:t>Grün </a:t>
            </a:r>
            <a:r>
              <a:rPr lang="de-CH" sz="900" b="0">
                <a:cs typeface="Calibri"/>
              </a:rPr>
              <a:t>bedeutet die Situation ist </a:t>
            </a:r>
            <a:r>
              <a:rPr lang="de-CH" sz="900" b="1">
                <a:cs typeface="Calibri"/>
              </a:rPr>
              <a:t>OK / wertvoll</a:t>
            </a:r>
            <a:r>
              <a:rPr lang="de-CH" sz="900">
                <a:cs typeface="Calibri"/>
              </a:rPr>
              <a:t>. Der Mensch und die Situation sind zu stärken. </a:t>
            </a:r>
            <a:endParaRPr lang="de-CH" sz="900">
              <a:ea typeface="Calibri"/>
              <a:cs typeface="Calibri"/>
            </a:endParaRPr>
          </a:p>
          <a:p>
            <a:pPr marL="227330" indent="-227330">
              <a:buFont typeface="+mj-lt"/>
              <a:buAutoNum type="arabicPeriod"/>
            </a:pPr>
            <a:r>
              <a:rPr lang="de-DE" sz="900" b="1">
                <a:cs typeface="Calibri"/>
              </a:rPr>
              <a:t>Grau</a:t>
            </a:r>
            <a:r>
              <a:rPr lang="de-DE" sz="900">
                <a:cs typeface="Calibri"/>
              </a:rPr>
              <a:t> bedeutet die Situation ist </a:t>
            </a:r>
            <a:r>
              <a:rPr lang="de-DE" sz="900" b="1">
                <a:cs typeface="Calibri"/>
              </a:rPr>
              <a:t>irritierend</a:t>
            </a:r>
            <a:r>
              <a:rPr lang="de-DE" sz="900">
                <a:cs typeface="Calibri"/>
              </a:rPr>
              <a:t>. </a:t>
            </a:r>
            <a:r>
              <a:rPr lang="de-CH" sz="900">
                <a:solidFill>
                  <a:srgbClr val="000000"/>
                </a:solidFill>
                <a:cs typeface="Calibri"/>
              </a:rPr>
              <a:t>Wenn etwas irritiert, komisch, risikoreich und grau wird, ​muss </a:t>
            </a:r>
            <a:r>
              <a:rPr lang="de-CH" sz="900" b="1">
                <a:solidFill>
                  <a:srgbClr val="000000"/>
                </a:solidFill>
                <a:cs typeface="Calibri"/>
              </a:rPr>
              <a:t>Klarheit</a:t>
            </a:r>
            <a:r>
              <a:rPr lang="de-CH" sz="900">
                <a:solidFill>
                  <a:srgbClr val="000000"/>
                </a:solidFill>
                <a:cs typeface="Calibri"/>
              </a:rPr>
              <a:t> geschaffen werden.​ Dies gelingt durch gemeinsame Reflexion und Auseinandersetzung mit der Situation: </a:t>
            </a:r>
            <a:endParaRPr lang="de-CH" sz="900">
              <a:solidFill>
                <a:srgbClr val="000000"/>
              </a:solidFill>
              <a:ea typeface="Calibri"/>
              <a:cs typeface="Calibri"/>
            </a:endParaRPr>
          </a:p>
          <a:p>
            <a:pPr marL="570230" lvl="1" indent="-227330">
              <a:buFont typeface="Arial" panose="020B0604020202020204" pitchFamily="34" charset="0"/>
              <a:buChar char="•"/>
            </a:pPr>
            <a:r>
              <a:rPr lang="de-CH" sz="900">
                <a:solidFill>
                  <a:srgbClr val="000000"/>
                </a:solidFill>
                <a:cs typeface="Calibri"/>
              </a:rPr>
              <a:t>Was passt zur Rolle? </a:t>
            </a:r>
            <a:endParaRPr lang="de-CH" sz="900">
              <a:solidFill>
                <a:srgbClr val="000000"/>
              </a:solidFill>
              <a:ea typeface="Calibri"/>
              <a:cs typeface="Calibri"/>
            </a:endParaRPr>
          </a:p>
          <a:p>
            <a:pPr marL="570230" lvl="1" indent="-227330">
              <a:buFont typeface="Arial" panose="020B0604020202020204" pitchFamily="34" charset="0"/>
              <a:buChar char="•"/>
            </a:pPr>
            <a:r>
              <a:rPr lang="de-CH" sz="900">
                <a:solidFill>
                  <a:srgbClr val="000000"/>
                </a:solidFill>
                <a:cs typeface="Calibri"/>
              </a:rPr>
              <a:t>Was gehört zum Auftrag? </a:t>
            </a:r>
            <a:endParaRPr lang="de-CH" sz="900">
              <a:solidFill>
                <a:srgbClr val="000000"/>
              </a:solidFill>
              <a:ea typeface="Calibri"/>
              <a:cs typeface="Calibri"/>
            </a:endParaRPr>
          </a:p>
          <a:p>
            <a:pPr marL="570230" lvl="1" indent="-227330">
              <a:buFont typeface="Arial" panose="020B0604020202020204" pitchFamily="34" charset="0"/>
              <a:buChar char="•"/>
            </a:pPr>
            <a:r>
              <a:rPr lang="de-CH" sz="900">
                <a:solidFill>
                  <a:srgbClr val="000000"/>
                </a:solidFill>
                <a:cs typeface="Calibri"/>
              </a:rPr>
              <a:t>Mit wem braucht es Gespräche? </a:t>
            </a:r>
            <a:endParaRPr lang="de-CH" sz="900">
              <a:solidFill>
                <a:srgbClr val="000000"/>
              </a:solidFill>
              <a:ea typeface="Calibri"/>
              <a:cs typeface="Calibri"/>
            </a:endParaRPr>
          </a:p>
          <a:p>
            <a:pPr marL="570230" lvl="1" indent="-227330">
              <a:buFont typeface="Arial" panose="020B0604020202020204" pitchFamily="34" charset="0"/>
              <a:buChar char="•"/>
            </a:pPr>
            <a:r>
              <a:rPr lang="de-CH" sz="900">
                <a:solidFill>
                  <a:srgbClr val="000000"/>
                </a:solidFill>
                <a:cs typeface="Calibri"/>
              </a:rPr>
              <a:t>Und für wen Information? </a:t>
            </a:r>
            <a:endParaRPr lang="de-CH" sz="900">
              <a:solidFill>
                <a:srgbClr val="000000"/>
              </a:solidFill>
              <a:ea typeface="Calibri"/>
              <a:cs typeface="Calibri"/>
            </a:endParaRPr>
          </a:p>
          <a:p>
            <a:pPr marL="227330" marR="0" lvl="0" indent="-227330" algn="l" defTabSz="685800" rtl="0" eaLnBrk="1" fontAlgn="auto" latinLnBrk="0" hangingPunct="1">
              <a:lnSpc>
                <a:spcPct val="100000"/>
              </a:lnSpc>
              <a:spcBef>
                <a:spcPts val="0"/>
              </a:spcBef>
              <a:spcAft>
                <a:spcPts val="0"/>
              </a:spcAft>
              <a:buClrTx/>
              <a:buSzTx/>
              <a:buFont typeface="+mj-lt"/>
              <a:buAutoNum type="arabicPeriod"/>
              <a:tabLst/>
              <a:defRPr/>
            </a:pPr>
            <a:r>
              <a:rPr lang="de-CH" sz="900" b="1">
                <a:solidFill>
                  <a:srgbClr val="000000"/>
                </a:solidFill>
                <a:cs typeface="Calibri"/>
              </a:rPr>
              <a:t>Orange</a:t>
            </a:r>
            <a:r>
              <a:rPr lang="de-CH" sz="900">
                <a:solidFill>
                  <a:srgbClr val="000000"/>
                </a:solidFill>
                <a:cs typeface="Calibri"/>
              </a:rPr>
              <a:t> und </a:t>
            </a:r>
            <a:r>
              <a:rPr lang="de-CH" sz="900" b="1">
                <a:solidFill>
                  <a:srgbClr val="000000"/>
                </a:solidFill>
                <a:cs typeface="Calibri"/>
              </a:rPr>
              <a:t>rot</a:t>
            </a:r>
            <a:r>
              <a:rPr lang="de-CH" sz="900">
                <a:solidFill>
                  <a:srgbClr val="000000"/>
                </a:solidFill>
                <a:cs typeface="Calibri"/>
              </a:rPr>
              <a:t> bedeutet die Situation ist </a:t>
            </a:r>
            <a:r>
              <a:rPr lang="de-CH" sz="900" b="1">
                <a:solidFill>
                  <a:srgbClr val="000000"/>
                </a:solidFill>
                <a:cs typeface="Calibri"/>
              </a:rPr>
              <a:t>verdächtig</a:t>
            </a:r>
            <a:r>
              <a:rPr lang="de-CH" sz="900">
                <a:solidFill>
                  <a:srgbClr val="000000"/>
                </a:solidFill>
                <a:cs typeface="Calibri"/>
              </a:rPr>
              <a:t>. Es wird zu viel oder zu wenig Macht, Ideale, Nähe oder Druck ausgeübt. </a:t>
            </a:r>
            <a:endParaRPr lang="de-CH" sz="900">
              <a:solidFill>
                <a:srgbClr val="000000"/>
              </a:solidFill>
              <a:ea typeface="Calibri"/>
              <a:cs typeface="Calibri"/>
            </a:endParaRP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900">
                <a:solidFill>
                  <a:srgbClr val="000000"/>
                </a:solidFill>
                <a:ea typeface="Calibri"/>
                <a:cs typeface="Calibri"/>
              </a:rPr>
              <a:t>Orange zeigt an, wo Ethikverstösse gemäß dem Ethik Statut beginnen.</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900">
                <a:solidFill>
                  <a:srgbClr val="000000"/>
                </a:solidFill>
                <a:ea typeface="Calibri"/>
                <a:cs typeface="Calibri"/>
              </a:rPr>
              <a:t>Rot umfasst Straftaten und Missbrauch (oder den Verdacht darauf). Sie sind per Strafgesetz</a:t>
            </a:r>
            <a:r>
              <a:rPr lang="de-CH" sz="900">
                <a:ea typeface="Calibri"/>
                <a:cs typeface="Calibri"/>
              </a:rPr>
              <a:t> verboten. </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900">
                <a:solidFill>
                  <a:srgbClr val="000000"/>
                </a:solidFill>
                <a:cs typeface="Calibri"/>
              </a:rPr>
              <a:t>Vorfälle im orangen und roten Bereich sind belastend für alle. </a:t>
            </a:r>
            <a:endParaRPr lang="de-CH" sz="900">
              <a:solidFill>
                <a:srgbClr val="000000"/>
              </a:solidFill>
              <a:ea typeface="Calibri"/>
              <a:cs typeface="Calibri"/>
            </a:endParaRP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900">
                <a:solidFill>
                  <a:srgbClr val="000000"/>
                </a:solidFill>
                <a:cs typeface="Calibri"/>
              </a:rPr>
              <a:t>Bei Unsicherheiten, Vermutungen auf Ethikverstösse oder Verdacht auf Strafdelikte gilt die </a:t>
            </a:r>
            <a:r>
              <a:rPr lang="de-CH" sz="900" b="1">
                <a:solidFill>
                  <a:srgbClr val="000000"/>
                </a:solidFill>
                <a:cs typeface="Calibri"/>
              </a:rPr>
              <a:t>Meldepflicht</a:t>
            </a:r>
            <a:r>
              <a:rPr lang="de-CH" sz="900">
                <a:solidFill>
                  <a:srgbClr val="000000"/>
                </a:solidFill>
                <a:cs typeface="Calibri"/>
              </a:rPr>
              <a:t> bei Swiss Sport Integrity (SSI). </a:t>
            </a:r>
            <a:endParaRPr lang="de-CH" sz="900">
              <a:effectLst/>
              <a:latin typeface="+mn-lt"/>
              <a:ea typeface="Calibri" panose="020F0502020204030204" pitchFamily="34" charset="0"/>
              <a:cs typeface="Calibri"/>
            </a:endParaRPr>
          </a:p>
          <a:p>
            <a:pPr marL="171450" indent="-171450">
              <a:buFont typeface="Arial" panose="020B0604020202020204" pitchFamily="34" charset="0"/>
              <a:buChar char="•"/>
            </a:pPr>
            <a:endParaRPr lang="de-CH" sz="900">
              <a:effectLst/>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de-CH" sz="900">
                <a:effectLst/>
                <a:latin typeface="+mn-lt"/>
                <a:ea typeface="Calibri"/>
                <a:cs typeface="Calibri"/>
              </a:rPr>
              <a:t>Der Ethik-Kompass enthält auch einen Chatbot. D.h.es können individuelle Situationen eingegeben werden. Künstliche Intelligenz gibt euch Empfehlungen für diese spezifische Situation. </a:t>
            </a:r>
          </a:p>
          <a:p>
            <a:pPr marL="171450" indent="-171450">
              <a:buFont typeface="Arial" panose="020B0604020202020204" pitchFamily="34" charset="0"/>
              <a:buChar char="•"/>
            </a:pPr>
            <a:r>
              <a:rPr lang="de-CH" sz="900">
                <a:effectLst/>
                <a:latin typeface="+mn-lt"/>
                <a:ea typeface="Calibri"/>
                <a:cs typeface="Calibri"/>
              </a:rPr>
              <a:t>Zudem gibt es im Ethik-Kompass eine Lupenfunktion. Dank der Suchfunktion könnt ihr nach euren Bedürfnissen Situationen (z.B. in eurer Sportart oder zu spezifischen Themen) finden.</a:t>
            </a:r>
          </a:p>
          <a:p>
            <a:pPr marL="171450" indent="-171450">
              <a:buFont typeface="Arial" panose="020B0604020202020204" pitchFamily="34" charset="0"/>
              <a:buChar char="•"/>
            </a:pPr>
            <a:r>
              <a:rPr lang="de-CH" sz="900">
                <a:effectLst/>
                <a:latin typeface="+mn-lt"/>
                <a:ea typeface="Calibri"/>
                <a:cs typeface="Calibri"/>
              </a:rPr>
              <a:t>Bei einigen Bsp. (orange, rot) sind direkte Links zu Opferberatungsstellen und Swiss Sport Integrity hinterlegt.</a:t>
            </a:r>
          </a:p>
          <a:p>
            <a:pPr marL="171450" indent="-171450">
              <a:buFont typeface="Arial" panose="020B0604020202020204" pitchFamily="34" charset="0"/>
              <a:buChar char="•"/>
            </a:pPr>
            <a:r>
              <a:rPr lang="de-CH" sz="900">
                <a:effectLst/>
                <a:latin typeface="+mn-lt"/>
                <a:ea typeface="Calibri"/>
                <a:cs typeface="Calibri"/>
              </a:rPr>
              <a:t>Bei den Risikosituationen gibt es zudem weiterführende Informationen zu möglichen Handlungen.</a:t>
            </a:r>
          </a:p>
        </p:txBody>
      </p:sp>
      <p:sp>
        <p:nvSpPr>
          <p:cNvPr id="4" name="Foliennummernplatzhalter 3"/>
          <p:cNvSpPr>
            <a:spLocks noGrp="1"/>
          </p:cNvSpPr>
          <p:nvPr>
            <p:ph type="sldNum" sz="quarter" idx="5"/>
          </p:nvPr>
        </p:nvSpPr>
        <p:spPr/>
        <p:txBody>
          <a:bodyPr/>
          <a:lstStyle/>
          <a:p>
            <a:fld id="{288E0A86-1BAE-4CD5-91FD-FEFDACC0AA5C}" type="slidenum">
              <a:rPr lang="de-DE" smtClean="0"/>
              <a:t>22</a:t>
            </a:fld>
            <a:endParaRPr lang="de-DE"/>
          </a:p>
        </p:txBody>
      </p:sp>
    </p:spTree>
    <p:extLst>
      <p:ext uri="{BB962C8B-B14F-4D97-AF65-F5344CB8AC3E}">
        <p14:creationId xmlns:p14="http://schemas.microsoft.com/office/powerpoint/2010/main" val="2633397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0884" indent="-170884">
              <a:buFont typeface="Arial" panose="020B0604020202020204" pitchFamily="34" charset="0"/>
              <a:buChar char="•"/>
            </a:pPr>
            <a:r>
              <a:rPr lang="de-CH" sz="1200"/>
              <a:t>Die hier eingeblendete Dreiecks-Darstellung soll vereinfacht aufzeigen, dass unsere </a:t>
            </a:r>
            <a:r>
              <a:rPr lang="de-CH" sz="1200" b="1"/>
              <a:t>Handlungsmöglichkeiten</a:t>
            </a:r>
            <a:r>
              <a:rPr lang="de-CH" sz="1200"/>
              <a:t> im </a:t>
            </a:r>
            <a:r>
              <a:rPr lang="de-CH" sz="1200" b="1"/>
              <a:t>grünen</a:t>
            </a:r>
            <a:r>
              <a:rPr lang="de-CH" sz="1200"/>
              <a:t> und </a:t>
            </a:r>
            <a:r>
              <a:rPr lang="de-CH" sz="1200" b="1"/>
              <a:t>grauen</a:t>
            </a:r>
            <a:r>
              <a:rPr lang="de-CH" sz="1200"/>
              <a:t> Bereich </a:t>
            </a:r>
            <a:r>
              <a:rPr lang="de-CH" sz="1200" b="1"/>
              <a:t>am grössten </a:t>
            </a:r>
            <a:r>
              <a:rPr lang="de-CH" sz="1200"/>
              <a:t>sind. </a:t>
            </a:r>
          </a:p>
          <a:p>
            <a:pPr marL="170884" indent="-170884">
              <a:buFont typeface="Arial" panose="020B0604020202020204" pitchFamily="34" charset="0"/>
              <a:buChar char="•"/>
            </a:pPr>
            <a:r>
              <a:rPr lang="de-CH" sz="1200"/>
              <a:t>Hier kannst du </a:t>
            </a:r>
            <a:r>
              <a:rPr lang="de-CH" sz="1200" b="1"/>
              <a:t>proaktiv</a:t>
            </a:r>
            <a:r>
              <a:rPr lang="de-CH" sz="1200"/>
              <a:t> und </a:t>
            </a:r>
            <a:r>
              <a:rPr lang="de-CH" sz="1200" b="1"/>
              <a:t>präventiv</a:t>
            </a:r>
            <a:r>
              <a:rPr lang="de-CH" sz="1200"/>
              <a:t> Einfluss nehmen. </a:t>
            </a:r>
          </a:p>
          <a:p>
            <a:pPr marL="171450" indent="-171450">
              <a:buFont typeface="Arial" panose="020B0604020202020204" pitchFamily="34" charset="0"/>
              <a:buChar char="•"/>
            </a:pPr>
            <a:r>
              <a:rPr lang="de-CH" sz="1200">
                <a:latin typeface="+mn-lt"/>
                <a:cs typeface="Arial" panose="020B0604020202020204" pitchFamily="34" charset="0"/>
              </a:rPr>
              <a:t>Diese Darstellung zeigt die Handlungsmöglichkeiten nochmals mit den entsprechenden Grundlagen (Ethik-Charta und Ethik-Statut) auf</a:t>
            </a:r>
          </a:p>
          <a:p>
            <a:pPr marL="171450" indent="-171450">
              <a:buFont typeface="Arial" panose="020B0604020202020204" pitchFamily="34" charset="0"/>
              <a:buChar char="•"/>
            </a:pPr>
            <a:r>
              <a:rPr lang="de-CH" sz="1200">
                <a:latin typeface="+mn-lt"/>
                <a:cs typeface="Arial" panose="020B0604020202020204" pitchFamily="34" charset="0"/>
              </a:rPr>
              <a:t>Menschen stärken heisst z.B.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cs typeface="Arial" panose="020B0604020202020204" pitchFamily="34" charset="0"/>
              </a:rPr>
              <a:t>Gegenseitiges Motivieren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Eine Feedbackkultur pflegen und auch </a:t>
            </a:r>
            <a:r>
              <a:rPr lang="de-CH" sz="1200">
                <a:cs typeface="Arial" panose="020B0604020202020204" pitchFamily="34" charset="0"/>
              </a:rPr>
              <a:t>Rückmeldungen geben, wenn alles gut läuft</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eine Fehler-/Lernkultur pflegen</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Qualität sichern</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Und auch Transparenz schaffen</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All das wirkt präventiv.</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Als Grundlage / Orientierung dient die Ethik Charta. Wie ihr wisst, zeigt sie auf, was wir im Schweizer Sport wünschen.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Im grauen Bereich geht es v.a. darum</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Qualitätskriterien zu definieren</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Risiken zu besprechen</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Situationen einzuschätzen und zu bewerten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und bei Bedarf (Unsicherheiten) auch Beratung einzuholen</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solidFill>
                  <a:srgbClr val="000000"/>
                </a:solidFill>
                <a:ea typeface="Calibri" panose="020F0502020204030204" pitchFamily="34" charset="0"/>
                <a:cs typeface="Arial" panose="020B0604020202020204" pitchFamily="34" charset="0"/>
              </a:rPr>
              <a:t>Ganz wichtig: Risiken gehören zum Sport und müssen erkannt, reflektiert, transparent und umsichtig gestaltet werden. Sie sind nicht per se negativ.</a:t>
            </a:r>
            <a:endParaRPr lang="de-CH" sz="1200">
              <a:solidFill>
                <a:srgbClr val="000000"/>
              </a:solidFill>
              <a:ea typeface="Calibri" panose="020F0502020204030204" pitchFamily="34" charset="0"/>
              <a:cs typeface="Arial" panose="020B0604020202020204" pitchFamily="34" charset="0"/>
              <a:sym typeface="Wingdings" panose="05000000000000000000" pitchFamily="2" charset="2"/>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Im orangen und roten Bereich herrscht eine Nulltoleranz.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Hier gilt es zu melden und allenfalls anzuzeigen (aber Achtung: nicht unbegleitet anzeigen).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Die Handlung ist immer reaktiv.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a:latin typeface="+mn-lt"/>
                <a:cs typeface="Arial" panose="020B0604020202020204" pitchFamily="34" charset="0"/>
              </a:rPr>
              <a:t>Die weiterführenden Handlungen im orangen und roten Bereich erfordern </a:t>
            </a:r>
            <a:r>
              <a:rPr lang="de-CH" altLang="de-DE" sz="1200" b="0" i="0">
                <a:solidFill>
                  <a:schemeClr val="tx1"/>
                </a:solidFill>
                <a:latin typeface="+mn-lt"/>
                <a:cs typeface="Arial" panose="020B0604020202020204" pitchFamily="34" charset="0"/>
              </a:rPr>
              <a:t>professionelles Handeln. Dieses muss konsequent die rechtlichen Rahmenbedingungen berücksichtigen.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altLang="de-DE" sz="1200" b="0" i="0">
                <a:solidFill>
                  <a:schemeClr val="tx1"/>
                </a:solidFill>
                <a:latin typeface="+mn-lt"/>
                <a:cs typeface="Arial" panose="020B0604020202020204" pitchFamily="34" charset="0"/>
              </a:rPr>
              <a:t>Oftmals ist eine rasche Beratung im Krisenfall notwendig um die korrekten nächsten Schritte einzuleiten.</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altLang="de-DE" sz="1200" b="0" i="0">
                <a:solidFill>
                  <a:schemeClr val="tx1"/>
                </a:solidFill>
                <a:latin typeface="+mn-lt"/>
                <a:cs typeface="Arial" panose="020B0604020202020204" pitchFamily="34" charset="0"/>
              </a:rPr>
              <a:t>Als Grundlage für eine Meldung dient das Ethik Statut.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solidFill>
                  <a:schemeClr val="tx1"/>
                </a:solidFill>
                <a:latin typeface="+mn-lt"/>
                <a:cs typeface="Arial" panose="020B0604020202020204" pitchFamily="34" charset="0"/>
              </a:rPr>
              <a:t>Unser Augenmerk wollen wir heute aber im Besonderen auf die grünen und grauen Situationen legen.</a:t>
            </a:r>
            <a:endParaRPr lang="de-DE" sz="1200"/>
          </a:p>
        </p:txBody>
      </p:sp>
      <p:sp>
        <p:nvSpPr>
          <p:cNvPr id="4" name="Foliennummernplatzhalter 3"/>
          <p:cNvSpPr>
            <a:spLocks noGrp="1"/>
          </p:cNvSpPr>
          <p:nvPr>
            <p:ph type="sldNum" sz="quarter" idx="5"/>
          </p:nvPr>
        </p:nvSpPr>
        <p:spPr/>
        <p:txBody>
          <a:bodyPr/>
          <a:lstStyle/>
          <a:p>
            <a:fld id="{288E0A86-1BAE-4CD5-91FD-FEFDACC0AA5C}" type="slidenum">
              <a:rPr lang="de-DE" smtClean="0"/>
              <a:t>23</a:t>
            </a:fld>
            <a:endParaRPr lang="de-DE"/>
          </a:p>
        </p:txBody>
      </p:sp>
    </p:spTree>
    <p:extLst>
      <p:ext uri="{BB962C8B-B14F-4D97-AF65-F5344CB8AC3E}">
        <p14:creationId xmlns:p14="http://schemas.microsoft.com/office/powerpoint/2010/main" val="3784921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a:latin typeface="+mn-lt"/>
              </a:rPr>
              <a:t>Das Ethik-Statut enthält </a:t>
            </a:r>
            <a:r>
              <a:rPr lang="de-CH" b="0" err="1">
                <a:latin typeface="+mn-lt"/>
              </a:rPr>
              <a:t>NoGo’s</a:t>
            </a:r>
            <a:r>
              <a:rPr lang="de-CH" b="0">
                <a:latin typeface="+mn-lt"/>
              </a:rPr>
              <a:t>. Es beschreibt, was wir im Sport nicht wollen, inklusive mögliche Massnahmen/Konsequenzen.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a:latin typeface="+mn-lt"/>
              </a:rPr>
              <a:t>Wenn du als Person einem Mitgliedsverband/einer Partnerorganisation von Swiss Olympic oder einem seiner Mitgliedsvereine angehörst, unterstehst du dem Ethik-Statut.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a:latin typeface="+mn-lt"/>
              </a:rPr>
              <a:t>Bei einem Verdacht auf Verletzung des Ethik-Statuts wendest du dich an die unabhängige Melde- und Untersuchungsstelle Swiss Sport Integrity (SSI).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1" i="0">
                <a:solidFill>
                  <a:srgbClr val="E5E5E5"/>
                </a:solidFill>
                <a:effectLst/>
                <a:latin typeface="+mn-lt"/>
              </a:rPr>
              <a:t>Es besteht eine Meldepflicht </a:t>
            </a:r>
            <a:r>
              <a:rPr lang="de-CH" b="0" i="0">
                <a:solidFill>
                  <a:srgbClr val="E5E5E5"/>
                </a:solidFill>
                <a:effectLst/>
                <a:latin typeface="+mn-lt"/>
              </a:rPr>
              <a:t>für </a:t>
            </a:r>
            <a:r>
              <a:rPr lang="de-CH" b="0">
                <a:latin typeface="+mn-lt"/>
              </a:rPr>
              <a:t>alle </a:t>
            </a:r>
            <a:r>
              <a:rPr lang="de-CH">
                <a:latin typeface="+mn-lt"/>
              </a:rPr>
              <a:t>dem Ethik-Statut unterstellten Personen, die in einer Sportorganisation (Verein, Verband, usw.) eine besondere Fürsorge- oder Aufsichtsfunktion ausüben. Das können beispielsweise Trainer/-innen, Betreuende oder Vorgesetzte von Angestellten in Sportorganisationen usw. sein</a:t>
            </a:r>
            <a:endParaRPr lang="de-CH" b="1" i="0">
              <a:solidFill>
                <a:srgbClr val="E5E5E5"/>
              </a:solidFill>
              <a:effectLst/>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a:latin typeface="+mn-lt"/>
              </a:rPr>
              <a:t>SSI steht auch als Beratung zur Verfügung, wenn Fragen oder Unsicherheiten zum Thema «Ethik im Sport» vorliegen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kern="0">
              <a:latin typeface="+mn-lt"/>
            </a:endParaRPr>
          </a:p>
          <a:p>
            <a:pPr algn="l"/>
            <a:r>
              <a:rPr lang="de-CH" b="1" i="0">
                <a:solidFill>
                  <a:srgbClr val="17284B"/>
                </a:solidFill>
                <a:effectLst/>
                <a:latin typeface="+mn-lt"/>
              </a:rPr>
              <a:t>Fragen oder Unklarheiten zu Ethik im Sport? – Hotline SSI</a:t>
            </a:r>
          </a:p>
          <a:p>
            <a:pPr marL="171450" indent="-171450" algn="l">
              <a:buFont typeface="Arial" panose="020B0604020202020204" pitchFamily="34" charset="0"/>
              <a:buChar char="•"/>
            </a:pPr>
            <a:r>
              <a:rPr lang="de-CH" b="0" i="0">
                <a:solidFill>
                  <a:srgbClr val="17284B"/>
                </a:solidFill>
                <a:effectLst/>
                <a:latin typeface="+mn-lt"/>
              </a:rPr>
              <a:t>Die Mitarbeitenden der Meldestelle nehmen über die Hotline nicht nur Meldungen entgegen, sondern beraten auch bei Fragen oder Unsicherheiten zum Thema Ethik im Sport. Egal ob </a:t>
            </a:r>
            <a:r>
              <a:rPr lang="de-CH" b="0" i="0" err="1">
                <a:solidFill>
                  <a:srgbClr val="17284B"/>
                </a:solidFill>
                <a:effectLst/>
                <a:latin typeface="+mn-lt"/>
              </a:rPr>
              <a:t>Sportler:in</a:t>
            </a:r>
            <a:r>
              <a:rPr lang="de-CH" b="0" i="0">
                <a:solidFill>
                  <a:srgbClr val="17284B"/>
                </a:solidFill>
                <a:effectLst/>
                <a:latin typeface="+mn-lt"/>
              </a:rPr>
              <a:t>, </a:t>
            </a:r>
            <a:r>
              <a:rPr lang="de-CH" b="0" i="0" err="1">
                <a:solidFill>
                  <a:srgbClr val="17284B"/>
                </a:solidFill>
                <a:effectLst/>
                <a:latin typeface="+mn-lt"/>
              </a:rPr>
              <a:t>Trainer:in</a:t>
            </a:r>
            <a:r>
              <a:rPr lang="de-CH" b="0" i="0">
                <a:solidFill>
                  <a:srgbClr val="17284B"/>
                </a:solidFill>
                <a:effectLst/>
                <a:latin typeface="+mn-lt"/>
              </a:rPr>
              <a:t>, </a:t>
            </a:r>
            <a:r>
              <a:rPr lang="de-CH" b="0" i="0" err="1">
                <a:solidFill>
                  <a:srgbClr val="17284B"/>
                </a:solidFill>
                <a:effectLst/>
                <a:latin typeface="+mn-lt"/>
              </a:rPr>
              <a:t>Betreuer:in</a:t>
            </a:r>
            <a:r>
              <a:rPr lang="de-CH" b="0" i="0">
                <a:solidFill>
                  <a:srgbClr val="17284B"/>
                </a:solidFill>
                <a:effectLst/>
                <a:latin typeface="+mn-lt"/>
              </a:rPr>
              <a:t>, Vereins- oder </a:t>
            </a:r>
            <a:r>
              <a:rPr lang="de-CH" b="0" i="0" err="1">
                <a:solidFill>
                  <a:srgbClr val="17284B"/>
                </a:solidFill>
                <a:effectLst/>
                <a:latin typeface="+mn-lt"/>
              </a:rPr>
              <a:t>Verbandsvertreter:in</a:t>
            </a:r>
            <a:r>
              <a:rPr lang="de-CH" b="0" i="0">
                <a:solidFill>
                  <a:srgbClr val="17284B"/>
                </a:solidFill>
                <a:effectLst/>
                <a:latin typeface="+mn-lt"/>
              </a:rPr>
              <a:t>, </a:t>
            </a:r>
            <a:r>
              <a:rPr lang="de-CH" b="0" i="0" err="1">
                <a:solidFill>
                  <a:srgbClr val="17284B"/>
                </a:solidFill>
                <a:effectLst/>
                <a:latin typeface="+mn-lt"/>
              </a:rPr>
              <a:t>Funktionär:in</a:t>
            </a:r>
            <a:r>
              <a:rPr lang="de-CH" b="0" i="0">
                <a:solidFill>
                  <a:srgbClr val="17284B"/>
                </a:solidFill>
                <a:effectLst/>
                <a:latin typeface="+mn-lt"/>
              </a:rPr>
              <a:t> oder Elternteil – bei Fragen oder Unsicherheiten zum Thema Ethik im Sport hilft SSI gerne weiter.</a:t>
            </a:r>
          </a:p>
          <a:p>
            <a:pPr marL="171450" indent="-171450" algn="l">
              <a:buFont typeface="Arial" panose="020B0604020202020204" pitchFamily="34" charset="0"/>
              <a:buChar char="•"/>
            </a:pPr>
            <a:r>
              <a:rPr lang="de-CH" b="0" i="0">
                <a:solidFill>
                  <a:srgbClr val="17284B"/>
                </a:solidFill>
                <a:effectLst/>
                <a:latin typeface="+mn-lt"/>
              </a:rPr>
              <a:t>Die Mitarbeitenden der Meldestelle hören das Anliegen an, informieren über mögliche Vorgehensoptionen und können wenn nötig, an andere Beratungsstellen verweisen. </a:t>
            </a:r>
          </a:p>
          <a:p>
            <a:pPr marL="171450" indent="-171450" algn="l">
              <a:buFont typeface="Arial" panose="020B0604020202020204" pitchFamily="34" charset="0"/>
              <a:buChar char="•"/>
            </a:pPr>
            <a:r>
              <a:rPr lang="de-CH" b="0" i="0">
                <a:solidFill>
                  <a:srgbClr val="17284B"/>
                </a:solidFill>
                <a:effectLst/>
                <a:latin typeface="+mn-lt"/>
              </a:rPr>
              <a:t>Die besprochenen Sachverhalte werden nicht automatisch als Meldung aufgenommen, ausser die anrufende Person wünscht dies. Die Erstberatung kann auch anonym kontaktiert werden.</a:t>
            </a:r>
          </a:p>
          <a:p>
            <a:pPr marL="171450" indent="-171450" algn="l">
              <a:buFont typeface="Arial" panose="020B0604020202020204" pitchFamily="34" charset="0"/>
              <a:buChar char="•"/>
            </a:pPr>
            <a:r>
              <a:rPr lang="de-CH" b="0" i="0">
                <a:solidFill>
                  <a:srgbClr val="17284B"/>
                </a:solidFill>
                <a:effectLst/>
                <a:latin typeface="+mn-lt"/>
              </a:rPr>
              <a:t>Hotline SSI (Montag bis Freitag, 08:30–11:30 Uhr &amp; 13:30-16:30 Uhr)</a:t>
            </a:r>
          </a:p>
          <a:p>
            <a:pPr marL="171450" indent="-171450" algn="l">
              <a:buFont typeface="Arial" panose="020B0604020202020204" pitchFamily="34" charset="0"/>
              <a:buChar char="•"/>
            </a:pPr>
            <a:r>
              <a:rPr lang="de-CH" b="0" i="0">
                <a:solidFill>
                  <a:srgbClr val="17284B"/>
                </a:solidFill>
                <a:effectLst/>
                <a:latin typeface="+mn-lt"/>
              </a:rPr>
              <a:t>Tel: +41 31 550 21 31</a:t>
            </a:r>
            <a:endParaRPr lang="de-DE">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24</a:t>
            </a:fld>
            <a:endParaRPr lang="de-DE"/>
          </a:p>
        </p:txBody>
      </p:sp>
    </p:spTree>
    <p:extLst>
      <p:ext uri="{BB962C8B-B14F-4D97-AF65-F5344CB8AC3E}">
        <p14:creationId xmlns:p14="http://schemas.microsoft.com/office/powerpoint/2010/main" val="501567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i="1"/>
              <a:t>Die TN färben selbständig das Situationsbeispiel nach den Farben des Ethik-Kompass ein und beantworten die Fragen im Austausch zu zweit. </a:t>
            </a:r>
          </a:p>
          <a:p>
            <a:pPr marL="171450" indent="-171450">
              <a:buFont typeface="Arial" panose="020B0604020202020204" pitchFamily="34" charset="0"/>
              <a:buChar char="•"/>
            </a:pPr>
            <a:r>
              <a:rPr lang="de-CH" i="1"/>
              <a:t>Nach max. 10’ die Diskussion auf die Handlungsmöglichkeiten leiten (auch wenn die Diskussionen zu der Farbeinstufung noch im Gange sind).</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25</a:t>
            </a:fld>
            <a:endParaRPr lang="de-DE"/>
          </a:p>
        </p:txBody>
      </p:sp>
    </p:spTree>
    <p:extLst>
      <p:ext uri="{BB962C8B-B14F-4D97-AF65-F5344CB8AC3E}">
        <p14:creationId xmlns:p14="http://schemas.microsoft.com/office/powerpoint/2010/main" val="3467445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a:effectLst/>
                <a:latin typeface="+mn-lt"/>
                <a:ea typeface="Calibri" panose="020F0502020204030204" pitchFamily="34" charset="0"/>
              </a:rPr>
              <a:t>Die nächsten 10’ diskutiert ihr Handlungsmöglichkeiten. Denn Hinschauen alleine schützt niemanden. Darum ist es wichtig, sich mit den Handlungsmöglichkeiten zu befassen und diese auch zu erweitern.</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26</a:t>
            </a:fld>
            <a:endParaRPr lang="de-DE"/>
          </a:p>
        </p:txBody>
      </p:sp>
    </p:spTree>
    <p:extLst>
      <p:ext uri="{BB962C8B-B14F-4D97-AF65-F5344CB8AC3E}">
        <p14:creationId xmlns:p14="http://schemas.microsoft.com/office/powerpoint/2010/main" val="1371144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latin typeface="+mn-lt"/>
              </a:rPr>
              <a:t>Im Anschluss an die Diskussion wird das eingefärbte Situationsbeispiel (orange/rot) gezeigt (z.B. durch das Einfügen eines Screenshots).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i="1"/>
              <a:t>Die Teilnehmenden nehmen kurz einen individuellen Abgleich vor (jede/r für sich).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i="1"/>
              <a:t>Im Plenum die Expertensicht darlegen (juristische Überlegungen, Hinweise zum Ethik-Statut).</a:t>
            </a:r>
            <a:endParaRPr lang="de-CH" sz="1200" i="1">
              <a:latin typeface="+mn-lt"/>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latin typeface="+mn-lt"/>
              </a:rPr>
              <a:t>Die Beispiele inkl. Einfärbung (orange/rot) und Hintergrundinformationen stehen der Kursleitung auf </a:t>
            </a:r>
            <a:r>
              <a:rPr lang="de-CH" sz="1200" i="1" err="1">
                <a:latin typeface="+mn-lt"/>
              </a:rPr>
              <a:t>mobilesport</a:t>
            </a:r>
            <a:r>
              <a:rPr lang="de-CH" sz="1200" i="1">
                <a:latin typeface="+mn-lt"/>
              </a:rPr>
              <a:t> zur Verfügung (siehe Link im Leitfaden).</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latin typeface="+mn-lt"/>
              </a:rPr>
              <a:t>Die Beispiele wurden durch den Rechtsdienst von Swiss Olympic und durch Swiss Sport Integrity eingefärbt und juristisch begründet. Bitte bei der «Auflösung» jedoch unbedingt den Disclaimer beachten. </a:t>
            </a:r>
          </a:p>
          <a:p>
            <a:endParaRPr lang="de-CH" b="0" i="1"/>
          </a:p>
          <a:p>
            <a:r>
              <a:rPr lang="de-CH" b="0" i="1"/>
              <a:t>Rückfragen bei den Teilnehmenden: </a:t>
            </a:r>
            <a:r>
              <a:rPr lang="de-CH" b="0" i="0"/>
              <a:t>Wie ist es euch bei der Aufgabe ergangen? Wo hattet ihr Schwierigkeiten?</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27</a:t>
            </a:fld>
            <a:endParaRPr lang="de-DE"/>
          </a:p>
        </p:txBody>
      </p:sp>
    </p:spTree>
    <p:extLst>
      <p:ext uri="{BB962C8B-B14F-4D97-AF65-F5344CB8AC3E}">
        <p14:creationId xmlns:p14="http://schemas.microsoft.com/office/powerpoint/2010/main" val="3089442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latin typeface="+mn-lt"/>
              </a:rPr>
              <a:t>Durch die Kursleitung werden im Plenum ergänzende fachliche, pädagogische und juristische Überlegungen eingebracht.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latin typeface="+mn-lt"/>
              </a:rPr>
              <a:t>Der Fokus soll bei den fachlichen, pädagogischen Überlegungen liegen. Je nach Zielgruppe sind auch die organisationalen Überlegungen von Bedeutung.</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i="1">
                <a:latin typeface="+mn-lt"/>
              </a:rPr>
              <a:t>Folgende Leitfragen unterstützen bei der Auswahl der Kernbotschaften an die Teilnehmenden.</a:t>
            </a:r>
          </a:p>
          <a:p>
            <a:pPr marL="628650" lvl="1" indent="-171450">
              <a:buFont typeface="Arial" panose="020B0604020202020204" pitchFamily="34" charset="0"/>
              <a:buChar char="•"/>
            </a:pPr>
            <a:r>
              <a:rPr lang="de-CH" sz="1200" b="1" i="1">
                <a:latin typeface="+mn-lt"/>
              </a:rPr>
              <a:t>Rollenklarheit</a:t>
            </a:r>
            <a:r>
              <a:rPr lang="de-CH" sz="1200" i="1">
                <a:latin typeface="+mn-lt"/>
              </a:rPr>
              <a:t>: Was gehört zur Rolle und zum Auftrag in dieser Situation?</a:t>
            </a:r>
          </a:p>
          <a:p>
            <a:pPr marL="628650" lvl="1" indent="-171450">
              <a:buFont typeface="Arial" panose="020B0604020202020204" pitchFamily="34" charset="0"/>
              <a:buChar char="•"/>
            </a:pPr>
            <a:r>
              <a:rPr lang="de-CH" sz="1200" b="1" i="1">
                <a:latin typeface="+mn-lt"/>
              </a:rPr>
              <a:t>Information</a:t>
            </a:r>
            <a:r>
              <a:rPr lang="de-CH" sz="1200" i="1">
                <a:latin typeface="+mn-lt"/>
              </a:rPr>
              <a:t>: Welche (</a:t>
            </a:r>
            <a:r>
              <a:rPr lang="de-CH" sz="1200" i="1" kern="1200">
                <a:solidFill>
                  <a:schemeClr val="tx1"/>
                </a:solidFill>
                <a:latin typeface="+mn-lt"/>
                <a:ea typeface="+mn-ea"/>
                <a:cs typeface="+mn-cs"/>
              </a:rPr>
              <a:t>fachlichen) Informationen helfen mir in dieser Situation?</a:t>
            </a:r>
          </a:p>
          <a:p>
            <a:pPr marL="628650" lvl="1" indent="-171450">
              <a:buFont typeface="Arial" panose="020B0604020202020204" pitchFamily="34" charset="0"/>
              <a:buChar char="•"/>
            </a:pPr>
            <a:r>
              <a:rPr lang="de-CH" sz="1200" b="1" i="1" kern="1200">
                <a:solidFill>
                  <a:schemeClr val="tx1"/>
                </a:solidFill>
                <a:latin typeface="+mn-lt"/>
                <a:ea typeface="+mn-ea"/>
                <a:cs typeface="+mn-cs"/>
              </a:rPr>
              <a:t>Selbstbestimmung</a:t>
            </a:r>
            <a:r>
              <a:rPr lang="de-CH" sz="1200" i="1" kern="1200">
                <a:solidFill>
                  <a:schemeClr val="tx1"/>
                </a:solidFill>
                <a:latin typeface="+mn-lt"/>
                <a:ea typeface="+mn-ea"/>
                <a:cs typeface="+mn-cs"/>
              </a:rPr>
              <a:t>: Wie beachte ich die Selbstbestimmung der Sportlerin / des Sportlers in dieser Situation? </a:t>
            </a:r>
            <a:r>
              <a:rPr lang="de-DE" sz="1200" i="1" kern="1200">
                <a:solidFill>
                  <a:schemeClr val="tx1"/>
                </a:solidFill>
                <a:latin typeface="+mn-lt"/>
                <a:ea typeface="+mn-ea"/>
                <a:cs typeface="+mn-cs"/>
              </a:rPr>
              <a:t>Welche Voice-, Choice und Exitmöglichkeiten schaffe ich?</a:t>
            </a:r>
          </a:p>
          <a:p>
            <a:pPr marL="628650" lvl="1" indent="-171450">
              <a:buFont typeface="Arial" panose="020B0604020202020204" pitchFamily="34" charset="0"/>
              <a:buChar char="•"/>
            </a:pPr>
            <a:r>
              <a:rPr lang="de-DE" sz="1200" b="1" i="1" kern="1200">
                <a:solidFill>
                  <a:schemeClr val="tx1"/>
                </a:solidFill>
                <a:latin typeface="+mn-lt"/>
                <a:ea typeface="+mn-ea"/>
                <a:cs typeface="+mn-cs"/>
              </a:rPr>
              <a:t>Kommunikation</a:t>
            </a:r>
            <a:r>
              <a:rPr lang="de-DE" sz="1200" i="1" kern="1200">
                <a:solidFill>
                  <a:schemeClr val="tx1"/>
                </a:solidFill>
                <a:latin typeface="+mn-lt"/>
                <a:ea typeface="+mn-ea"/>
                <a:cs typeface="+mn-cs"/>
              </a:rPr>
              <a:t>: </a:t>
            </a:r>
            <a:r>
              <a:rPr lang="de-CH" sz="1200" b="0" i="1">
                <a:solidFill>
                  <a:srgbClr val="000000"/>
                </a:solidFill>
                <a:effectLst/>
                <a:latin typeface="+mn-lt"/>
              </a:rPr>
              <a:t>Wie kommuniziere ich in dieser Situation? Wie schaffe ich vorausschauende und nachträgliche Transparenz?</a:t>
            </a:r>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28</a:t>
            </a:fld>
            <a:endParaRPr lang="de-DE"/>
          </a:p>
        </p:txBody>
      </p:sp>
    </p:spTree>
    <p:extLst>
      <p:ext uri="{BB962C8B-B14F-4D97-AF65-F5344CB8AC3E}">
        <p14:creationId xmlns:p14="http://schemas.microsoft.com/office/powerpoint/2010/main" val="155104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29</a:t>
            </a:fld>
            <a:endParaRPr lang="de-DE"/>
          </a:p>
        </p:txBody>
      </p:sp>
    </p:spTree>
    <p:extLst>
      <p:ext uri="{BB962C8B-B14F-4D97-AF65-F5344CB8AC3E}">
        <p14:creationId xmlns:p14="http://schemas.microsoft.com/office/powerpoint/2010/main" val="3614733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baseline="0">
                <a:latin typeface="+mn-lt"/>
              </a:rPr>
              <a:t>Die Kursleitung fügt bei dieser Folie ein Bild (oder mehrere) </a:t>
            </a:r>
            <a:r>
              <a:rPr lang="de-CH" sz="1200" b="0" i="1" baseline="0">
                <a:solidFill>
                  <a:srgbClr val="000000"/>
                </a:solidFill>
                <a:effectLst/>
                <a:latin typeface="+mn-lt"/>
              </a:rPr>
              <a:t>mit </a:t>
            </a:r>
            <a:r>
              <a:rPr lang="de-CH" sz="1200" b="1" i="1" baseline="0">
                <a:solidFill>
                  <a:srgbClr val="000000"/>
                </a:solidFill>
                <a:effectLst/>
                <a:latin typeface="+mn-lt"/>
              </a:rPr>
              <a:t>positiver </a:t>
            </a:r>
            <a:r>
              <a:rPr lang="de-CH" sz="1200" b="1" i="1" kern="1200" baseline="0">
                <a:solidFill>
                  <a:schemeClr val="tx1"/>
                </a:solidFill>
                <a:latin typeface="+mn-lt"/>
                <a:ea typeface="+mn-ea"/>
                <a:cs typeface="+mn-cs"/>
              </a:rPr>
              <a:t>Assoziation </a:t>
            </a:r>
            <a:r>
              <a:rPr lang="de-CH" sz="1200" i="1" kern="1200" baseline="0">
                <a:solidFill>
                  <a:schemeClr val="tx1"/>
                </a:solidFill>
                <a:latin typeface="+mn-lt"/>
                <a:ea typeface="+mn-ea"/>
                <a:cs typeface="+mn-cs"/>
              </a:rPr>
              <a:t>im Zusammenhang mit Sport ein. </a:t>
            </a:r>
            <a:endParaRPr lang="de-CH" sz="120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baseline="0">
                <a:latin typeface="+mn-lt"/>
              </a:rPr>
              <a:t>Auftrag an die Teilnehmenden (Diskussion zu Zweit):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aseline="0">
                <a:latin typeface="+mn-lt"/>
              </a:rPr>
              <a:t>Teilt eure drei schönsten, beeindruckendsten Momente, die ihr im Sport erlebt habt mit einem Kursteilnehmer oder einer Kursteilnehmerin.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aseline="0">
                <a:latin typeface="+mn-lt"/>
              </a:rPr>
              <a:t>Was haben diese Momente mit «wertvollem Sport» zu tun?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baseline="0">
                <a:latin typeface="+mn-lt"/>
              </a:rPr>
              <a:t>Die Kursleitung holt einige Stimmen der Teilnehmenden ins Plenum.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i="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baseline="0">
                <a:latin typeface="+mn-lt"/>
              </a:rPr>
              <a:t>Sofern für den Einstieg mehr Zeit zur Verfügung steht (mind. 15min), eignet sich als Methode auch ein Kugellager (siehe Folgefolie).</a:t>
            </a:r>
            <a:endParaRPr lang="de-DE" sz="1200" baseline="0">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3</a:t>
            </a:fld>
            <a:endParaRPr lang="de-DE"/>
          </a:p>
        </p:txBody>
      </p:sp>
    </p:spTree>
    <p:extLst>
      <p:ext uri="{BB962C8B-B14F-4D97-AF65-F5344CB8AC3E}">
        <p14:creationId xmlns:p14="http://schemas.microsoft.com/office/powerpoint/2010/main" val="1347114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i="1">
                <a:latin typeface="+mn-lt"/>
                <a:cs typeface="Arial" panose="020B0604020202020204" pitchFamily="34" charset="0"/>
              </a:rPr>
              <a:t>Optionale Erweiterung (siehe im Leitfaden </a:t>
            </a:r>
            <a:r>
              <a:rPr lang="de-CH" sz="1200" b="0" i="1">
                <a:latin typeface="+mn-lt"/>
                <a:cs typeface="Arial" panose="020B0604020202020204" pitchFamily="34" charset="0"/>
              </a:rPr>
              <a:t>«</a:t>
            </a:r>
            <a:r>
              <a:rPr lang="de-CH" sz="1200" b="0" i="1">
                <a:solidFill>
                  <a:srgbClr val="000000"/>
                </a:solidFill>
                <a:effectLst/>
                <a:latin typeface="+mn-lt"/>
              </a:rPr>
              <a:t>Handlungsfokus durch weitere Beispiele aus dem Graubereich konkretisieren»)</a:t>
            </a:r>
            <a:endParaRPr lang="de-CH" sz="1200" b="0" i="1">
              <a:latin typeface="+mn-lt"/>
              <a:cs typeface="Arial" panose="020B0604020202020204" pitchFamily="34" charset="0"/>
            </a:endParaRPr>
          </a:p>
          <a:p>
            <a:pPr marL="0" indent="0">
              <a:buFont typeface="Arial" panose="020B0604020202020204" pitchFamily="34" charset="0"/>
              <a:buNone/>
            </a:pPr>
            <a:endParaRPr lang="de-CH" sz="1200" i="1">
              <a:latin typeface="+mn-lt"/>
              <a:cs typeface="Arial" panose="020B0604020202020204" pitchFamily="34" charset="0"/>
            </a:endParaRPr>
          </a:p>
          <a:p>
            <a:pPr marL="171450" indent="-171450">
              <a:buFont typeface="Arial" panose="020B0604020202020204" pitchFamily="34" charset="0"/>
              <a:buChar char="•"/>
            </a:pPr>
            <a:r>
              <a:rPr lang="de-CH" sz="1200" i="1">
                <a:latin typeface="+mn-lt"/>
                <a:cs typeface="Arial" panose="020B0604020202020204" pitchFamily="34" charset="0"/>
              </a:rPr>
              <a:t>Die Kursleitung wählt ca. 8-10 passende Bsp. aus dem Ethik-Kompass aus (siehe Link im Leitfaden). Der Fokus liegt auf dem grauen Bereich.</a:t>
            </a:r>
          </a:p>
          <a:p>
            <a:pPr marL="171450" indent="-171450">
              <a:buFont typeface="Arial" panose="020B0604020202020204" pitchFamily="34" charset="0"/>
              <a:buChar char="•"/>
            </a:pPr>
            <a:r>
              <a:rPr lang="de-CH" sz="1200" i="1">
                <a:latin typeface="+mn-lt"/>
                <a:cs typeface="Arial" panose="020B0604020202020204" pitchFamily="34" charset="0"/>
              </a:rPr>
              <a:t>Idealerweise nutzt die Kursleitung Bsp. aus allen vier Kernthemen (Macht, Ideale, Nähe, Druck).</a:t>
            </a:r>
          </a:p>
          <a:p>
            <a:pPr marL="171450" indent="-171450">
              <a:buFont typeface="Arial" panose="020B0604020202020204" pitchFamily="34" charset="0"/>
              <a:buChar char="•"/>
            </a:pPr>
            <a:r>
              <a:rPr lang="de-CH" sz="1200" i="1">
                <a:latin typeface="+mn-lt"/>
                <a:cs typeface="Arial" panose="020B0604020202020204" pitchFamily="34" charset="0"/>
              </a:rPr>
              <a:t>Pro Kleingruppe (à max.5 Personen) benötigt es je ein Beispiel-Set an den ausgewählten Bsp. (laminieren empfohlen).</a:t>
            </a:r>
          </a:p>
          <a:p>
            <a:pPr marL="171450" indent="-171450">
              <a:buFont typeface="Arial" panose="020B0604020202020204" pitchFamily="34" charset="0"/>
              <a:buChar char="•"/>
            </a:pPr>
            <a:r>
              <a:rPr lang="de-CH" sz="1200" i="1">
                <a:latin typeface="+mn-lt"/>
                <a:cs typeface="Arial" panose="020B0604020202020204" pitchFamily="34" charset="0"/>
              </a:rPr>
              <a:t>Alle Gruppen diskutieren dieselben 8-10 Bsp. Die Anzahl der diskutierten Bsp. ist je nach Gruppe unterschiedlich (je nach Intensität der Diskussionen wird nur ein Teil der Beispiele diskutiert).</a:t>
            </a:r>
          </a:p>
          <a:p>
            <a:pPr marL="0" indent="0">
              <a:buFont typeface="Arial" panose="020B0604020202020204" pitchFamily="34" charset="0"/>
              <a:buNone/>
            </a:pPr>
            <a:endParaRPr lang="de-CH" sz="1200" i="1">
              <a:latin typeface="+mn-lt"/>
              <a:cs typeface="Arial" panose="020B0604020202020204" pitchFamily="34" charset="0"/>
            </a:endParaRPr>
          </a:p>
          <a:p>
            <a:pPr marL="228600" indent="-228600">
              <a:buAutoNum type="arabicParenR"/>
            </a:pPr>
            <a:r>
              <a:rPr lang="de-CH" sz="1200" i="1">
                <a:latin typeface="+mn-lt"/>
                <a:cs typeface="Arial" panose="020B0604020202020204" pitchFamily="34" charset="0"/>
              </a:rPr>
              <a:t>TN nimmt ein Situationsbeispiel und liest es der Gruppe laut vor.</a:t>
            </a:r>
          </a:p>
          <a:p>
            <a:pPr marL="228600" indent="-228600">
              <a:buAutoNum type="arabicParenR"/>
            </a:pPr>
            <a:r>
              <a:rPr lang="de-CH" sz="1200" i="1">
                <a:latin typeface="+mn-lt"/>
                <a:cs typeface="Arial" panose="020B0604020202020204" pitchFamily="34" charset="0"/>
              </a:rPr>
              <a:t>Die weiteren TN entscheiden individuell, wie sie die Situation im Ethik-Kompass-Farbkreis einordnen. Sie platzieren die «Figur» auf dem Ethik-Kompass im entsprechenden Farbbereich.</a:t>
            </a:r>
          </a:p>
          <a:p>
            <a:pPr marL="228600" indent="-228600">
              <a:buAutoNum type="arabicParenR"/>
            </a:pPr>
            <a:r>
              <a:rPr lang="de-CH" sz="1200" i="1">
                <a:latin typeface="+mn-lt"/>
                <a:cs typeface="Arial" panose="020B0604020202020204" pitchFamily="34" charset="0"/>
              </a:rPr>
              <a:t>Die TN beantworten die Fragen auf dem Farbkreis (oder Folgefolie)</a:t>
            </a:r>
          </a:p>
          <a:p>
            <a:pPr marL="228600" indent="-228600">
              <a:buAutoNum type="arabicParenR"/>
            </a:pPr>
            <a:r>
              <a:rPr lang="de-CH" sz="1200" i="1">
                <a:latin typeface="+mn-lt"/>
                <a:cs typeface="Arial" panose="020B0604020202020204" pitchFamily="34" charset="0"/>
              </a:rPr>
              <a:t>Sind die Fragen beantwortet und die Diskussion beendet, zieht ein/e nächste Teilnehmer/-in ein Situationsbeispiel und die Runde startet von Neuem.</a:t>
            </a:r>
          </a:p>
          <a:p>
            <a:pPr marL="228600" indent="-228600">
              <a:buAutoNum type="arabicParenR"/>
            </a:pPr>
            <a:r>
              <a:rPr lang="de-CH" sz="1200" i="1">
                <a:latin typeface="+mn-lt"/>
                <a:cs typeface="Arial" panose="020B0604020202020204" pitchFamily="34" charset="0"/>
              </a:rPr>
              <a:t>Es wird ein Bsp. nach dem anderen diskutiert.</a:t>
            </a:r>
          </a:p>
          <a:p>
            <a:pPr marL="0" lvl="0" indent="0">
              <a:spcAft>
                <a:spcPts val="600"/>
              </a:spcAft>
              <a:buFont typeface="Arial" panose="020B0604020202020204" pitchFamily="34" charset="0"/>
              <a:buNone/>
            </a:pPr>
            <a:endParaRPr lang="de-CH" sz="1200" i="0">
              <a:effectLst/>
              <a:latin typeface="+mn-lt"/>
              <a:ea typeface="+mn-ea"/>
              <a:cs typeface="+mn-cs"/>
            </a:endParaRPr>
          </a:p>
          <a:p>
            <a:pPr marL="0" lvl="0" indent="0">
              <a:spcAft>
                <a:spcPts val="600"/>
              </a:spcAft>
              <a:buFont typeface="Arial" panose="020B0604020202020204" pitchFamily="34" charset="0"/>
              <a:buNone/>
            </a:pPr>
            <a:r>
              <a:rPr lang="de-CH" sz="1200" b="0" i="1">
                <a:effectLst/>
                <a:latin typeface="+mn-lt"/>
                <a:ea typeface="Calibri" panose="020F0502020204030204" pitchFamily="34" charset="0"/>
                <a:cs typeface="Times New Roman" panose="02020603050405020304" pitchFamily="18" charset="0"/>
              </a:rPr>
              <a:t>Wichtig: Die KL informiert NICHT darüber, dass es in diesem Teil insbesondere um den Graubereich geht. Zudem müssen nicht alle Beispiele diskutiert werden.</a:t>
            </a:r>
            <a:endParaRPr lang="de-DE">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30</a:t>
            </a:fld>
            <a:endParaRPr lang="de-DE"/>
          </a:p>
        </p:txBody>
      </p:sp>
    </p:spTree>
    <p:extLst>
      <p:ext uri="{BB962C8B-B14F-4D97-AF65-F5344CB8AC3E}">
        <p14:creationId xmlns:p14="http://schemas.microsoft.com/office/powerpoint/2010/main" val="2319274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31</a:t>
            </a:fld>
            <a:endParaRPr lang="de-DE"/>
          </a:p>
        </p:txBody>
      </p:sp>
    </p:spTree>
    <p:extLst>
      <p:ext uri="{BB962C8B-B14F-4D97-AF65-F5344CB8AC3E}">
        <p14:creationId xmlns:p14="http://schemas.microsoft.com/office/powerpoint/2010/main" val="1511531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i="1">
                <a:latin typeface="+mn-lt"/>
              </a:rPr>
              <a:t>Nach den Kleingruppendiskussionen löst die Kursleitung die Kurzbeispiele auf. Mögliche Methoden:</a:t>
            </a:r>
          </a:p>
          <a:p>
            <a:endParaRPr lang="de-CH" sz="1200" i="1">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de-CH" sz="1200" i="1">
                <a:latin typeface="+mn-lt"/>
              </a:rPr>
              <a:t>individuelle Auflösung mit Hilfe der Lupenfunktion im Ethik-Kompass (Name des Bsp. eingeben). Zeit für Rückfragen lassen.</a:t>
            </a:r>
            <a:endParaRPr lang="de-CH" sz="1200" i="1">
              <a:latin typeface="+mn-lt"/>
              <a:ea typeface="Calibri"/>
              <a:cs typeface="Calibri"/>
            </a:endParaRPr>
          </a:p>
          <a:p>
            <a:pPr marL="228600" indent="-228600">
              <a:buAutoNum type="arabicParenR"/>
            </a:pPr>
            <a:r>
              <a:rPr lang="de-CH" sz="1200" i="1">
                <a:latin typeface="+mn-lt"/>
              </a:rPr>
              <a:t>«Marktstand»: Auflösung durch Ausdruck der Bsp. inkl. möglicher Handlungen («was beachten»). </a:t>
            </a:r>
            <a:endParaRPr lang="de-CH" sz="1200" i="1">
              <a:latin typeface="+mn-lt"/>
              <a:ea typeface="Calibri"/>
              <a:cs typeface="Calibri"/>
            </a:endParaRPr>
          </a:p>
          <a:p>
            <a:pPr marL="228600" indent="-228600">
              <a:buAutoNum type="arabicParenR"/>
            </a:pPr>
            <a:r>
              <a:rPr lang="de-CH" sz="1200" i="1">
                <a:latin typeface="+mn-lt"/>
              </a:rPr>
              <a:t>Auflösung im Plenum durch Einfügen von zusätzlichen Folien in der </a:t>
            </a:r>
            <a:r>
              <a:rPr lang="de-CH" sz="1200" i="1" err="1">
                <a:latin typeface="+mn-lt"/>
              </a:rPr>
              <a:t>Powerpoint</a:t>
            </a:r>
            <a:r>
              <a:rPr lang="de-CH" sz="1200" i="1">
                <a:latin typeface="+mn-lt"/>
              </a:rPr>
              <a:t>-Präsentation.</a:t>
            </a:r>
            <a:endParaRPr lang="de-CH" sz="1200" i="1">
              <a:latin typeface="+mn-lt"/>
              <a:ea typeface="Calibri"/>
              <a:cs typeface="Calibri"/>
            </a:endParaRPr>
          </a:p>
          <a:p>
            <a:pPr marL="0" indent="0">
              <a:buNone/>
            </a:pPr>
            <a:endParaRPr lang="de-CH" sz="1200" i="1">
              <a:latin typeface="+mn-lt"/>
            </a:endParaRPr>
          </a:p>
          <a:p>
            <a:pPr marL="0" indent="0">
              <a:buNone/>
            </a:pPr>
            <a:r>
              <a:rPr lang="de-CH" sz="1200" i="1">
                <a:latin typeface="+mn-lt"/>
              </a:rPr>
              <a:t>Bei der Auflösung der Bsp. sind folgende Informationen zentral: </a:t>
            </a:r>
            <a:endParaRPr lang="de-CH" sz="1200" i="1">
              <a:latin typeface="+mn-lt"/>
              <a:ea typeface="Calibri"/>
              <a:cs typeface="Calibri"/>
            </a:endParaRPr>
          </a:p>
          <a:p>
            <a:pPr marL="228600" indent="-228600">
              <a:buAutoNum type="arabicParenR"/>
            </a:pPr>
            <a:r>
              <a:rPr lang="de-CH" sz="1200" i="1">
                <a:latin typeface="+mn-lt"/>
              </a:rPr>
              <a:t>Farbe des Ethik-Kompasses (orientiert am Farbstrahl auf der Folie</a:t>
            </a:r>
            <a:r>
              <a:rPr lang="de-CH" i="1"/>
              <a:t> 23</a:t>
            </a:r>
            <a:r>
              <a:rPr lang="de-CH" sz="1200" i="1">
                <a:latin typeface="+mn-lt"/>
              </a:rPr>
              <a:t>)</a:t>
            </a:r>
            <a:endParaRPr lang="de-CH" sz="1200" i="1">
              <a:latin typeface="+mn-lt"/>
              <a:ea typeface="Calibri"/>
              <a:cs typeface="Calibri"/>
            </a:endParaRPr>
          </a:p>
          <a:p>
            <a:pPr marL="457200" lvl="1" indent="0">
              <a:buNone/>
            </a:pPr>
            <a:r>
              <a:rPr lang="de-CH" sz="1200" i="1">
                <a:latin typeface="+mn-lt"/>
                <a:sym typeface="Wingdings" panose="05000000000000000000" pitchFamily="2" charset="2"/>
              </a:rPr>
              <a:t> </a:t>
            </a:r>
            <a:r>
              <a:rPr lang="de-CH" sz="1200" i="1">
                <a:latin typeface="+mn-lt"/>
              </a:rPr>
              <a:t>Zur Bearbeitung auf dem Farbstrahl rechte Maustaste drücken</a:t>
            </a:r>
            <a:r>
              <a:rPr lang="de-CH" sz="1200" i="1">
                <a:latin typeface="+mn-lt"/>
                <a:sym typeface="Wingdings" panose="05000000000000000000" pitchFamily="2" charset="2"/>
              </a:rPr>
              <a:t> «Form formatieren»  «Farbverlaufstopps» (zur korrekten Farbauswahl «Pipette» nutzen oder nicht zutreffende Farben löschen)</a:t>
            </a:r>
            <a:endParaRPr lang="de-CH" sz="1200" i="1">
              <a:latin typeface="+mn-lt"/>
            </a:endParaRPr>
          </a:p>
          <a:p>
            <a:pPr marL="228600" indent="-228600">
              <a:buAutoNum type="arabicParenR"/>
            </a:pPr>
            <a:r>
              <a:rPr lang="de-CH" sz="1200" i="1">
                <a:latin typeface="+mn-lt"/>
              </a:rPr>
              <a:t>Begriff aus dem Ethik-Kompass (Adjektiv)</a:t>
            </a:r>
            <a:endParaRPr lang="de-CH" sz="1200" i="1">
              <a:latin typeface="+mn-lt"/>
              <a:ea typeface="Calibri"/>
              <a:cs typeface="Calibri"/>
            </a:endParaRPr>
          </a:p>
          <a:p>
            <a:pPr marL="228600" indent="-228600">
              <a:buAutoNum type="arabicParenR"/>
            </a:pPr>
            <a:r>
              <a:rPr lang="de-CH" sz="1200" i="1">
                <a:latin typeface="+mn-lt"/>
              </a:rPr>
              <a:t>Kernthema (Macht, Ideale, Nähe, Druck)</a:t>
            </a:r>
            <a:endParaRPr lang="de-CH" sz="1200" i="1">
              <a:latin typeface="+mn-lt"/>
              <a:ea typeface="Calibri"/>
              <a:cs typeface="Calibri"/>
            </a:endParaRPr>
          </a:p>
          <a:p>
            <a:pPr marL="228600" indent="-228600">
              <a:buAutoNum type="arabicParenR"/>
            </a:pPr>
            <a:r>
              <a:rPr lang="de-CH" sz="1200" i="1">
                <a:latin typeface="+mn-lt"/>
              </a:rPr>
              <a:t>Mögliche Handlungen. Die Handlungen können anhand unten stehender Leitfragen konkretisiert werden (bei den grauen Beispielen sind Denkanstösse im Ethik-Kompass bei den jeweiligen Bsp. unter «was beachten» vorhanden):</a:t>
            </a:r>
            <a:endParaRPr lang="de-CH" sz="1200" i="1">
              <a:latin typeface="+mn-lt"/>
              <a:ea typeface="Calibri"/>
              <a:cs typeface="Calibri"/>
            </a:endParaRPr>
          </a:p>
          <a:p>
            <a:pPr marL="628650" lvl="1" indent="-171450">
              <a:buFont typeface="Arial" panose="020B0604020202020204" pitchFamily="34" charset="0"/>
              <a:buChar char="•"/>
            </a:pPr>
            <a:r>
              <a:rPr lang="de-CH" sz="1200" b="1" i="1">
                <a:latin typeface="+mn-lt"/>
              </a:rPr>
              <a:t>Rollenklarheit</a:t>
            </a:r>
            <a:r>
              <a:rPr lang="de-CH" sz="1200" i="1">
                <a:latin typeface="+mn-lt"/>
              </a:rPr>
              <a:t>: Was gehört zur Rolle und zum Auftrag in dieser Situation?</a:t>
            </a:r>
            <a:endParaRPr lang="de-CH" sz="1200" i="1">
              <a:latin typeface="+mn-lt"/>
              <a:ea typeface="Calibri"/>
              <a:cs typeface="Calibri"/>
            </a:endParaRPr>
          </a:p>
          <a:p>
            <a:pPr marL="628650" lvl="1" indent="-171450">
              <a:buFont typeface="Arial" panose="020B0604020202020204" pitchFamily="34" charset="0"/>
              <a:buChar char="•"/>
            </a:pPr>
            <a:r>
              <a:rPr lang="de-CH" sz="1200" b="1" i="1">
                <a:latin typeface="+mn-lt"/>
              </a:rPr>
              <a:t>Information</a:t>
            </a:r>
            <a:r>
              <a:rPr lang="de-CH" sz="1200" i="1">
                <a:latin typeface="+mn-lt"/>
              </a:rPr>
              <a:t>: Welche (</a:t>
            </a:r>
            <a:r>
              <a:rPr lang="de-CH" sz="1200" i="1" kern="1200">
                <a:solidFill>
                  <a:schemeClr val="tx1"/>
                </a:solidFill>
                <a:latin typeface="+mn-lt"/>
                <a:ea typeface="+mn-ea"/>
                <a:cs typeface="+mn-cs"/>
              </a:rPr>
              <a:t>fachlichen) Informationen helfen mir in dieser Situation?</a:t>
            </a:r>
            <a:endParaRPr lang="de-CH" sz="1200" i="1" kern="1200">
              <a:solidFill>
                <a:schemeClr val="tx1"/>
              </a:solidFill>
              <a:latin typeface="+mn-lt"/>
              <a:ea typeface="Calibri"/>
              <a:cs typeface="Calibri"/>
            </a:endParaRPr>
          </a:p>
          <a:p>
            <a:pPr marL="628650" lvl="1" indent="-171450">
              <a:buFont typeface="Arial" panose="020B0604020202020204" pitchFamily="34" charset="0"/>
              <a:buChar char="•"/>
            </a:pPr>
            <a:r>
              <a:rPr lang="de-CH" sz="1200" b="1" i="1" kern="1200">
                <a:solidFill>
                  <a:schemeClr val="tx1"/>
                </a:solidFill>
                <a:latin typeface="+mn-lt"/>
                <a:ea typeface="+mn-ea"/>
                <a:cs typeface="+mn-cs"/>
              </a:rPr>
              <a:t>Selbstbestimmung</a:t>
            </a:r>
            <a:r>
              <a:rPr lang="de-CH" sz="1200" i="1" kern="1200">
                <a:solidFill>
                  <a:schemeClr val="tx1"/>
                </a:solidFill>
                <a:latin typeface="+mn-lt"/>
                <a:ea typeface="+mn-ea"/>
                <a:cs typeface="+mn-cs"/>
              </a:rPr>
              <a:t>: Wie beachte ich die Selbstbestimmung der Sportlerin / des Sportlers in dieser Situation? </a:t>
            </a:r>
            <a:r>
              <a:rPr lang="de-DE" sz="1200" i="1" kern="1200">
                <a:solidFill>
                  <a:schemeClr val="tx1"/>
                </a:solidFill>
                <a:latin typeface="+mn-lt"/>
                <a:ea typeface="+mn-ea"/>
                <a:cs typeface="+mn-cs"/>
              </a:rPr>
              <a:t>Welche Voice-, Choice und Exitmöglichkeiten schaffe ich?</a:t>
            </a:r>
            <a:endParaRPr lang="de-DE" sz="1200" i="1" kern="1200">
              <a:solidFill>
                <a:schemeClr val="tx1"/>
              </a:solidFill>
              <a:latin typeface="+mn-lt"/>
              <a:ea typeface="Calibri"/>
              <a:cs typeface="Calibri"/>
            </a:endParaRPr>
          </a:p>
          <a:p>
            <a:pPr marL="628650" lvl="1" indent="-171450">
              <a:buFont typeface="Arial" panose="020B0604020202020204" pitchFamily="34" charset="0"/>
              <a:buChar char="•"/>
            </a:pPr>
            <a:r>
              <a:rPr lang="de-DE" sz="1200" b="1" i="1" kern="1200">
                <a:solidFill>
                  <a:schemeClr val="tx1"/>
                </a:solidFill>
                <a:latin typeface="+mn-lt"/>
                <a:ea typeface="+mn-ea"/>
                <a:cs typeface="+mn-cs"/>
              </a:rPr>
              <a:t>Kommunikation</a:t>
            </a:r>
            <a:r>
              <a:rPr lang="de-DE" sz="1200" i="1" kern="1200">
                <a:solidFill>
                  <a:schemeClr val="tx1"/>
                </a:solidFill>
                <a:latin typeface="+mn-lt"/>
                <a:ea typeface="+mn-ea"/>
                <a:cs typeface="+mn-cs"/>
              </a:rPr>
              <a:t>: </a:t>
            </a:r>
            <a:r>
              <a:rPr lang="de-CH" sz="1200" b="0" i="1">
                <a:solidFill>
                  <a:srgbClr val="000000"/>
                </a:solidFill>
                <a:effectLst/>
                <a:latin typeface="+mn-lt"/>
              </a:rPr>
              <a:t>Wie kommuniziere ich in dieser Situation? Wie schaffe ich vorausschauende und nachträgliche Transparenz?</a:t>
            </a:r>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32</a:t>
            </a:fld>
            <a:endParaRPr lang="de-DE"/>
          </a:p>
        </p:txBody>
      </p:sp>
    </p:spTree>
    <p:extLst>
      <p:ext uri="{BB962C8B-B14F-4D97-AF65-F5344CB8AC3E}">
        <p14:creationId xmlns:p14="http://schemas.microsoft.com/office/powerpoint/2010/main" val="2228953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a:t>Exemplarische Auflösung für das Bsp. Hannes</a:t>
            </a:r>
          </a:p>
        </p:txBody>
      </p:sp>
      <p:sp>
        <p:nvSpPr>
          <p:cNvPr id="4" name="Foliennummernplatzhalter 3"/>
          <p:cNvSpPr>
            <a:spLocks noGrp="1"/>
          </p:cNvSpPr>
          <p:nvPr>
            <p:ph type="sldNum" sz="quarter" idx="5"/>
          </p:nvPr>
        </p:nvSpPr>
        <p:spPr/>
        <p:txBody>
          <a:bodyPr/>
          <a:lstStyle/>
          <a:p>
            <a:fld id="{288E0A86-1BAE-4CD5-91FD-FEFDACC0AA5C}" type="slidenum">
              <a:rPr lang="de-DE" smtClean="0"/>
              <a:t>33</a:t>
            </a:fld>
            <a:endParaRPr lang="de-DE"/>
          </a:p>
        </p:txBody>
      </p:sp>
    </p:spTree>
    <p:extLst>
      <p:ext uri="{BB962C8B-B14F-4D97-AF65-F5344CB8AC3E}">
        <p14:creationId xmlns:p14="http://schemas.microsoft.com/office/powerpoint/2010/main" val="279495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a:t>Exemplarische Auflösung für das Bsp. Lionel</a:t>
            </a:r>
          </a:p>
        </p:txBody>
      </p:sp>
      <p:sp>
        <p:nvSpPr>
          <p:cNvPr id="4" name="Foliennummernplatzhalter 3"/>
          <p:cNvSpPr>
            <a:spLocks noGrp="1"/>
          </p:cNvSpPr>
          <p:nvPr>
            <p:ph type="sldNum" sz="quarter" idx="5"/>
          </p:nvPr>
        </p:nvSpPr>
        <p:spPr/>
        <p:txBody>
          <a:bodyPr/>
          <a:lstStyle/>
          <a:p>
            <a:fld id="{288E0A86-1BAE-4CD5-91FD-FEFDACC0AA5C}" type="slidenum">
              <a:rPr lang="de-DE" smtClean="0"/>
              <a:t>34</a:t>
            </a:fld>
            <a:endParaRPr lang="de-DE"/>
          </a:p>
        </p:txBody>
      </p:sp>
    </p:spTree>
    <p:extLst>
      <p:ext uri="{BB962C8B-B14F-4D97-AF65-F5344CB8AC3E}">
        <p14:creationId xmlns:p14="http://schemas.microsoft.com/office/powerpoint/2010/main" val="1446091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a:t>Exemplarische Auflösung für das Bsp. Mandy</a:t>
            </a:r>
          </a:p>
        </p:txBody>
      </p:sp>
      <p:sp>
        <p:nvSpPr>
          <p:cNvPr id="4" name="Foliennummernplatzhalter 3"/>
          <p:cNvSpPr>
            <a:spLocks noGrp="1"/>
          </p:cNvSpPr>
          <p:nvPr>
            <p:ph type="sldNum" sz="quarter" idx="5"/>
          </p:nvPr>
        </p:nvSpPr>
        <p:spPr/>
        <p:txBody>
          <a:bodyPr/>
          <a:lstStyle/>
          <a:p>
            <a:fld id="{288E0A86-1BAE-4CD5-91FD-FEFDACC0AA5C}" type="slidenum">
              <a:rPr lang="de-DE" smtClean="0"/>
              <a:t>35</a:t>
            </a:fld>
            <a:endParaRPr lang="de-DE"/>
          </a:p>
        </p:txBody>
      </p:sp>
    </p:spTree>
    <p:extLst>
      <p:ext uri="{BB962C8B-B14F-4D97-AF65-F5344CB8AC3E}">
        <p14:creationId xmlns:p14="http://schemas.microsoft.com/office/powerpoint/2010/main" val="3623807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a:t>Die Kursleitung zeigt den Teilnehmenden abschliessend nochmals auf, was im «Graubereich» grundsätzlich zu beachten ist.</a:t>
            </a:r>
          </a:p>
        </p:txBody>
      </p:sp>
      <p:sp>
        <p:nvSpPr>
          <p:cNvPr id="4" name="Foliennummernplatzhalter 3"/>
          <p:cNvSpPr>
            <a:spLocks noGrp="1"/>
          </p:cNvSpPr>
          <p:nvPr>
            <p:ph type="sldNum" sz="quarter" idx="5"/>
          </p:nvPr>
        </p:nvSpPr>
        <p:spPr/>
        <p:txBody>
          <a:bodyPr/>
          <a:lstStyle/>
          <a:p>
            <a:fld id="{288E0A86-1BAE-4CD5-91FD-FEFDACC0AA5C}" type="slidenum">
              <a:rPr lang="de-DE" smtClean="0"/>
              <a:t>36</a:t>
            </a:fld>
            <a:endParaRPr lang="de-DE"/>
          </a:p>
        </p:txBody>
      </p:sp>
    </p:spTree>
    <p:extLst>
      <p:ext uri="{BB962C8B-B14F-4D97-AF65-F5344CB8AC3E}">
        <p14:creationId xmlns:p14="http://schemas.microsoft.com/office/powerpoint/2010/main" val="2263285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a:t>Die Kursleitung zeigt den Teilnehmenden auf, mit welchen Fragen sie mehr Klarheit in Situationen schaffen können. </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37</a:t>
            </a:fld>
            <a:endParaRPr lang="de-DE"/>
          </a:p>
        </p:txBody>
      </p:sp>
    </p:spTree>
    <p:extLst>
      <p:ext uri="{BB962C8B-B14F-4D97-AF65-F5344CB8AC3E}">
        <p14:creationId xmlns:p14="http://schemas.microsoft.com/office/powerpoint/2010/main" val="2686070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EDE1D-9749-61B2-B096-12F2D51FBC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57C9E6-EE7B-5470-2876-D9C8D58E92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E480ED-8C24-AF81-60C5-8AA5BCD4AD26}"/>
              </a:ext>
            </a:extLst>
          </p:cNvPr>
          <p:cNvSpPr>
            <a:spLocks noGrp="1"/>
          </p:cNvSpPr>
          <p:nvPr>
            <p:ph type="body" idx="1"/>
          </p:nvPr>
        </p:nvSpPr>
        <p:spPr/>
        <p:txBody>
          <a:bodyPr/>
          <a:lstStyle/>
          <a:p>
            <a:r>
              <a:rPr lang="de-CH" i="1"/>
              <a:t>Übergangsfolie zur Orientierung für die Kursleitung</a:t>
            </a:r>
          </a:p>
        </p:txBody>
      </p:sp>
      <p:sp>
        <p:nvSpPr>
          <p:cNvPr id="4" name="Foliennummernplatzhalter 3">
            <a:extLst>
              <a:ext uri="{FF2B5EF4-FFF2-40B4-BE49-F238E27FC236}">
                <a16:creationId xmlns:a16="http://schemas.microsoft.com/office/drawing/2014/main" id="{32A10939-3AD1-02D8-7D48-10837358A0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72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rPr>
              <a:t>Absichten der sportartspezifischen Analyse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rPr>
              <a:t>(1) Eigene Gegebenheiten zu Macht, Idealen, Nähe und Druck erkennen und reflektieren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rPr>
              <a:t>(2) Eigene Handlungen im Graubereich reflektieren und Handlungsmöglichkeiten erkennen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1" i="1">
                <a:effectLst/>
                <a:latin typeface="+mn-lt"/>
              </a:rPr>
              <a:t>Bei der zweiten Frage fügt die Kursleitung die Rolle der Teilnehmenden ein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1" i="1">
              <a:effectLst/>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Calibri" panose="020F0502020204030204" pitchFamily="34" charset="0"/>
              </a:rPr>
              <a:t>Individuelle Reflexion der Leitfragen.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Calibri" panose="020F0502020204030204" pitchFamily="34" charset="0"/>
              </a:rPr>
              <a:t>Die Kursleitung motiviert die Teilnehmenden sich Notizen zu ihren Gedanken zu machen (allenfalls ist ein Lernjournal oder ähnliches vorhanden).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Calibri" panose="020F0502020204030204" pitchFamily="34" charset="0"/>
              </a:rPr>
              <a:t>Nach spätestens 10min Wechsel in die Kleingruppendiskussion. Hierfür setzen sich Personen aus derselben Sportart / Sportartengruppe zusammen (Gruppen à max. 5Personen).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1">
              <a:effectLst/>
              <a:latin typeface="+mn-lt"/>
              <a:ea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panose="020F0502020204030204" pitchFamily="34" charset="0"/>
              </a:rPr>
              <a:t>Im Fokus steht nun eine Auslegeordnung / Analyse der eigenen Sportart bzw. Sportartengruppe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panose="020F0502020204030204" pitchFamily="34" charset="0"/>
              </a:rPr>
              <a:t>Macht euch zunächst individuell Gedanken zu den eingeblendeten Fragen (ca. 5-10min)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panose="020F0502020204030204" pitchFamily="34" charset="0"/>
              </a:rPr>
              <a:t>Falls euch das Finden von Antworten schwierig fällt, unterstützt euch vielleicht ein Erinnern an die eigene Sportbiografie: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panose="020F0502020204030204" pitchFamily="34" charset="0"/>
              </a:rPr>
              <a:t>Wo kamen die Themen Macht, Ideale, Nähe und Druck bei dir als Trainingsteilnehmer / Trainingsteilnehmerin vor?</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panose="020F0502020204030204" pitchFamily="34" charset="0"/>
              </a:rPr>
              <a:t>Wie bist du als Teilnehmer bzw. Teilnehmerin damit umgegangen?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panose="020F0502020204030204" pitchFamily="34" charset="0"/>
              </a:rPr>
              <a:t>Anschliessend setzt ihr euch mit Personen aus derselben Sportart zusammen (Gruppen à max. 5 Personen)</a:t>
            </a:r>
          </a:p>
        </p:txBody>
      </p:sp>
      <p:sp>
        <p:nvSpPr>
          <p:cNvPr id="4" name="Foliennummernplatzhalter 3"/>
          <p:cNvSpPr>
            <a:spLocks noGrp="1"/>
          </p:cNvSpPr>
          <p:nvPr>
            <p:ph type="sldNum" sz="quarter" idx="5"/>
          </p:nvPr>
        </p:nvSpPr>
        <p:spPr/>
        <p:txBody>
          <a:bodyPr/>
          <a:lstStyle/>
          <a:p>
            <a:fld id="{288E0A86-1BAE-4CD5-91FD-FEFDACC0AA5C}" type="slidenum">
              <a:rPr lang="de-DE" smtClean="0"/>
              <a:t>39</a:t>
            </a:fld>
            <a:endParaRPr lang="de-DE"/>
          </a:p>
        </p:txBody>
      </p:sp>
    </p:spTree>
    <p:extLst>
      <p:ext uri="{BB962C8B-B14F-4D97-AF65-F5344CB8AC3E}">
        <p14:creationId xmlns:p14="http://schemas.microsoft.com/office/powerpoint/2010/main" val="3861600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b="1" i="1">
                <a:latin typeface="+mn-lt"/>
                <a:hlinkClick r:id="rId3"/>
              </a:rPr>
              <a:t>Kugellager</a:t>
            </a:r>
            <a:r>
              <a:rPr lang="de-CH" sz="1200" i="1">
                <a:latin typeface="+mn-lt"/>
              </a:rPr>
              <a:t> ca. 15-20 min </a:t>
            </a:r>
            <a:endParaRPr lang="en-US" sz="1200">
              <a:latin typeface="+mn-lt"/>
              <a:ea typeface="Calibri"/>
              <a:cs typeface="Calibri"/>
            </a:endParaRPr>
          </a:p>
          <a:p>
            <a:pPr marL="0" indent="0">
              <a:buFont typeface="Arial" panose="020B0604020202020204" pitchFamily="34" charset="0"/>
              <a:buNone/>
            </a:pPr>
            <a:endParaRPr lang="de-CH" sz="1200">
              <a:latin typeface="+mn-lt"/>
              <a:cs typeface="Arial" panose="020B0604020202020204" pitchFamily="34" charset="0"/>
            </a:endParaRPr>
          </a:p>
          <a:p>
            <a:pPr marL="0" indent="0">
              <a:buFont typeface="Arial" panose="020B0604020202020204" pitchFamily="34" charset="0"/>
              <a:buNone/>
            </a:pPr>
            <a:r>
              <a:rPr lang="de-CH" sz="1200" i="1">
                <a:latin typeface="+mn-lt"/>
                <a:cs typeface="Arial" panose="020B0604020202020204" pitchFamily="34" charset="0"/>
              </a:rPr>
              <a:t>Die Kursleitung erläutert kurz die Funktionsweise des Kugellagers (siehe mobilesport.ch, Link im Leitfaden) </a:t>
            </a:r>
            <a:endParaRPr lang="de-CH" sz="1200">
              <a:latin typeface="+mn-lt"/>
              <a:cs typeface="Arial" panose="020B0604020202020204" pitchFamily="34" charset="0"/>
            </a:endParaRPr>
          </a:p>
          <a:p>
            <a:pPr marL="171450" indent="-171450">
              <a:buFont typeface="Wingdings" panose="05000000000000000000" pitchFamily="2" charset="2"/>
              <a:buChar char="à"/>
            </a:pPr>
            <a:r>
              <a:rPr lang="de-CH" sz="1200" i="1">
                <a:latin typeface="+mn-lt"/>
              </a:rPr>
              <a:t>2-3 min Austausch zu zweit für jede Frage</a:t>
            </a:r>
          </a:p>
          <a:p>
            <a:pPr marL="171450" indent="-171450">
              <a:buFont typeface="Wingdings" panose="05000000000000000000" pitchFamily="2" charset="2"/>
              <a:buChar char="à"/>
            </a:pPr>
            <a:r>
              <a:rPr lang="de-CH" sz="1200" i="1">
                <a:latin typeface="+mn-lt"/>
              </a:rPr>
              <a:t>2-3 Wortmeldungen im Plenum aufgreifen, anschliessend rotieren</a:t>
            </a:r>
          </a:p>
          <a:p>
            <a:pPr marL="171450" indent="-171450">
              <a:buFont typeface="Wingdings" panose="05000000000000000000" pitchFamily="2" charset="2"/>
              <a:buChar char="à"/>
            </a:pPr>
            <a:r>
              <a:rPr lang="de-CH" sz="1200" i="1">
                <a:latin typeface="+mn-lt"/>
              </a:rPr>
              <a:t>Evtl. auf Flipchart pro Runde einige Stichworte (Wortmeldungen) sammeln, als Stimmungsbild für diese Gruppe</a:t>
            </a:r>
          </a:p>
          <a:p>
            <a:endParaRPr lang="de-DE" sz="1200">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4</a:t>
            </a:fld>
            <a:endParaRPr lang="de-DE"/>
          </a:p>
        </p:txBody>
      </p:sp>
    </p:spTree>
    <p:extLst>
      <p:ext uri="{BB962C8B-B14F-4D97-AF65-F5344CB8AC3E}">
        <p14:creationId xmlns:p14="http://schemas.microsoft.com/office/powerpoint/2010/main" val="1553897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Calibri"/>
              </a:rPr>
              <a:t>Die Teilnehmenden lesen alle Fragen bevor sie in die Diskussion einsteigen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Calibri"/>
              </a:rPr>
              <a:t>Ca. 10-15min Kleingruppendiskussion</a:t>
            </a:r>
            <a:endParaRPr lang="de-CH" sz="1200" b="0" i="1">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sz="1200" b="0" i="0">
              <a:effectLst/>
              <a:latin typeface="+mn-lt"/>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a:rPr>
              <a:t>Teilt eure sportartspezifischen Gedanken zu Macht, Idealen, Nähe und Druck.</a:t>
            </a:r>
            <a:endParaRPr lang="de-CH" sz="1200" b="0" i="0">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a:rPr>
              <a:t>Diskutiert anschliessend gemeinsam mögliche Risiken, die in eurer Sportart vorhanden sind.</a:t>
            </a:r>
            <a:endParaRPr lang="de-CH" sz="1200" b="0" i="0">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a:cs typeface="Calibri"/>
              </a:rPr>
              <a:t>Zeigt auf, wie ihr die Risikosituationen lösen bzw. wie ihr handeln würdet.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0">
                <a:effectLst/>
                <a:latin typeface="+mn-lt"/>
                <a:ea typeface="Calibri"/>
                <a:cs typeface="Calibri"/>
              </a:rPr>
              <a:t>Haltet eure Handlungsmöglichkeiten bzw. Lösungsansätze auf «</a:t>
            </a:r>
            <a:r>
              <a:rPr lang="de-CH" sz="1200" b="0" i="0" err="1">
                <a:effectLst/>
                <a:latin typeface="+mn-lt"/>
                <a:ea typeface="Calibri"/>
                <a:cs typeface="Calibri"/>
              </a:rPr>
              <a:t>Sticky</a:t>
            </a:r>
            <a:r>
              <a:rPr lang="de-CH" sz="1200" b="0" i="0">
                <a:effectLst/>
                <a:latin typeface="+mn-lt"/>
                <a:ea typeface="Calibri"/>
                <a:cs typeface="Calibri"/>
              </a:rPr>
              <a:t> </a:t>
            </a:r>
            <a:r>
              <a:rPr lang="de-CH" sz="1200" b="0" i="0" err="1">
                <a:effectLst/>
                <a:latin typeface="+mn-lt"/>
                <a:ea typeface="Calibri"/>
                <a:cs typeface="Calibri"/>
              </a:rPr>
              <a:t>notes</a:t>
            </a:r>
            <a:r>
              <a:rPr lang="de-CH" sz="1200" b="0" i="0">
                <a:effectLst/>
                <a:latin typeface="+mn-lt"/>
                <a:ea typeface="Calibri"/>
                <a:cs typeface="Calibri"/>
              </a:rPr>
              <a:t>» fest.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a:effectLst/>
              <a:latin typeface="+mn-lt"/>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Calibri"/>
                <a:cs typeface="Calibri"/>
              </a:rPr>
              <a:t>Sofern genug Zeit zur Verfügung steht: </a:t>
            </a:r>
            <a:r>
              <a:rPr lang="de-CH" sz="1200" b="0" i="0">
                <a:effectLst/>
                <a:latin typeface="+mn-lt"/>
                <a:ea typeface="Calibri"/>
                <a:cs typeface="Calibri"/>
              </a:rPr>
              <a:t>Teilt eine </a:t>
            </a:r>
            <a:r>
              <a:rPr lang="de-CH" sz="1200" b="0" i="0">
                <a:effectLst/>
                <a:latin typeface="+mn-lt"/>
                <a:ea typeface="Calibri"/>
              </a:rPr>
              <a:t>Risikosituation aus eurer Sportart </a:t>
            </a:r>
            <a:r>
              <a:rPr lang="de-CH" sz="1200" b="0" i="0">
                <a:effectLst/>
                <a:latin typeface="+mn-lt"/>
                <a:ea typeface="Calibri"/>
                <a:cs typeface="Calibri"/>
              </a:rPr>
              <a:t>mit konkreten Handlungsmöglichkeiten im Plenum. </a:t>
            </a:r>
            <a:r>
              <a:rPr lang="de-CH" sz="1200" b="0" i="1">
                <a:effectLst/>
                <a:latin typeface="+mn-lt"/>
                <a:ea typeface="Calibri"/>
                <a:cs typeface="Calibri"/>
              </a:rPr>
              <a:t>Im Anschluss können die Zuhörenden weitere Lösungsmöglichkeiten vorschlagen.</a:t>
            </a:r>
            <a:endParaRPr lang="de-CH" sz="1200" b="0" i="0">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Calibri"/>
                <a:cs typeface="Calibri"/>
              </a:rPr>
              <a:t>Sofern wenig Zeit zur Verfügung steht: </a:t>
            </a:r>
            <a:r>
              <a:rPr lang="de-CH" sz="1200" b="0" i="0">
                <a:effectLst/>
                <a:latin typeface="+mn-lt"/>
                <a:ea typeface="Calibri"/>
                <a:cs typeface="Calibri"/>
              </a:rPr>
              <a:t>Pinnt eure Handlungsmöglichkeiten bzw. Lösungsansätze an die Pinwand / Flip-Chart («Wall </a:t>
            </a:r>
            <a:r>
              <a:rPr lang="de-CH" sz="1200" b="0" i="0" err="1">
                <a:effectLst/>
                <a:latin typeface="+mn-lt"/>
                <a:ea typeface="Calibri"/>
                <a:cs typeface="Calibri"/>
              </a:rPr>
              <a:t>of</a:t>
            </a:r>
            <a:r>
              <a:rPr lang="de-CH" sz="1200" b="0" i="0">
                <a:effectLst/>
                <a:latin typeface="+mn-lt"/>
                <a:ea typeface="Calibri"/>
                <a:cs typeface="Calibri"/>
              </a:rPr>
              <a:t> </a:t>
            </a:r>
            <a:r>
              <a:rPr lang="de-CH" sz="1200" b="0" i="0" err="1">
                <a:effectLst/>
                <a:latin typeface="+mn-lt"/>
                <a:ea typeface="Calibri"/>
                <a:cs typeface="Calibri"/>
              </a:rPr>
              <a:t>act</a:t>
            </a:r>
            <a:r>
              <a:rPr lang="de-CH" sz="1200" b="0" i="0">
                <a:effectLst/>
                <a:latin typeface="+mn-lt"/>
                <a:ea typeface="Calibri"/>
                <a:cs typeface="Calibri"/>
              </a:rPr>
              <a:t>»)</a:t>
            </a:r>
            <a:r>
              <a:rPr lang="de-CH" sz="1200" b="0" i="1">
                <a:effectLst/>
                <a:latin typeface="+mn-lt"/>
                <a:ea typeface="Calibri"/>
                <a:cs typeface="+mn-cs"/>
              </a:rPr>
              <a:t>. </a:t>
            </a:r>
            <a:r>
              <a:rPr lang="de-CH" sz="1200" b="0" i="1">
                <a:effectLst/>
                <a:latin typeface="+mn-lt"/>
                <a:ea typeface="Calibri"/>
                <a:cs typeface="Calibri"/>
              </a:rPr>
              <a:t>Im Anschluss können die Teilnehmenden sich bei der Pinnwand «inspirieren» lassen.</a:t>
            </a:r>
            <a:endParaRPr lang="de-CH">
              <a:ea typeface="Calibri"/>
              <a:cs typeface="Calibri"/>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40</a:t>
            </a:fld>
            <a:endParaRPr lang="de-DE"/>
          </a:p>
        </p:txBody>
      </p:sp>
    </p:spTree>
    <p:extLst>
      <p:ext uri="{BB962C8B-B14F-4D97-AF65-F5344CB8AC3E}">
        <p14:creationId xmlns:p14="http://schemas.microsoft.com/office/powerpoint/2010/main" val="3034659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sz="1200" b="0" i="0"/>
              <a:t>Ihr habt euch einige Gedanken zu Handlungsmöglichkeiten in unterschiedlichen Risikosituationen gemacht und euch von Ideen inspirieren lassen.</a:t>
            </a:r>
          </a:p>
          <a:p>
            <a:pPr marL="171450" indent="-171450">
              <a:buFont typeface="Arial" panose="020B0604020202020204" pitchFamily="34" charset="0"/>
              <a:buChar char="•"/>
            </a:pPr>
            <a:r>
              <a:rPr lang="de-CH" sz="1200" b="0" i="0"/>
              <a:t>Gibt es Rückfragen hierzu?</a:t>
            </a:r>
          </a:p>
          <a:p>
            <a:pPr marL="171450" indent="-171450">
              <a:buFont typeface="Arial" panose="020B0604020202020204" pitchFamily="34" charset="0"/>
              <a:buChar char="•"/>
            </a:pPr>
            <a:r>
              <a:rPr lang="de-CH" sz="1200" i="0" strike="noStrike">
                <a:effectLst/>
                <a:latin typeface="+mn-lt"/>
                <a:ea typeface="Calibri" panose="020F0502020204030204" pitchFamily="34" charset="0"/>
                <a:cs typeface="Times New Roman" panose="02020603050405020304" pitchFamily="18" charset="0"/>
              </a:rPr>
              <a:t>Noch einmal als Erinnerung: </a:t>
            </a:r>
            <a:r>
              <a:rPr lang="de-CH" sz="1200" i="0">
                <a:effectLst/>
                <a:latin typeface="+mn-lt"/>
                <a:ea typeface="Calibri" panose="020F0502020204030204" pitchFamily="34" charset="0"/>
                <a:cs typeface="Times New Roman" panose="02020603050405020304" pitchFamily="18" charset="0"/>
              </a:rPr>
              <a:t>graue Beispiele bzw. Risikosituationen sind nicht per se negativ und gehören zu unserem Sportalltag dazu. Wenn man sie kennt, sind sie gestaltbar. Wichtig bleibt, solche Situationen zu reflektieren, zu besprechen und entsprechend transparent zu gestalten. Zum Schutz aller. </a:t>
            </a:r>
          </a:p>
          <a:p>
            <a:pPr marL="171450" indent="-171450">
              <a:buFont typeface="Arial" panose="020B0604020202020204" pitchFamily="34" charset="0"/>
              <a:buChar char="•"/>
            </a:pPr>
            <a:r>
              <a:rPr lang="de-CH" sz="1200" i="0">
                <a:effectLst/>
                <a:latin typeface="+mn-lt"/>
                <a:ea typeface="Calibri" panose="020F0502020204030204" pitchFamily="34" charset="0"/>
                <a:cs typeface="Times New Roman" panose="02020603050405020304" pitchFamily="18" charset="0"/>
              </a:rPr>
              <a:t>Denn in der Sportwelt erleben wir immer wieder Macht, Ideale, Nähe und Druck. </a:t>
            </a:r>
          </a:p>
          <a:p>
            <a:pPr marL="171450" indent="-171450">
              <a:buFont typeface="Arial" panose="020B0604020202020204" pitchFamily="34" charset="0"/>
              <a:buChar char="•"/>
            </a:pPr>
            <a:r>
              <a:rPr lang="de-CH" sz="1200" b="0" i="0"/>
              <a:t>In der Sportwelt gehören auch Beziehungen und Zusammenarbeit dazu (sei das im Team, zwischen Kindern und Jugendlichen, zwischen Leitenden, Erziehungsberechtigten, Verbänden oder Vereinen). </a:t>
            </a:r>
          </a:p>
          <a:p>
            <a:pPr marL="171450" indent="-171450">
              <a:buFont typeface="Arial" panose="020B0604020202020204" pitchFamily="34" charset="0"/>
              <a:buChar char="•"/>
            </a:pPr>
            <a:r>
              <a:rPr lang="de-CH" sz="1200" b="0" i="0"/>
              <a:t>Beziehungen werden gestärkt durch </a:t>
            </a:r>
            <a:r>
              <a:rPr lang="de-CH" sz="1200" b="1" i="0"/>
              <a:t>Beteiligung, Vielfalt, Fürsorge </a:t>
            </a:r>
            <a:r>
              <a:rPr lang="de-CH" sz="1200" b="0" i="0"/>
              <a:t>und</a:t>
            </a:r>
            <a:r>
              <a:rPr lang="de-CH" sz="1200" b="1" i="0"/>
              <a:t> Freude</a:t>
            </a:r>
            <a:r>
              <a:rPr lang="de-CH" sz="1200" b="0" i="0"/>
              <a:t> </a:t>
            </a:r>
            <a:r>
              <a:rPr lang="de-CH" sz="1200" b="0" i="1"/>
              <a:t>(in der Fahne im Bild ersichtlich).</a:t>
            </a:r>
            <a:endParaRPr lang="de-CH" sz="1200" b="0" i="0"/>
          </a:p>
          <a:p>
            <a:pPr marL="171450" indent="-171450">
              <a:buFont typeface="Arial" panose="020B0604020202020204" pitchFamily="34" charset="0"/>
              <a:buChar char="•"/>
            </a:pPr>
            <a:r>
              <a:rPr lang="de-CH" sz="1200" b="0" i="0"/>
              <a:t>Diese vier Begriffe sind als </a:t>
            </a:r>
            <a:r>
              <a:rPr lang="de-CH" sz="1200" b="1" i="0"/>
              <a:t>Begleiter von Macht, Idealen, Nähe </a:t>
            </a:r>
            <a:r>
              <a:rPr lang="de-CH" sz="1200" b="0" i="0"/>
              <a:t>und </a:t>
            </a:r>
            <a:r>
              <a:rPr lang="de-CH" sz="1200" b="1" i="0"/>
              <a:t>Druck</a:t>
            </a:r>
            <a:r>
              <a:rPr lang="de-CH" sz="1200" b="0" i="0"/>
              <a:t> zu verstehen.</a:t>
            </a:r>
          </a:p>
          <a:p>
            <a:pPr marL="171450" indent="-171450">
              <a:buFont typeface="Arial" panose="020B0604020202020204" pitchFamily="34" charset="0"/>
              <a:buChar char="•"/>
            </a:pPr>
            <a:r>
              <a:rPr lang="de-CH" sz="1200" b="0" i="0"/>
              <a:t>Was genau bedeutet das?</a:t>
            </a:r>
          </a:p>
          <a:p>
            <a:pPr marL="171450" indent="-171450">
              <a:buFont typeface="Arial" panose="020B0604020202020204" pitchFamily="34" charset="0"/>
              <a:buChar char="•"/>
            </a:pPr>
            <a:r>
              <a:rPr lang="de-CH" sz="1200" b="1" i="0"/>
              <a:t>Macht</a:t>
            </a:r>
            <a:r>
              <a:rPr lang="de-CH" sz="1200" b="0" i="0"/>
              <a:t> braucht </a:t>
            </a:r>
            <a:r>
              <a:rPr lang="de-CH" sz="1200" b="1" i="0"/>
              <a:t>Beteiligung</a:t>
            </a:r>
            <a:r>
              <a:rPr lang="de-CH" sz="1200" b="0" i="0"/>
              <a:t> um mit Mass zu wirken: Sportlerinnen und Sportler aber auch Leitende und weitere Beteiligte sollen ihre Meinung abgeben können, mitreden und mitbestimmen können.</a:t>
            </a:r>
          </a:p>
          <a:p>
            <a:pPr marL="171450" indent="-171450">
              <a:buFont typeface="Arial" panose="020B0604020202020204" pitchFamily="34" charset="0"/>
              <a:buChar char="•"/>
            </a:pPr>
            <a:r>
              <a:rPr lang="de-CH" sz="1200" b="1" i="0"/>
              <a:t>Ideale</a:t>
            </a:r>
            <a:r>
              <a:rPr lang="de-CH" sz="1200" b="0" i="0"/>
              <a:t> gehen einher mit </a:t>
            </a:r>
            <a:r>
              <a:rPr lang="de-CH" sz="1200" b="1" i="0"/>
              <a:t>Vielfalt</a:t>
            </a:r>
            <a:r>
              <a:rPr lang="de-CH" sz="1200" b="0" i="0"/>
              <a:t>: Alle sollen eine Chance nach individueller Entwicklung und Förderung im Sport kriegen. Das Streben nach nur einem Ideal ist einschneidend. Ideale brauchen Platz für Vielfalt. Ansonsten werden sie zur Ideologie.</a:t>
            </a:r>
          </a:p>
          <a:p>
            <a:pPr marL="171450" indent="-171450">
              <a:buFont typeface="Arial" panose="020B0604020202020204" pitchFamily="34" charset="0"/>
              <a:buChar char="•"/>
            </a:pPr>
            <a:r>
              <a:rPr lang="de-CH" sz="1200" b="1" i="0"/>
              <a:t>Nähe</a:t>
            </a:r>
            <a:r>
              <a:rPr lang="de-CH" sz="1200" b="0" i="0"/>
              <a:t> braucht </a:t>
            </a:r>
            <a:r>
              <a:rPr lang="de-CH" sz="1200" b="1" i="0"/>
              <a:t>Fürsorge</a:t>
            </a:r>
            <a:r>
              <a:rPr lang="de-CH" sz="1200" b="0" i="0"/>
              <a:t> damit sie Schutz bedeutet und keine Grenzen überschreitet.</a:t>
            </a:r>
          </a:p>
          <a:p>
            <a:pPr marL="171450" indent="-171450">
              <a:buFont typeface="Arial" panose="020B0604020202020204" pitchFamily="34" charset="0"/>
              <a:buChar char="•"/>
            </a:pPr>
            <a:r>
              <a:rPr lang="de-CH" sz="1200" b="0" i="0"/>
              <a:t>Und </a:t>
            </a:r>
            <a:r>
              <a:rPr lang="de-CH" sz="1200" b="1" i="0"/>
              <a:t>Druck</a:t>
            </a:r>
            <a:r>
              <a:rPr lang="de-CH" sz="1200" b="0" i="0"/>
              <a:t> ist nur in Kombination mit </a:t>
            </a:r>
            <a:r>
              <a:rPr lang="de-CH" sz="1200" b="1" i="0"/>
              <a:t>Freude</a:t>
            </a:r>
            <a:r>
              <a:rPr lang="de-CH" sz="1200" b="0" i="0"/>
              <a:t> tragbar. Freude ist der Motivator schlechthin. Neben Druck darf die Freude nicht zu kurz kommen, damit das gute Mass gefunden wird.</a:t>
            </a:r>
          </a:p>
        </p:txBody>
      </p:sp>
      <p:sp>
        <p:nvSpPr>
          <p:cNvPr id="4" name="Foliennummernplatzhalter 3"/>
          <p:cNvSpPr>
            <a:spLocks noGrp="1"/>
          </p:cNvSpPr>
          <p:nvPr>
            <p:ph type="sldNum" sz="quarter" idx="5"/>
          </p:nvPr>
        </p:nvSpPr>
        <p:spPr/>
        <p:txBody>
          <a:bodyPr/>
          <a:lstStyle/>
          <a:p>
            <a:fld id="{288E0A86-1BAE-4CD5-91FD-FEFDACC0AA5C}" type="slidenum">
              <a:rPr lang="de-DE" smtClean="0"/>
              <a:t>41</a:t>
            </a:fld>
            <a:endParaRPr lang="de-DE"/>
          </a:p>
        </p:txBody>
      </p:sp>
    </p:spTree>
    <p:extLst>
      <p:ext uri="{BB962C8B-B14F-4D97-AF65-F5344CB8AC3E}">
        <p14:creationId xmlns:p14="http://schemas.microsoft.com/office/powerpoint/2010/main" val="688671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0" i="0"/>
              <a:t>Darum nochmals einfach zusammengefasst und im Bild gut ersichtlich: Die Gestaltung der Situationen mit Mass ist sehr wichtig!</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42</a:t>
            </a:fld>
            <a:endParaRPr lang="de-DE"/>
          </a:p>
        </p:txBody>
      </p:sp>
    </p:spTree>
    <p:extLst>
      <p:ext uri="{BB962C8B-B14F-4D97-AF65-F5344CB8AC3E}">
        <p14:creationId xmlns:p14="http://schemas.microsoft.com/office/powerpoint/2010/main" val="541393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b="1" i="1"/>
              <a:t>Positiver Abschluss </a:t>
            </a:r>
            <a:r>
              <a:rPr lang="de-CH" i="1"/>
              <a:t>sicherstellen um die Teilnehmenden in ihrem Wirken zu bestärken.</a:t>
            </a:r>
          </a:p>
          <a:p>
            <a:pPr marL="171450" indent="-171450">
              <a:buFont typeface="Arial" panose="020B0604020202020204" pitchFamily="34" charset="0"/>
              <a:buChar char="•"/>
            </a:pPr>
            <a:r>
              <a:rPr lang="de-CH" i="1"/>
              <a:t>Sofern noch Zeit zur Verfügung steht, können die eingeblendeten Fragen abschliessend im Plenum diskutiert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i="1"/>
              <a:t>Achtung: sofern die Fragen bereits zum Einstieg beim Kugellager aufgenommen wurden, sind sie an dieser Stelle nicht mehr von Relevanz.</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43</a:t>
            </a:fld>
            <a:endParaRPr lang="de-DE"/>
          </a:p>
        </p:txBody>
      </p:sp>
    </p:spTree>
    <p:extLst>
      <p:ext uri="{BB962C8B-B14F-4D97-AF65-F5344CB8AC3E}">
        <p14:creationId xmlns:p14="http://schemas.microsoft.com/office/powerpoint/2010/main" val="2834841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0188-2223-54B6-88A5-AB9F36F4622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92A3D7-BC20-2BEE-2DA1-C880B0860D5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1FDC58F-9C5E-10E8-48C9-908A6E35AA27}"/>
              </a:ext>
            </a:extLst>
          </p:cNvPr>
          <p:cNvSpPr>
            <a:spLocks noGrp="1"/>
          </p:cNvSpPr>
          <p:nvPr>
            <p:ph type="body" idx="1"/>
          </p:nvPr>
        </p:nvSpPr>
        <p:spPr/>
        <p:txBody>
          <a:bodyPr/>
          <a:lstStyle/>
          <a:p>
            <a:r>
              <a:rPr lang="de-CH" i="1"/>
              <a:t>Übergangsfolie zur Orientierung für die Kursleitung</a:t>
            </a:r>
          </a:p>
        </p:txBody>
      </p:sp>
      <p:sp>
        <p:nvSpPr>
          <p:cNvPr id="4" name="Foliennummernplatzhalter 3">
            <a:extLst>
              <a:ext uri="{FF2B5EF4-FFF2-40B4-BE49-F238E27FC236}">
                <a16:creationId xmlns:a16="http://schemas.microsoft.com/office/drawing/2014/main" id="{113AB20C-3D50-C2DB-0345-08694D5E33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940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680" indent="-165680">
              <a:buFont typeface="Arial" panose="020B0604020202020204" pitchFamily="34" charset="0"/>
              <a:buChar char="•"/>
            </a:pPr>
            <a:r>
              <a:rPr lang="de-CH"/>
              <a:t>Ganz zum Schluss möchte ich euch dieses Gesamtbild vor Augen führen, sozusagen das Universum des wertvollen Sports. Es stellt die heute gehörten Inhalte zusammenfassend und bildlich dar.</a:t>
            </a:r>
          </a:p>
          <a:p>
            <a:pPr marL="165680" indent="-165680">
              <a:buFont typeface="Arial" panose="020B0604020202020204" pitchFamily="34" charset="0"/>
              <a:buChar char="•"/>
            </a:pPr>
            <a:r>
              <a:rPr lang="de-CH"/>
              <a:t>Ihr seht unseren Planeten den «wertvollen Sport». </a:t>
            </a:r>
            <a:r>
              <a:rPr lang="de-CH" i="1"/>
              <a:t>(siehe grosse Kugel)</a:t>
            </a:r>
            <a:endParaRPr lang="de-CH"/>
          </a:p>
          <a:p>
            <a:pPr marL="165680" indent="-165680">
              <a:buFont typeface="Arial" panose="020B0604020202020204" pitchFamily="34" charset="0"/>
              <a:buChar char="•"/>
            </a:pPr>
            <a:r>
              <a:rPr lang="de-CH"/>
              <a:t>Sein Fokus ist auf das gute Mass und den kontinuierlichen Lern- und Reflexionsprozess gerichtet. </a:t>
            </a:r>
            <a:r>
              <a:rPr lang="de-CH" i="1"/>
              <a:t>(siehe rechte Bildseite)</a:t>
            </a:r>
            <a:endParaRPr lang="de-CH"/>
          </a:p>
          <a:p>
            <a:pPr marL="165680" indent="-165680">
              <a:buFont typeface="Arial" panose="020B0604020202020204" pitchFamily="34" charset="0"/>
              <a:buChar char="•"/>
            </a:pPr>
            <a:r>
              <a:rPr lang="de-CH"/>
              <a:t>In seinen grünen und grauen Umlaufbahnen seht ihr die Kompetenzentwicklung des Menschen und die Organisationsentwicklung. </a:t>
            </a:r>
            <a:r>
              <a:rPr lang="de-CH" i="1"/>
              <a:t>(siehe linke Bildseite)</a:t>
            </a:r>
            <a:endParaRPr lang="de-CH"/>
          </a:p>
          <a:p>
            <a:pPr marL="165680" indent="-165680">
              <a:buFont typeface="Arial" panose="020B0604020202020204" pitchFamily="34" charset="0"/>
              <a:buChar char="•"/>
            </a:pPr>
            <a:r>
              <a:rPr lang="de-CH"/>
              <a:t>In seiner orangen und roten Umlaufbahn ist Swiss Sport Integrity mit der Meldestelle und die Intervention dargestellt. </a:t>
            </a:r>
            <a:r>
              <a:rPr lang="de-CH" i="1"/>
              <a:t>(siehe links oben)</a:t>
            </a:r>
            <a:endParaRPr lang="de-CH"/>
          </a:p>
          <a:p>
            <a:pPr marL="165680" indent="-165680">
              <a:buFont typeface="Arial" panose="020B0604020202020204" pitchFamily="34" charset="0"/>
              <a:buChar char="•"/>
            </a:pPr>
            <a:r>
              <a:rPr lang="de-CH"/>
              <a:t>Eine Rakete fliegt in Richtung Zukunft. </a:t>
            </a:r>
            <a:r>
              <a:rPr lang="de-CH" i="1"/>
              <a:t>(siehe rechts oben)</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5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680" indent="-165680">
              <a:buFont typeface="Arial" panose="020B0604020202020204" pitchFamily="34" charset="0"/>
              <a:buChar char="•"/>
            </a:pPr>
            <a:r>
              <a:rPr lang="de-CH" i="0"/>
              <a:t>Und hier seid ihr gefragt.</a:t>
            </a:r>
          </a:p>
          <a:p>
            <a:pPr marL="165680" indent="-165680">
              <a:buFont typeface="Arial" panose="020B0604020202020204" pitchFamily="34" charset="0"/>
              <a:buChar char="•"/>
            </a:pPr>
            <a:r>
              <a:rPr lang="de-CH" i="0"/>
              <a:t>Danke euch allen, dass ihr bei der Gestaltung des wertvollen Sports weiterhin aktiv mithelft!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468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i="1">
                <a:latin typeface="+mn-lt"/>
              </a:rPr>
              <a:t>Kurze Selbstreflexion der Teilnehmenden</a:t>
            </a:r>
          </a:p>
          <a:p>
            <a:pPr marL="171450" indent="-171450">
              <a:buFont typeface="Arial" panose="020B0604020202020204" pitchFamily="34" charset="0"/>
              <a:buChar char="•"/>
            </a:pPr>
            <a:r>
              <a:rPr lang="de-CH" i="1">
                <a:latin typeface="+mn-lt"/>
              </a:rPr>
              <a:t>Durch das abschliessende Stimmungsbild kann die Kursleitung ein Feedback erhalten. </a:t>
            </a:r>
          </a:p>
          <a:p>
            <a:pPr marL="171450" indent="-171450">
              <a:buFont typeface="Arial" panose="020B0604020202020204" pitchFamily="34" charset="0"/>
              <a:buChar char="•"/>
            </a:pPr>
            <a:r>
              <a:rPr lang="de-CH" i="1">
                <a:latin typeface="+mn-lt"/>
              </a:rPr>
              <a:t>Die Fragen sind nach dem Prinzip von Kopf-Herz-Hand geordnet</a:t>
            </a:r>
          </a:p>
          <a:p>
            <a:pPr marL="514350" lvl="1" indent="-171450">
              <a:buFont typeface="Arial" panose="020B0604020202020204" pitchFamily="34" charset="0"/>
              <a:buChar char="•"/>
            </a:pPr>
            <a:r>
              <a:rPr lang="de-CH" i="1">
                <a:latin typeface="+mn-lt"/>
              </a:rPr>
              <a:t>Glühbirne (Kopf): Was habe ich gelernt?</a:t>
            </a:r>
          </a:p>
          <a:p>
            <a:pPr marL="514350" lvl="1" indent="-171450">
              <a:buFont typeface="Arial" panose="020B0604020202020204" pitchFamily="34" charset="0"/>
              <a:buChar char="•"/>
            </a:pPr>
            <a:r>
              <a:rPr lang="de-CH" i="1">
                <a:latin typeface="+mn-lt"/>
              </a:rPr>
              <a:t>Herz: Wie fühle ich mich?</a:t>
            </a:r>
          </a:p>
          <a:p>
            <a:pPr marL="5143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i="1">
                <a:latin typeface="+mn-lt"/>
              </a:rPr>
              <a:t>Hand: </a:t>
            </a:r>
            <a:r>
              <a:rPr lang="de-CH" b="1" i="1">
                <a:latin typeface="+mn-lt"/>
              </a:rPr>
              <a:t>Was packe ich an? (=Hauptfrage). </a:t>
            </a:r>
            <a:r>
              <a:rPr lang="de-CH" sz="1200" b="1" i="1">
                <a:effectLst/>
                <a:latin typeface="+mn-lt"/>
              </a:rPr>
              <a:t>Worauf achte ich in den kommenden vier Wochen im Besonderen hinsichtlich Macht, Idealen, Nähe oder Druck in meinem eigenen Wirkungsfeld?</a:t>
            </a:r>
          </a:p>
          <a:p>
            <a:pPr marL="5143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1" i="1">
                <a:effectLst/>
                <a:latin typeface="+mn-lt"/>
              </a:rPr>
              <a:t>Wichtiger Hinweis an die Teilnehmenden: den nächsten Schritt konkret beschreiben und zeitnah ansetzen. Und daran denken: bei kleinen, realisierbaren Schritten beginnen!</a:t>
            </a:r>
            <a:endParaRPr lang="de-CH" b="1">
              <a:latin typeface="+mn-lt"/>
            </a:endParaRPr>
          </a:p>
          <a:p>
            <a:pPr marL="171450" indent="-171450">
              <a:buFont typeface="Arial" panose="020B0604020202020204" pitchFamily="34" charset="0"/>
              <a:buChar char="•"/>
            </a:pPr>
            <a:r>
              <a:rPr lang="de-CH" i="1">
                <a:latin typeface="+mn-lt"/>
              </a:rPr>
              <a:t>Mit </a:t>
            </a:r>
            <a:r>
              <a:rPr lang="de-CH" i="1" err="1">
                <a:latin typeface="+mn-lt"/>
              </a:rPr>
              <a:t>sticky</a:t>
            </a:r>
            <a:r>
              <a:rPr lang="de-CH" i="1">
                <a:latin typeface="+mn-lt"/>
              </a:rPr>
              <a:t> Notes oder Notizzetteln können die Teilnehmenden ein Feedback geben.</a:t>
            </a:r>
          </a:p>
          <a:p>
            <a:pPr marL="171450" indent="-171450">
              <a:buFont typeface="Arial" panose="020B0604020202020204" pitchFamily="34" charset="0"/>
              <a:buChar char="•"/>
            </a:pPr>
            <a:r>
              <a:rPr lang="de-CH" i="1">
                <a:latin typeface="+mn-lt"/>
              </a:rPr>
              <a:t>Durch das Anpinnen bzw. Visualisieren der Rückmeldungen auf Flip Charts oder Pinnwänden entsteht ein abschliessendes Stimmungsbild. </a:t>
            </a:r>
            <a:r>
              <a:rPr lang="de-CH" b="1" i="1">
                <a:latin typeface="+mn-lt"/>
              </a:rPr>
              <a:t>Der konkrete nächste Schritt wird von allen mündlich mitgeteilt.</a:t>
            </a:r>
          </a:p>
          <a:p>
            <a:pPr marL="171450" indent="-171450">
              <a:buFont typeface="Arial" panose="020B0604020202020204" pitchFamily="34" charset="0"/>
              <a:buChar char="•"/>
            </a:pPr>
            <a:r>
              <a:rPr lang="de-CH" i="1">
                <a:latin typeface="+mn-lt"/>
              </a:rPr>
              <a:t>Methodische Hinweise: </a:t>
            </a:r>
          </a:p>
          <a:p>
            <a:pPr marL="685800" lvl="1" indent="-228600">
              <a:buFont typeface="+mj-lt"/>
              <a:buAutoNum type="arabicParenR"/>
            </a:pPr>
            <a:r>
              <a:rPr lang="de-CH" i="1">
                <a:latin typeface="+mn-lt"/>
              </a:rPr>
              <a:t>die letzte Frage wird auf eine Postkarte geschrieben und von den Teilnehmenden beantwortet. Die Kursleitung verschickt die Postkarten ca. 4 Wochen nach dem Kurs an die Teilnehmenden.</a:t>
            </a:r>
          </a:p>
          <a:p>
            <a:pPr marL="685800" lvl="1" indent="-228600">
              <a:buFont typeface="+mj-lt"/>
              <a:buAutoNum type="arabicParenR"/>
            </a:pPr>
            <a:r>
              <a:rPr lang="de-CH" sz="1200" b="0" i="1">
                <a:effectLst/>
                <a:latin typeface="+mn-lt"/>
              </a:rPr>
              <a:t>Die letzte Frage wird über </a:t>
            </a:r>
            <a:r>
              <a:rPr lang="de-CH" sz="1200" b="0" i="1" u="sng" strike="noStrike" err="1">
                <a:solidFill>
                  <a:srgbClr val="0563C1"/>
                </a:solidFill>
                <a:effectLst/>
                <a:latin typeface="+mn-lt"/>
                <a:hlinkClick r:id="rId3"/>
              </a:rPr>
              <a:t>FutureMe</a:t>
            </a:r>
            <a:r>
              <a:rPr lang="de-CH" sz="1200" b="0" i="1">
                <a:effectLst/>
                <a:latin typeface="+mn-lt"/>
              </a:rPr>
              <a:t> beantwortet und ca. 4 Wochen nach dem Kurs automatisch per Mail an die Teilnehmenden verschickt (siehe Link im Leitfaden).</a:t>
            </a:r>
          </a:p>
        </p:txBody>
      </p:sp>
      <p:sp>
        <p:nvSpPr>
          <p:cNvPr id="4" name="Foliennummernplatzhalter 3"/>
          <p:cNvSpPr>
            <a:spLocks noGrp="1"/>
          </p:cNvSpPr>
          <p:nvPr>
            <p:ph type="sldNum" sz="quarter" idx="5"/>
          </p:nvPr>
        </p:nvSpPr>
        <p:spPr/>
        <p:txBody>
          <a:bodyPr/>
          <a:lstStyle/>
          <a:p>
            <a:fld id="{288E0A86-1BAE-4CD5-91FD-FEFDACC0AA5C}" type="slidenum">
              <a:rPr lang="de-DE" smtClean="0"/>
              <a:t>47</a:t>
            </a:fld>
            <a:endParaRPr lang="de-DE"/>
          </a:p>
        </p:txBody>
      </p:sp>
    </p:spTree>
    <p:extLst>
      <p:ext uri="{BB962C8B-B14F-4D97-AF65-F5344CB8AC3E}">
        <p14:creationId xmlns:p14="http://schemas.microsoft.com/office/powerpoint/2010/main" val="1349388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680" indent="-165680">
              <a:buFont typeface="Arial" panose="020B0604020202020204" pitchFamily="34" charset="0"/>
              <a:buChar char="•"/>
            </a:pPr>
            <a:r>
              <a:rPr lang="de-CH" i="1"/>
              <a:t>Dankesbild einfügen</a:t>
            </a:r>
          </a:p>
        </p:txBody>
      </p:sp>
      <p:sp>
        <p:nvSpPr>
          <p:cNvPr id="4" name="Foliennummernplatzhalter 3"/>
          <p:cNvSpPr>
            <a:spLocks noGrp="1"/>
          </p:cNvSpPr>
          <p:nvPr>
            <p:ph type="sldNum" sz="quarter" idx="5"/>
          </p:nvPr>
        </p:nvSpPr>
        <p:spPr/>
        <p:txBody>
          <a:bodyPr/>
          <a:lstStyle/>
          <a:p>
            <a:fld id="{288E0A86-1BAE-4CD5-91FD-FEFDACC0AA5C}" type="slidenum">
              <a:rPr lang="de-DE" smtClean="0"/>
              <a:t>48</a:t>
            </a:fld>
            <a:endParaRPr lang="de-DE"/>
          </a:p>
        </p:txBody>
      </p:sp>
    </p:spTree>
    <p:extLst>
      <p:ext uri="{BB962C8B-B14F-4D97-AF65-F5344CB8AC3E}">
        <p14:creationId xmlns:p14="http://schemas.microsoft.com/office/powerpoint/2010/main" val="2540383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59385" indent="-159385">
              <a:buFont typeface="Arial" panose="020B0604020202020204" pitchFamily="34" charset="0"/>
              <a:buChar char="•"/>
            </a:pPr>
            <a:r>
              <a:rPr lang="de-CH">
                <a:hlinkClick r:id="rId3"/>
              </a:rPr>
              <a:t>System «Wertvoller Schweizer Sport» Erklärvideo</a:t>
            </a:r>
            <a:r>
              <a:rPr lang="de-CH"/>
              <a:t> siehe </a:t>
            </a:r>
            <a:r>
              <a:rPr lang="fr">
                <a:hlinkClick r:id="rId4"/>
              </a:rPr>
              <a:t>https://youtu.be/daLSHQJWHbQ</a:t>
            </a:r>
            <a:r>
              <a:rPr lang="de-CH"/>
              <a:t> </a:t>
            </a:r>
            <a:r>
              <a:rPr lang="de-CH" i="1"/>
              <a:t>(Kopieren und Einfügen)</a:t>
            </a:r>
            <a:endParaRPr lang="de-CH" i="1">
              <a:ea typeface="Calibri"/>
              <a:cs typeface="Calibri"/>
            </a:endParaRPr>
          </a:p>
          <a:p>
            <a:pPr marL="159385" indent="-159385">
              <a:buFont typeface="Arial" panose="020B0604020202020204" pitchFamily="34" charset="0"/>
              <a:buChar char="•"/>
            </a:pPr>
            <a:r>
              <a:rPr lang="de-CH" i="1"/>
              <a:t>Diese</a:t>
            </a:r>
            <a:r>
              <a:rPr lang="de-CH" b="0" i="1">
                <a:latin typeface="+mn-lt"/>
              </a:rPr>
              <a:t> Folie dient der Kursleitung als Hintergrundinformation zum «System wertvoller Sport». Die Kursleitung kann die Folie bei Bedarf in der Präsentation einbauen. </a:t>
            </a:r>
            <a:endParaRPr lang="de-CH">
              <a:ea typeface="Calibri"/>
              <a:cs typeface="Calibri"/>
            </a:endParaRPr>
          </a:p>
          <a:p>
            <a:pPr marL="159385" marR="0" lvl="0" indent="-1593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i="1">
                <a:latin typeface="+mn-lt"/>
              </a:rPr>
              <a:t>In diesem Bild sind die Farben des Swiss Olympic Ethik-Kompasses wieder erkennbar.</a:t>
            </a:r>
            <a:endParaRPr lang="de-CH" b="0" i="1">
              <a:latin typeface="+mn-lt"/>
              <a:ea typeface="Calibri"/>
              <a:cs typeface="Calibri"/>
            </a:endParaRPr>
          </a:p>
          <a:p>
            <a:pPr marL="0" indent="0">
              <a:buFont typeface="Arial" panose="020B0604020202020204" pitchFamily="34" charset="0"/>
              <a:buNone/>
            </a:pPr>
            <a:endParaRPr lang="de-CH" b="0" i="1">
              <a:latin typeface="+mn-lt"/>
            </a:endParaRPr>
          </a:p>
          <a:p>
            <a:pPr marL="159385" indent="-159385">
              <a:buFont typeface="Arial" panose="020B0604020202020204" pitchFamily="34" charset="0"/>
              <a:buChar char="•"/>
            </a:pPr>
            <a:r>
              <a:rPr lang="de-CH" b="0" i="1">
                <a:latin typeface="+mn-lt"/>
              </a:rPr>
              <a:t>Die Folie zeigt auf, was es für einen wertvollen Sport benötigt. Dieses Verständnis ist angelehnt an das Vier Quadranten Modell von Ken </a:t>
            </a:r>
            <a:r>
              <a:rPr lang="de-CH" b="0" i="1" err="1">
                <a:latin typeface="+mn-lt"/>
              </a:rPr>
              <a:t>Wilber</a:t>
            </a:r>
            <a:r>
              <a:rPr lang="de-CH" b="0" i="1">
                <a:latin typeface="+mn-lt"/>
              </a:rPr>
              <a:t>. </a:t>
            </a:r>
            <a:endParaRPr lang="de-CH" b="0" i="1">
              <a:latin typeface="+mn-lt"/>
              <a:ea typeface="Calibri"/>
              <a:cs typeface="Calibri"/>
            </a:endParaRPr>
          </a:p>
          <a:p>
            <a:pPr marL="159385" indent="-159385" defTabSz="639424">
              <a:buFont typeface="Arial" panose="020B0604020202020204" pitchFamily="34" charset="0"/>
              <a:buChar char="•"/>
              <a:defRPr/>
            </a:pPr>
            <a:r>
              <a:rPr lang="de-CH" b="0" i="1">
                <a:latin typeface="+mn-lt"/>
                <a:ea typeface="Calibri"/>
                <a:cs typeface="Calibri"/>
              </a:rPr>
              <a:t>Grundsätzlich meint es, dass es für Ethik beziehungsweise wertvollen Sport die Mitwirkung aller Handelnden im Schweizer Sport braucht.</a:t>
            </a:r>
          </a:p>
          <a:p>
            <a:pPr marL="159385" indent="-159385" defTabSz="639424">
              <a:buFont typeface="Arial" panose="020B0604020202020204" pitchFamily="34" charset="0"/>
              <a:buChar char="•"/>
              <a:defRPr/>
            </a:pPr>
            <a:r>
              <a:rPr lang="de-CH" b="0" i="1">
                <a:latin typeface="+mn-lt"/>
              </a:rPr>
              <a:t>Ken </a:t>
            </a:r>
            <a:r>
              <a:rPr lang="de-CH" b="0" i="1" err="1">
                <a:latin typeface="+mn-lt"/>
              </a:rPr>
              <a:t>Wilber</a:t>
            </a:r>
            <a:r>
              <a:rPr lang="de-CH" b="0" i="1">
                <a:latin typeface="+mn-lt"/>
              </a:rPr>
              <a:t> geht davon ausgeht, dass organisatorische Entwicklung und kultureller Wandel durch Veränderungen in der Haltung und dem Verhalten von Menschen (individuell) sowie Prozesse und Strukturen von Organisationen (kollektiv) möglich sind.</a:t>
            </a:r>
            <a:endParaRPr lang="de-CH" b="0" i="1">
              <a:latin typeface="+mn-lt"/>
              <a:ea typeface="Calibri"/>
              <a:cs typeface="Calibri"/>
            </a:endParaRPr>
          </a:p>
          <a:p>
            <a:pPr marL="159385" indent="-159385">
              <a:buFont typeface="Arial" panose="020B0604020202020204" pitchFamily="34" charset="0"/>
              <a:buChar char="•"/>
            </a:pPr>
            <a:r>
              <a:rPr lang="de-CH" b="0" i="1">
                <a:latin typeface="+mn-lt"/>
                <a:ea typeface="Times New Roman" panose="02020603050405020304" pitchFamily="18" charset="0"/>
                <a:cs typeface="Calibri"/>
              </a:rPr>
              <a:t>Für einen wertvollen Sport braucht es einerseits die Menschen im Sport (links), andererseits Organisationen im Sport.</a:t>
            </a:r>
          </a:p>
          <a:p>
            <a:pPr marL="159385" indent="-159385" defTabSz="639424">
              <a:buFont typeface="Arial" panose="020B0604020202020204" pitchFamily="34" charset="0"/>
              <a:buChar char="•"/>
              <a:defRPr/>
            </a:pPr>
            <a:r>
              <a:rPr lang="de-CH" b="0" i="1">
                <a:latin typeface="+mn-lt"/>
                <a:ea typeface="Times New Roman" panose="02020603050405020304" pitchFamily="18" charset="0"/>
                <a:cs typeface="Calibri"/>
              </a:rPr>
              <a:t>Wertvoller Sport wird durch unterschiedliche Massnahmen möglich bzw. gestärkt.</a:t>
            </a:r>
          </a:p>
          <a:p>
            <a:pPr marL="0" indent="0">
              <a:buFont typeface="Arial" panose="020B0604020202020204" pitchFamily="34" charset="0"/>
              <a:buNone/>
            </a:pPr>
            <a:endParaRPr lang="de-CH" b="0" i="1">
              <a:latin typeface="+mn-lt"/>
              <a:ea typeface="Times New Roman" panose="02020603050405020304" pitchFamily="18" charset="0"/>
              <a:cs typeface="Times New Roman" panose="02020603050405020304" pitchFamily="18" charset="0"/>
            </a:endParaRPr>
          </a:p>
          <a:p>
            <a:pPr marL="159385" indent="-159385">
              <a:buFont typeface="Arial" panose="020B0604020202020204" pitchFamily="34" charset="0"/>
              <a:buChar char="•"/>
            </a:pPr>
            <a:r>
              <a:rPr lang="de-CH" b="0" i="1">
                <a:latin typeface="+mn-lt"/>
                <a:ea typeface="Times New Roman" panose="02020603050405020304" pitchFamily="18" charset="0"/>
                <a:cs typeface="Calibri"/>
              </a:rPr>
              <a:t>Die Haltung und Werte der Menschen im Sport entscheiden darüber, wie sie sich im Sportalltag verhalten und wie sie handeln. </a:t>
            </a:r>
          </a:p>
          <a:p>
            <a:pPr marL="159385" marR="0" lvl="0" indent="-1593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0" i="1">
                <a:latin typeface="+mn-lt"/>
                <a:ea typeface="Times New Roman" panose="02020603050405020304" pitchFamily="18" charset="0"/>
                <a:cs typeface="Calibri"/>
              </a:rPr>
              <a:t>Unser «Hebel» sind hier die Bildungsangebote des Sports. Genau hier setzt der heutige Kurs an. </a:t>
            </a:r>
            <a:r>
              <a:rPr lang="de-CH" sz="1200" b="0" i="1">
                <a:effectLst/>
                <a:latin typeface="+mn-lt"/>
                <a:ea typeface="Times New Roman" panose="02020603050405020304" pitchFamily="18" charset="0"/>
                <a:cs typeface="Calibri"/>
              </a:rPr>
              <a:t>Mit unserem Bildungsangebot und mit Hilfe des Ethik-Kompasses können wir die Kompetenzen, d.h. das Wissen, das Können und die Haltung in Bezug auf Ethik und wertvollen Sport fördern.</a:t>
            </a:r>
            <a:endParaRPr lang="de-CH" b="0" i="1">
              <a:latin typeface="+mn-lt"/>
              <a:ea typeface="Times New Roman" panose="02020603050405020304" pitchFamily="18" charset="0"/>
              <a:cs typeface="Calibri"/>
            </a:endParaRPr>
          </a:p>
          <a:p>
            <a:pPr marL="0" indent="0">
              <a:buFont typeface="Arial" panose="020B0604020202020204" pitchFamily="34" charset="0"/>
              <a:buNone/>
            </a:pPr>
            <a:endParaRPr lang="de-CH" b="0" i="1">
              <a:latin typeface="+mn-lt"/>
              <a:ea typeface="Times New Roman" panose="02020603050405020304" pitchFamily="18" charset="0"/>
              <a:cs typeface="Times New Roman" panose="02020603050405020304" pitchFamily="18" charset="0"/>
            </a:endParaRPr>
          </a:p>
          <a:p>
            <a:pPr marL="159385" indent="-159385">
              <a:buFont typeface="Arial" panose="020B0604020202020204" pitchFamily="34" charset="0"/>
              <a:buChar char="•"/>
            </a:pPr>
            <a:r>
              <a:rPr lang="de-CH" b="0" i="1">
                <a:latin typeface="+mn-lt"/>
                <a:ea typeface="Times New Roman" panose="02020603050405020304" pitchFamily="18" charset="0"/>
                <a:cs typeface="Calibri"/>
              </a:rPr>
              <a:t>Bei den Organisationen können Prozesse und Strukturen Ethikverstösse begünstigen oder ausschliessen. </a:t>
            </a:r>
          </a:p>
          <a:p>
            <a:pPr marL="159385" indent="-159385">
              <a:buFont typeface="Arial" panose="020B0604020202020204" pitchFamily="34" charset="0"/>
              <a:buChar char="•"/>
            </a:pPr>
            <a:r>
              <a:rPr lang="de-CH" b="0" i="1">
                <a:latin typeface="+mn-lt"/>
                <a:ea typeface="Times New Roman" panose="02020603050405020304" pitchFamily="18" charset="0"/>
                <a:cs typeface="Calibri"/>
              </a:rPr>
              <a:t>Als Individuum und in seiner Rolle ist man immer eingebettet in eine Umwelt bzw. Organisation. </a:t>
            </a:r>
          </a:p>
          <a:p>
            <a:pPr marL="159385" indent="-159385">
              <a:buFont typeface="Arial" panose="020B0604020202020204" pitchFamily="34" charset="0"/>
              <a:buChar char="•"/>
            </a:pPr>
            <a:r>
              <a:rPr lang="de-CH" b="0" i="1">
                <a:latin typeface="+mn-lt"/>
                <a:ea typeface="Times New Roman" panose="02020603050405020304" pitchFamily="18" charset="0"/>
                <a:cs typeface="Calibri"/>
              </a:rPr>
              <a:t>D.h. im Umgang mit (ethisch) herausfordernden Situationen ist man nicht alleine.</a:t>
            </a:r>
          </a:p>
          <a:p>
            <a:pPr marL="159385" marR="0" lvl="0" indent="-1593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Times New Roman" panose="02020603050405020304" pitchFamily="18" charset="0"/>
                <a:cs typeface="Calibri"/>
              </a:rPr>
              <a:t>Die Organisation (z.B. der Verein) ist mitverantwortlich, dass der wertvolle Sport gelebt werden kann – z.B. indem er Beteiligung und Vielfalt möglich macht.</a:t>
            </a:r>
          </a:p>
          <a:p>
            <a:pPr marL="159385" marR="0" lvl="0" indent="-1593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Times New Roman" panose="02020603050405020304" pitchFamily="18" charset="0"/>
                <a:cs typeface="Calibri"/>
              </a:rPr>
              <a:t>Auf Seiten der Organisationen hilft der Ethik Check für Verbände anhand von Leitfragen, eigene Prozesse und Strukturen zu hinterfragen. </a:t>
            </a:r>
            <a:r>
              <a:rPr lang="de-CH" b="0" i="1">
                <a:latin typeface="+mn-lt"/>
                <a:ea typeface="Times New Roman" panose="02020603050405020304" pitchFamily="18" charset="0"/>
                <a:cs typeface="Calibri"/>
              </a:rPr>
              <a:t>und proaktiv sowie zielgerichtet im Sinne eines wertvollen Sports zu gestalten</a:t>
            </a:r>
          </a:p>
          <a:p>
            <a:pPr marL="171450" indent="-171450">
              <a:buFont typeface="Arial" panose="020B0604020202020204" pitchFamily="34" charset="0"/>
              <a:buChar char="•"/>
            </a:pPr>
            <a:r>
              <a:rPr lang="de-CH" sz="1200" i="1">
                <a:effectLst/>
                <a:latin typeface="+mn-lt"/>
                <a:ea typeface="Times New Roman" panose="02020603050405020304" pitchFamily="18" charset="0"/>
                <a:cs typeface="Calibri"/>
              </a:rPr>
              <a:t>Eine Auswertung zeigt eine </a:t>
            </a:r>
            <a:r>
              <a:rPr lang="de-CH" sz="1200" b="0" i="1">
                <a:effectLst/>
                <a:latin typeface="+mn-lt"/>
                <a:ea typeface="Times New Roman" panose="02020603050405020304" pitchFamily="18" charset="0"/>
                <a:cs typeface="Calibri"/>
              </a:rPr>
              <a:t>grobe Einschätzung zu Stärken und Schwächen der Organisation auf.</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i="1">
                <a:effectLst/>
                <a:latin typeface="+mn-lt"/>
                <a:ea typeface="Times New Roman" panose="02020603050405020304" pitchFamily="18" charset="0"/>
                <a:cs typeface="Calibri"/>
              </a:rPr>
              <a:t>Diese hilft dabei gezielte Massnahmen für wertvollen Sport zu entwickeln und umzusetzen</a:t>
            </a:r>
            <a:endParaRPr lang="de-CH" b="0" i="1">
              <a:latin typeface="+mn-lt"/>
              <a:ea typeface="Times New Roman" panose="02020603050405020304" pitchFamily="18" charset="0"/>
              <a:cs typeface="Calibri"/>
            </a:endParaRPr>
          </a:p>
          <a:p>
            <a:pPr marL="0" indent="0" defTabSz="639424">
              <a:buFont typeface="Arial" panose="020B0604020202020204" pitchFamily="34" charset="0"/>
              <a:buNone/>
              <a:defRPr/>
            </a:pPr>
            <a:endParaRPr lang="de-CH" b="0" i="1">
              <a:latin typeface="+mn-lt"/>
              <a:ea typeface="Times New Roman" panose="02020603050405020304" pitchFamily="18" charset="0"/>
              <a:cs typeface="Calibri" panose="020F0502020204030204" pitchFamily="34" charset="0"/>
            </a:endParaRPr>
          </a:p>
          <a:p>
            <a:r>
              <a:rPr lang="de-CH" b="1" i="1">
                <a:latin typeface="+mn-lt"/>
              </a:rPr>
              <a:t>Prävention &lt;-&gt; Intervention</a:t>
            </a:r>
            <a:endParaRPr lang="de-CH" b="1" i="1">
              <a:latin typeface="+mn-lt"/>
              <a:ea typeface="Calibri"/>
              <a:cs typeface="Calibri"/>
            </a:endParaRPr>
          </a:p>
          <a:p>
            <a:pPr marL="159385" indent="-159385" defTabSz="639424">
              <a:buFont typeface="Arial" panose="020B0604020202020204" pitchFamily="34" charset="0"/>
              <a:buChar char="•"/>
              <a:defRPr/>
            </a:pPr>
            <a:r>
              <a:rPr lang="de-CH" b="0" i="1">
                <a:latin typeface="+mn-lt"/>
              </a:rPr>
              <a:t>Es braucht sowohl Prävention als auch Intervention mit einem klarem Fokus auf die Prävention.</a:t>
            </a:r>
            <a:endParaRPr lang="de-CH" b="0" i="1">
              <a:latin typeface="+mn-lt"/>
              <a:ea typeface="Calibri"/>
              <a:cs typeface="Calibri"/>
            </a:endParaRPr>
          </a:p>
          <a:p>
            <a:pPr marL="159385" indent="-159385">
              <a:buFont typeface="Arial" panose="020B0604020202020204" pitchFamily="34" charset="0"/>
              <a:buChar char="•"/>
            </a:pPr>
            <a:r>
              <a:rPr lang="de-CH" b="0" i="1">
                <a:latin typeface="+mn-lt"/>
                <a:ea typeface="Times New Roman" panose="02020603050405020304" pitchFamily="18" charset="0"/>
                <a:cs typeface="Calibri"/>
              </a:rPr>
              <a:t>Die Massnahmen der Prävention sind im grünen und grauen Bereich, wirken proaktiv und bieten den grössten Handlungsspielraum. </a:t>
            </a:r>
          </a:p>
          <a:p>
            <a:pPr marL="159385" indent="-159385">
              <a:buFont typeface="Arial" panose="020B0604020202020204" pitchFamily="34" charset="0"/>
              <a:buChar char="•"/>
            </a:pPr>
            <a:r>
              <a:rPr lang="de-CH" b="0" i="1">
                <a:latin typeface="+mn-lt"/>
                <a:ea typeface="Times New Roman" panose="02020603050405020304" pitchFamily="18" charset="0"/>
                <a:cs typeface="Calibri"/>
              </a:rPr>
              <a:t>Die Massnahmen der Intervention sind im orangen und roten Bereich und kommen bei Ethikverstössen und Missständen reaktiv zum Einsatz. </a:t>
            </a:r>
          </a:p>
          <a:p>
            <a:pPr marL="159385" indent="-159385" defTabSz="639424">
              <a:buFont typeface="Arial" panose="020B0604020202020204" pitchFamily="34" charset="0"/>
              <a:buChar char="•"/>
              <a:defRPr/>
            </a:pPr>
            <a:r>
              <a:rPr lang="de-CH" b="0" i="1">
                <a:latin typeface="+mn-lt"/>
              </a:rPr>
              <a:t>Grundprinzip: Risiken können gestaltet werden, deshalb lohnt es sich, diese zu analysieren</a:t>
            </a:r>
            <a:endParaRPr lang="de-CH" b="0" i="1">
              <a:latin typeface="+mn-lt"/>
              <a:ea typeface="Calibri"/>
              <a:cs typeface="Calibri"/>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8D404-AB7F-7843-8D13-87D7A352E83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32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i="1">
                <a:latin typeface="+mn-lt"/>
                <a:cs typeface="Arial" panose="020B0604020202020204" pitchFamily="34" charset="0"/>
              </a:rPr>
              <a:t>Diese Folie beinhaltet mögliche Fragestellungen für das Kugellager. </a:t>
            </a:r>
          </a:p>
          <a:p>
            <a:r>
              <a:rPr lang="de-CH" sz="1200" i="1">
                <a:latin typeface="+mn-lt"/>
                <a:cs typeface="Arial" panose="020B0604020202020204" pitchFamily="34" charset="0"/>
              </a:rPr>
              <a:t>Die Kursleitung wählt nach Interesse aus. Sie kann individuelle Anpassungen vornehmen und in der Anzahl Fragestellungen variieren (je nach Diskussionsverlauf und zur Verfügung stehender Zeit).</a:t>
            </a:r>
          </a:p>
          <a:p>
            <a:endParaRPr lang="de-CH" sz="1200" i="1">
              <a:latin typeface="+mn-lt"/>
              <a:cs typeface="Arial" panose="020B0604020202020204" pitchFamily="34" charset="0"/>
            </a:endParaRPr>
          </a:p>
          <a:p>
            <a:r>
              <a:rPr lang="de-CH" sz="1200" i="1">
                <a:latin typeface="+mn-lt"/>
                <a:cs typeface="Arial" panose="020B0604020202020204" pitchFamily="34" charset="0"/>
              </a:rPr>
              <a:t>Methodischer Hinweis: Folie nicht einblenden, die Kursleitung stellt die Fragen nacheinander an die Teilnehmenden. </a:t>
            </a:r>
            <a:endParaRPr lang="de-DE">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5</a:t>
            </a:fld>
            <a:endParaRPr lang="de-DE"/>
          </a:p>
        </p:txBody>
      </p:sp>
    </p:spTree>
    <p:extLst>
      <p:ext uri="{BB962C8B-B14F-4D97-AF65-F5344CB8AC3E}">
        <p14:creationId xmlns:p14="http://schemas.microsoft.com/office/powerpoint/2010/main" val="235029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i="1">
                <a:latin typeface="+mn-lt"/>
                <a:cs typeface="Arial" panose="020B0604020202020204" pitchFamily="34" charset="0"/>
              </a:rPr>
              <a:t>Diese Folie beinhaltet mögliche Fragestellungen für das Kugellager. </a:t>
            </a:r>
          </a:p>
          <a:p>
            <a:r>
              <a:rPr lang="de-CH" sz="1200" i="1">
                <a:latin typeface="+mn-lt"/>
                <a:cs typeface="Arial" panose="020B0604020202020204" pitchFamily="34" charset="0"/>
              </a:rPr>
              <a:t>Die Kursleitung wählt nach Interesse aus. Sie kann individuelle Anpassungen vornehmen und in der Anzahl Fragestellungen variieren (je nach Diskussionsverlauf und zur Verfügung stehender Zeit).</a:t>
            </a:r>
          </a:p>
          <a:p>
            <a:endParaRPr lang="de-CH" sz="1200" i="1">
              <a:latin typeface="+mn-lt"/>
              <a:cs typeface="Arial" panose="020B0604020202020204" pitchFamily="34" charset="0"/>
            </a:endParaRPr>
          </a:p>
          <a:p>
            <a:r>
              <a:rPr lang="de-CH" sz="1200" i="1">
                <a:latin typeface="+mn-lt"/>
                <a:cs typeface="Arial" panose="020B0604020202020204" pitchFamily="34" charset="0"/>
              </a:rPr>
              <a:t>Methodischer Hinweis: Folie nicht einblenden, die Kursleitung stellt die Fragen nacheinander an die Teilnehmenden.</a:t>
            </a:r>
            <a:endParaRPr lang="de-DE">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6</a:t>
            </a:fld>
            <a:endParaRPr lang="de-DE"/>
          </a:p>
        </p:txBody>
      </p:sp>
    </p:spTree>
    <p:extLst>
      <p:ext uri="{BB962C8B-B14F-4D97-AF65-F5344CB8AC3E}">
        <p14:creationId xmlns:p14="http://schemas.microsoft.com/office/powerpoint/2010/main" val="250474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i="1"/>
              <a:t>«Spielregeln» bzw. «Grundsätze» kommunizieren und auf die Wichtigkeit des Einhaltens hinweisen.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CH" i="1"/>
          </a:p>
          <a:p>
            <a:pPr marL="0" marR="0" lvl="0" indent="0" algn="l" defTabSz="685800" rtl="0" eaLnBrk="1" fontAlgn="auto" latinLnBrk="0" hangingPunct="1">
              <a:lnSpc>
                <a:spcPct val="100000"/>
              </a:lnSpc>
              <a:spcBef>
                <a:spcPts val="0"/>
              </a:spcBef>
              <a:spcAft>
                <a:spcPts val="0"/>
              </a:spcAft>
              <a:buClrTx/>
              <a:buSzTx/>
              <a:buFontTx/>
              <a:buNone/>
              <a:tabLst/>
              <a:defRPr/>
            </a:pPr>
            <a:r>
              <a:rPr lang="de-CH" i="0"/>
              <a:t>Dieses Modul «lebt» und gestaltet sich durch das Teilen eurer Gedanken, eurer Eindrücke und Emotionen. Umso wichtiger ist es, dass wir uns alle an Grundregeln halten und uns an folgenden Grundsätzen orientieren.</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7</a:t>
            </a:fld>
            <a:endParaRPr lang="de-DE"/>
          </a:p>
        </p:txBody>
      </p:sp>
    </p:spTree>
    <p:extLst>
      <p:ext uri="{BB962C8B-B14F-4D97-AF65-F5344CB8AC3E}">
        <p14:creationId xmlns:p14="http://schemas.microsoft.com/office/powerpoint/2010/main" val="313476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i="1"/>
              <a:t>Wichtig: Die Situationsbeispiele werden eingesetzt um eine selbstkritische Auseinandersetzung anzuregen. Damit dies geschieht, enthalten die Beispiele ein gewisses Mass an Provokationen und teilweise ein deutlich erkennbares Fehlverhalten. Es ist darum möglich, dass die in den Situationen beschriebenen wahren Ereignisse (unangenehme) Erinnerungen an selbst Erlebtes auslösen. Deshalb besteht jederzeit die Möglichkeit, die Diskussion zu unterbrechen, zu einem Thema nichts zu sagen oder eine Gruppenarbeit ganz zu verlassen.</a:t>
            </a:r>
          </a:p>
          <a:p>
            <a:pPr>
              <a:defRPr/>
            </a:pPr>
            <a:endParaRPr lang="de-CH" i="1">
              <a:ea typeface="Calibri"/>
              <a:cs typeface="Calibri"/>
            </a:endParaRPr>
          </a:p>
          <a:p>
            <a:pPr>
              <a:defRPr/>
            </a:pPr>
            <a:r>
              <a:rPr lang="de-CH" i="1">
                <a:ea typeface="Calibri"/>
                <a:cs typeface="Calibri"/>
              </a:rPr>
              <a:t>Die Kursleitung kann bei Bedarf ein passendes Bild zu "persönliche Auszeit" einfügen</a:t>
            </a:r>
          </a:p>
        </p:txBody>
      </p:sp>
      <p:sp>
        <p:nvSpPr>
          <p:cNvPr id="4" name="Foliennummernplatzhalter 3"/>
          <p:cNvSpPr>
            <a:spLocks noGrp="1"/>
          </p:cNvSpPr>
          <p:nvPr>
            <p:ph type="sldNum" sz="quarter" idx="5"/>
          </p:nvPr>
        </p:nvSpPr>
        <p:spPr/>
        <p:txBody>
          <a:bodyPr/>
          <a:lstStyle/>
          <a:p>
            <a:fld id="{288E0A86-1BAE-4CD5-91FD-FEFDACC0AA5C}" type="slidenum">
              <a:rPr lang="de-DE" smtClean="0"/>
              <a:t>8</a:t>
            </a:fld>
            <a:endParaRPr lang="de-DE"/>
          </a:p>
        </p:txBody>
      </p:sp>
    </p:spTree>
    <p:extLst>
      <p:ext uri="{BB962C8B-B14F-4D97-AF65-F5344CB8AC3E}">
        <p14:creationId xmlns:p14="http://schemas.microsoft.com/office/powerpoint/2010/main" val="3689809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i="1"/>
              <a:t>Methodischer Hinweis: Die Ziele (und den Ablauf) auf ein Flip-Chart schreiben und diese Folie ausblenden.</a:t>
            </a:r>
          </a:p>
          <a:p>
            <a:pPr marL="0" indent="0">
              <a:buFontTx/>
              <a:buNone/>
            </a:pPr>
            <a:endParaRPr lang="de-CH" i="0"/>
          </a:p>
          <a:p>
            <a:pPr marL="0" indent="0">
              <a:buFontTx/>
              <a:buNone/>
            </a:pPr>
            <a:r>
              <a:rPr lang="de-CH" i="0"/>
              <a:t>Die heutigen Ziele sind, dass du…</a:t>
            </a:r>
          </a:p>
          <a:p>
            <a:pPr marL="0" indent="0">
              <a:buFontTx/>
              <a:buNone/>
            </a:pPr>
            <a:r>
              <a:rPr lang="de-CH" i="0"/>
              <a:t>(1) verstehst, warum Ethik ein wichtiges Thema ist</a:t>
            </a:r>
          </a:p>
          <a:p>
            <a:pPr marL="0" indent="0">
              <a:buFontTx/>
              <a:buNone/>
            </a:pPr>
            <a:r>
              <a:rPr lang="de-CH" i="0"/>
              <a:t>(2) dich mit wertvollem Sport und deiner Haltung auseinandersetzt </a:t>
            </a:r>
          </a:p>
          <a:p>
            <a:pPr marL="0" indent="0">
              <a:buFontTx/>
              <a:buNone/>
            </a:pPr>
            <a:r>
              <a:rPr lang="de-CH" i="0"/>
              <a:t>(3) </a:t>
            </a:r>
            <a:r>
              <a:rPr lang="de-CH"/>
              <a:t>Grundlagen kennen lernst:</a:t>
            </a:r>
          </a:p>
          <a:p>
            <a:pPr marL="514350" lvl="1" indent="-171450">
              <a:buFont typeface="Arial" panose="020B0604020202020204" pitchFamily="34" charset="0"/>
              <a:buChar char="•"/>
            </a:pPr>
            <a:r>
              <a:rPr lang="de-CH"/>
              <a:t>Wie wird im Schweizer Sport definiert, was ethisch angemessenes Handeln ist (</a:t>
            </a:r>
            <a:r>
              <a:rPr lang="de-CH" b="0"/>
              <a:t>Was ist ok – und was nicht)? </a:t>
            </a:r>
          </a:p>
          <a:p>
            <a:pPr marL="514350" lvl="1" indent="-171450">
              <a:buFont typeface="Arial" panose="020B0604020202020204" pitchFamily="34" charset="0"/>
              <a:buChar char="•"/>
            </a:pPr>
            <a:r>
              <a:rPr lang="de-CH" i="0"/>
              <a:t>Welche Leitplanken gibt es dazu? </a:t>
            </a:r>
          </a:p>
          <a:p>
            <a:pPr marL="514350" lvl="1" indent="-171450">
              <a:buFont typeface="Arial" panose="020B0604020202020204" pitchFamily="34" charset="0"/>
              <a:buChar char="•"/>
            </a:pPr>
            <a:r>
              <a:rPr lang="de-CH" i="0"/>
              <a:t>Ethik-Charta umfasst die </a:t>
            </a:r>
            <a:r>
              <a:rPr lang="de-CH" i="0" err="1"/>
              <a:t>GO’s</a:t>
            </a:r>
            <a:r>
              <a:rPr lang="de-CH" i="0"/>
              <a:t> / Ethik-Statut umfasst die </a:t>
            </a:r>
            <a:r>
              <a:rPr lang="de-CH" i="0" err="1"/>
              <a:t>No-Go’s</a:t>
            </a:r>
            <a:r>
              <a:rPr lang="de-CH" i="0"/>
              <a:t>.</a:t>
            </a:r>
          </a:p>
          <a:p>
            <a:pPr marL="0" indent="0">
              <a:buFontTx/>
              <a:buNone/>
            </a:pPr>
            <a:r>
              <a:rPr lang="de-CH" i="0"/>
              <a:t>(4) dich mit Situationen aus der Praxis auseinandersetzt und diskutierst, was für dich in diesen Situationen ethisch angemessenes Handeln bedeutet oder bedeuten könnte. </a:t>
            </a:r>
            <a:r>
              <a:rPr lang="de-CH" b="0" i="0"/>
              <a:t>Denn – Rezepte gibt es </a:t>
            </a:r>
            <a:r>
              <a:rPr lang="de-CH" i="0"/>
              <a:t>keine. Es ist ein kontinuierliches sich-Auseinandersetzen mit der Frage: </a:t>
            </a:r>
            <a:r>
              <a:rPr lang="de-CH" b="0" i="0"/>
              <a:t>Womit stärke ich die Würde des Menschen? Und </a:t>
            </a:r>
            <a:r>
              <a:rPr lang="de-CH" i="0"/>
              <a:t>mit welchem Verhalten schwäche ich sie? Für diese Auseinandersetzung werden wir mit dem Swiss Olympic Ethik-Kompass arbeiten.</a:t>
            </a:r>
          </a:p>
          <a:p>
            <a:pPr marL="0" indent="0">
              <a:buFontTx/>
              <a:buNone/>
            </a:pPr>
            <a:r>
              <a:rPr lang="de-CH" i="0"/>
              <a:t>(5) Um gestärkt zurück in den Sportalltag zu gehen und um euch bewusst zu machen, was ihr alles bereits Wertvolles und Gutes leistet, werdet ihr formulieren, was euch stärkt und unterstützt.</a:t>
            </a:r>
          </a:p>
          <a:p>
            <a:pPr marL="0" indent="0">
              <a:buFontTx/>
              <a:buNone/>
            </a:pPr>
            <a:endParaRPr lang="de-CH" i="0"/>
          </a:p>
          <a:p>
            <a:pPr marL="0" indent="0">
              <a:buFontTx/>
              <a:buNone/>
            </a:pPr>
            <a:r>
              <a:rPr lang="de-CH" i="1"/>
              <a:t>Das letzte Ziel (Handlungsabsichten für einen wertvollen Sport) kann je nach zur Verfügung stehender Zeit unterschiedlich umgesetzt werden (Postkarte, </a:t>
            </a:r>
            <a:r>
              <a:rPr lang="de-CH" i="1" err="1"/>
              <a:t>Minibooklet</a:t>
            </a:r>
            <a:r>
              <a:rPr lang="de-CH" i="1"/>
              <a:t>, Lernjournal etc.)</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9</a:t>
            </a:fld>
            <a:endParaRPr lang="de-DE"/>
          </a:p>
        </p:txBody>
      </p:sp>
    </p:spTree>
    <p:extLst>
      <p:ext uri="{BB962C8B-B14F-4D97-AF65-F5344CB8AC3E}">
        <p14:creationId xmlns:p14="http://schemas.microsoft.com/office/powerpoint/2010/main" val="2448094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D79C9-3D97-2E26-CD96-14152DE68B3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AF23016-444F-15B9-D3EB-6AEA05E9DC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9458E29-EA79-62CA-5450-BF33FC2C3E9C}"/>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5" name="Fußzeilenplatzhalter 4">
            <a:extLst>
              <a:ext uri="{FF2B5EF4-FFF2-40B4-BE49-F238E27FC236}">
                <a16:creationId xmlns:a16="http://schemas.microsoft.com/office/drawing/2014/main" id="{72402957-7F67-D129-DA28-6378366BAAA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B1CE0AE-3FB9-5B77-F6D2-96CB682009FE}"/>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descr="Ein Bild, das Kreis, Grafiken, Screenshot, Cartoon enthält.&#10;&#10;Automatisch generierte Beschreibung">
            <a:extLst>
              <a:ext uri="{FF2B5EF4-FFF2-40B4-BE49-F238E27FC236}">
                <a16:creationId xmlns:a16="http://schemas.microsoft.com/office/drawing/2014/main" id="{EE2CDCA0-9CEA-9CE4-F03E-EE9F50846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Grafik 6">
            <a:extLst>
              <a:ext uri="{FF2B5EF4-FFF2-40B4-BE49-F238E27FC236}">
                <a16:creationId xmlns:a16="http://schemas.microsoft.com/office/drawing/2014/main" id="{DB9D432E-124D-B27C-7DF2-698C9BFC15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27816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9B958-92F3-E650-AA79-2F429FF264C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780305A-47FF-17B6-E1C6-4B1216BB5AA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2E77FC2-E2BD-105A-E69D-434F9A3D8421}"/>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5" name="Fußzeilenplatzhalter 4">
            <a:extLst>
              <a:ext uri="{FF2B5EF4-FFF2-40B4-BE49-F238E27FC236}">
                <a16:creationId xmlns:a16="http://schemas.microsoft.com/office/drawing/2014/main" id="{E43091FF-7E44-600F-1DDD-9FF012B0FB5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3BA2D70-DC4F-D3CF-88E7-C21F8FF5BE92}"/>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DE5D3652-A6D6-ED76-A00D-52C432F1BE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08223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A6620E-9EF9-8E04-37BE-AF5F3F9DDB2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9A7ED3D-0030-0487-F3D9-458F0D23A4B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BFAA8C-17D8-6A63-C975-C1D5B9C59AF9}"/>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5" name="Fußzeilenplatzhalter 4">
            <a:extLst>
              <a:ext uri="{FF2B5EF4-FFF2-40B4-BE49-F238E27FC236}">
                <a16:creationId xmlns:a16="http://schemas.microsoft.com/office/drawing/2014/main" id="{0E6F93CA-4CD2-5F16-E4D0-C8957A08A75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736ED41-2D88-117C-4A2E-9747F956E87E}"/>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3B6D2410-8F1C-FE95-97E0-B76C21E581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940263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lien weiss">
    <p:bg>
      <p:bgRef idx="1001">
        <a:schemeClr val="bg1"/>
      </p:bgRef>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FACF3E9-F39B-70F2-BFD1-BC7DBDCCBF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46676316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liteMissionen Winter Cologna">
    <p:spTree>
      <p:nvGrpSpPr>
        <p:cNvPr id="1" name=""/>
        <p:cNvGrpSpPr/>
        <p:nvPr/>
      </p:nvGrpSpPr>
      <p:grpSpPr>
        <a:xfrm>
          <a:off x="0" y="0"/>
          <a:ext cx="0" cy="0"/>
          <a:chOff x="0" y="0"/>
          <a:chExt cx="0" cy="0"/>
        </a:xfrm>
      </p:grpSpPr>
      <p:pic>
        <p:nvPicPr>
          <p:cNvPr id="6" name="Grafik 5" descr="Ein Bild, das Person, haltend, Mann, rot enthält.&#10;&#10;Automatisch generierte Beschreibung">
            <a:extLst>
              <a:ext uri="{FF2B5EF4-FFF2-40B4-BE49-F238E27FC236}">
                <a16:creationId xmlns:a16="http://schemas.microsoft.com/office/drawing/2014/main" id="{5C59C8FD-2E47-46BD-A38E-874BAF375F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sp>
        <p:nvSpPr>
          <p:cNvPr id="2" name="Titel 1">
            <a:extLst>
              <a:ext uri="{FF2B5EF4-FFF2-40B4-BE49-F238E27FC236}">
                <a16:creationId xmlns:a16="http://schemas.microsoft.com/office/drawing/2014/main" id="{CAD8965A-37ED-4D91-A1C7-46F0E6842AAC}"/>
              </a:ext>
            </a:extLst>
          </p:cNvPr>
          <p:cNvSpPr>
            <a:spLocks noGrp="1"/>
          </p:cNvSpPr>
          <p:nvPr>
            <p:ph type="ctrTitle" hasCustomPrompt="1"/>
          </p:nvPr>
        </p:nvSpPr>
        <p:spPr>
          <a:xfrm>
            <a:off x="388070" y="535031"/>
            <a:ext cx="9116500" cy="1285390"/>
          </a:xfrm>
        </p:spPr>
        <p:txBody>
          <a:bodyPr anchor="t" anchorCtr="0"/>
          <a:lstStyle>
            <a:lvl1pPr algn="l">
              <a:defRPr sz="4500">
                <a:solidFill>
                  <a:schemeClr val="bg1"/>
                </a:solidFill>
                <a:latin typeface="+mj-lt"/>
              </a:defRPr>
            </a:lvl1pPr>
          </a:lstStyle>
          <a:p>
            <a:r>
              <a:rPr lang="de-DE"/>
              <a:t>Titel eingeben</a:t>
            </a:r>
            <a:br>
              <a:rPr lang="de-DE"/>
            </a:br>
            <a:br>
              <a:rPr lang="de-DE"/>
            </a:br>
            <a:endParaRPr lang="de-CH"/>
          </a:p>
        </p:txBody>
      </p:sp>
      <p:sp>
        <p:nvSpPr>
          <p:cNvPr id="10" name="Textfeld 9">
            <a:extLst>
              <a:ext uri="{FF2B5EF4-FFF2-40B4-BE49-F238E27FC236}">
                <a16:creationId xmlns:a16="http://schemas.microsoft.com/office/drawing/2014/main" id="{90F95A84-00E3-42CB-BD56-7A14D6785904}"/>
              </a:ext>
            </a:extLst>
          </p:cNvPr>
          <p:cNvSpPr txBox="1"/>
          <p:nvPr userDrawn="1"/>
        </p:nvSpPr>
        <p:spPr>
          <a:xfrm>
            <a:off x="-4057128" y="189000"/>
            <a:ext cx="3853128" cy="4140000"/>
          </a:xfrm>
          <a:prstGeom prst="rect">
            <a:avLst/>
          </a:prstGeom>
          <a:noFill/>
        </p:spPr>
        <p:txBody>
          <a:bodyPr wrap="square" lIns="0" tIns="0" rIns="0" bIns="0" rtlCol="0">
            <a:noAutofit/>
          </a:bodyPr>
          <a:lstStyle/>
          <a:p>
            <a:r>
              <a:rPr lang="de-DE"/>
              <a:t>Unterschiedliche Titelfolien stehen zur Verfügung:</a:t>
            </a:r>
          </a:p>
          <a:p>
            <a:pPr marL="342900" indent="-342900">
              <a:buFont typeface="+mj-lt"/>
              <a:buAutoNum type="arabicPeriod"/>
            </a:pPr>
            <a:r>
              <a:rPr lang="de-DE"/>
              <a:t>Register Start – Neue Folie – Folie wiederverwenden</a:t>
            </a:r>
          </a:p>
          <a:p>
            <a:pPr marL="342900" indent="-342900">
              <a:buFont typeface="+mj-lt"/>
              <a:buAutoNum type="arabicPeriod"/>
            </a:pPr>
            <a:endParaRPr lang="de-DE"/>
          </a:p>
          <a:p>
            <a:pPr marL="342900" indent="-342900">
              <a:buFont typeface="+mj-lt"/>
              <a:buAutoNum type="arabicPeriod"/>
            </a:pPr>
            <a:endParaRPr lang="de-DE"/>
          </a:p>
          <a:p>
            <a:pPr marL="342900" indent="-342900">
              <a:buFont typeface="+mj-lt"/>
              <a:buAutoNum type="arabicPeriod"/>
            </a:pPr>
            <a:endParaRPr lang="de-DE"/>
          </a:p>
          <a:p>
            <a:pPr marL="342900" indent="-342900">
              <a:buFont typeface="+mj-lt"/>
              <a:buAutoNum type="arabicPeriod"/>
            </a:pPr>
            <a:r>
              <a:rPr lang="de-CH"/>
              <a:t>Link durchsuchen: mit Direktlink oder über Intranet: Vorlagen &gt; 01_Swiss_Olympic_allgemein &gt; 03_PPT_Vorlagen &gt; 02_Titelbilder/Titelfolien.pptx </a:t>
            </a:r>
            <a:br>
              <a:rPr lang="de-CH"/>
            </a:br>
            <a:r>
              <a:rPr lang="de-CH"/>
              <a:t>dann gewünschte Titelfolie wählen (der Link zu den Folien erscheint bei dem nächsten </a:t>
            </a:r>
            <a:r>
              <a:rPr lang="de-CH" err="1"/>
              <a:t>Oeffnen</a:t>
            </a:r>
            <a:r>
              <a:rPr lang="de-CH"/>
              <a:t> einer PP automatisch auf der linken Seite).</a:t>
            </a:r>
            <a:br>
              <a:rPr lang="de-CH"/>
            </a:br>
            <a:endParaRPr lang="de-CH"/>
          </a:p>
          <a:p>
            <a:pPr marL="342900" indent="-342900">
              <a:buFont typeface="+mj-lt"/>
              <a:buAutoNum type="arabicPeriod"/>
            </a:pPr>
            <a:r>
              <a:rPr lang="de-CH"/>
              <a:t>Oder Link «Titelfolien» unterhalb an klicken und gewünschte Folie kopieren und in Präsentation einfügen.</a:t>
            </a:r>
          </a:p>
          <a:p>
            <a:pPr marL="0" indent="0">
              <a:buFont typeface="+mj-lt"/>
              <a:buNone/>
            </a:pPr>
            <a:endParaRPr lang="de-CH"/>
          </a:p>
        </p:txBody>
      </p:sp>
      <p:cxnSp>
        <p:nvCxnSpPr>
          <p:cNvPr id="8" name="Gerader Verbinder 7">
            <a:extLst>
              <a:ext uri="{FF2B5EF4-FFF2-40B4-BE49-F238E27FC236}">
                <a16:creationId xmlns:a16="http://schemas.microsoft.com/office/drawing/2014/main" id="{3138C140-8131-4FAA-974E-C6FCA61F3C4B}"/>
              </a:ext>
            </a:extLst>
          </p:cNvPr>
          <p:cNvCxnSpPr/>
          <p:nvPr userDrawn="1"/>
        </p:nvCxnSpPr>
        <p:spPr>
          <a:xfrm>
            <a:off x="386800" y="2336300"/>
            <a:ext cx="72000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7" name="Grafik 6">
            <a:extLst>
              <a:ext uri="{FF2B5EF4-FFF2-40B4-BE49-F238E27FC236}">
                <a16:creationId xmlns:a16="http://schemas.microsoft.com/office/drawing/2014/main" id="{33D49177-663B-4FBA-9C89-6B8526C998C6}"/>
              </a:ext>
            </a:extLst>
          </p:cNvPr>
          <p:cNvPicPr>
            <a:picLocks noChangeAspect="1"/>
          </p:cNvPicPr>
          <p:nvPr userDrawn="1"/>
        </p:nvPicPr>
        <p:blipFill>
          <a:blip r:embed="rId3"/>
          <a:stretch>
            <a:fillRect/>
          </a:stretch>
        </p:blipFill>
        <p:spPr>
          <a:xfrm>
            <a:off x="-3936494" y="1340768"/>
            <a:ext cx="3443404" cy="480923"/>
          </a:xfrm>
          <a:prstGeom prst="rect">
            <a:avLst/>
          </a:prstGeom>
        </p:spPr>
      </p:pic>
      <p:sp>
        <p:nvSpPr>
          <p:cNvPr id="4" name="Textplatzhalter 3">
            <a:extLst>
              <a:ext uri="{FF2B5EF4-FFF2-40B4-BE49-F238E27FC236}">
                <a16:creationId xmlns:a16="http://schemas.microsoft.com/office/drawing/2014/main" id="{2DFFB502-9A7C-421D-8E96-72CA2CD554BC}"/>
              </a:ext>
            </a:extLst>
          </p:cNvPr>
          <p:cNvSpPr>
            <a:spLocks noGrp="1"/>
          </p:cNvSpPr>
          <p:nvPr>
            <p:ph type="body" sz="quarter" idx="11" hasCustomPrompt="1"/>
          </p:nvPr>
        </p:nvSpPr>
        <p:spPr>
          <a:xfrm>
            <a:off x="400050" y="2471738"/>
            <a:ext cx="3708000" cy="379412"/>
          </a:xfr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TT. MMMM JJJJ</a:t>
            </a:r>
          </a:p>
        </p:txBody>
      </p:sp>
      <p:pic>
        <p:nvPicPr>
          <p:cNvPr id="9" name="Grafik 8">
            <a:extLst>
              <a:ext uri="{FF2B5EF4-FFF2-40B4-BE49-F238E27FC236}">
                <a16:creationId xmlns:a16="http://schemas.microsoft.com/office/drawing/2014/main" id="{165D6C3B-9430-4982-859B-1768FFD1EF2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8128000"/>
          </a:xfrm>
          <a:prstGeom prst="rect">
            <a:avLst/>
          </a:prstGeom>
        </p:spPr>
      </p:pic>
      <p:pic>
        <p:nvPicPr>
          <p:cNvPr id="13" name="Grafik 12">
            <a:extLst>
              <a:ext uri="{FF2B5EF4-FFF2-40B4-BE49-F238E27FC236}">
                <a16:creationId xmlns:a16="http://schemas.microsoft.com/office/drawing/2014/main" id="{1F0EB7F9-897E-4940-838E-21DFEA94ED5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340094731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kurz gelb">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FF9855CE-4622-4FBF-AED3-8DF0C601FA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284838222"/>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kurz r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2D162535-FF8D-4A69-8FC0-73631FD728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7343866"/>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kurz blau">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979AFE8D-9F0B-4A73-9588-60FC60AE7D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90172807"/>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kurz grü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5BD6D771-B535-4809-867E-35003E7FAD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054527322"/>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lang gelb">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6C813911-0176-4BA1-9E3F-27ACDB14C8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92076193"/>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lang r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75278F4A-3E78-44A9-AFAF-9CF8C9B3C2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14612436"/>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B0820-116F-5454-1BAE-A6F4DDABD06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1EADA0B-6996-0D82-7CC8-8426786D960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14569D-4FDE-65DF-32C6-0AA074EC6E92}"/>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5" name="Fußzeilenplatzhalter 4">
            <a:extLst>
              <a:ext uri="{FF2B5EF4-FFF2-40B4-BE49-F238E27FC236}">
                <a16:creationId xmlns:a16="http://schemas.microsoft.com/office/drawing/2014/main" id="{17DFA979-32D5-7787-1E4B-4DA77C3F9A0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67F4E7-A979-172B-E9B2-F72AB304E67E}"/>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06456A9B-48E0-800C-B814-135F2C7C6B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413854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lang blau">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A67B3D8D-CF83-4E19-A65B-58117E6D64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85322888"/>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lang grü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0CD52883-73F7-41E9-8EEA-D18B430F64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1399462347"/>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ischentiitel gelb &quot;kann Icon eingefügt werden&quot;">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500" y="1423600"/>
            <a:ext cx="67765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5" name="Bildplatzhalter 4">
            <a:extLst>
              <a:ext uri="{FF2B5EF4-FFF2-40B4-BE49-F238E27FC236}">
                <a16:creationId xmlns:a16="http://schemas.microsoft.com/office/drawing/2014/main" id="{6B87A3D0-5F90-4F54-9A0D-610E904BC96D}"/>
              </a:ext>
            </a:extLst>
          </p:cNvPr>
          <p:cNvSpPr>
            <a:spLocks noGrp="1"/>
          </p:cNvSpPr>
          <p:nvPr>
            <p:ph type="pic" sz="quarter" idx="12" hasCustomPrompt="1"/>
          </p:nvPr>
        </p:nvSpPr>
        <p:spPr>
          <a:xfrm>
            <a:off x="6096000" y="1474788"/>
            <a:ext cx="5334000" cy="4833937"/>
          </a:xfrm>
        </p:spPr>
        <p:txBody>
          <a:bodyPr/>
          <a:lstStyle>
            <a:lvl1pPr marL="0" indent="0">
              <a:buNone/>
              <a:defRPr>
                <a:solidFill>
                  <a:schemeClr val="bg1"/>
                </a:solidFill>
              </a:defRPr>
            </a:lvl1pPr>
          </a:lstStyle>
          <a:p>
            <a:r>
              <a:rPr lang="de-CH"/>
              <a:t>Icon über Symbol einfügen</a:t>
            </a:r>
          </a:p>
        </p:txBody>
      </p:sp>
    </p:spTree>
    <p:extLst>
      <p:ext uri="{BB962C8B-B14F-4D97-AF65-F5344CB8AC3E}">
        <p14:creationId xmlns:p14="http://schemas.microsoft.com/office/powerpoint/2010/main" val="1489528306"/>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wischentitel rot &quot;kann Icon eingefügt werden&qu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499" y="1423600"/>
            <a:ext cx="67680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6" name="Bildplatzhalter 4">
            <a:extLst>
              <a:ext uri="{FF2B5EF4-FFF2-40B4-BE49-F238E27FC236}">
                <a16:creationId xmlns:a16="http://schemas.microsoft.com/office/drawing/2014/main" id="{9AD02E80-9FA6-4A71-BE06-238E0A2EC8CD}"/>
              </a:ext>
            </a:extLst>
          </p:cNvPr>
          <p:cNvSpPr>
            <a:spLocks noGrp="1"/>
          </p:cNvSpPr>
          <p:nvPr>
            <p:ph type="pic" sz="quarter" idx="12" hasCustomPrompt="1"/>
          </p:nvPr>
        </p:nvSpPr>
        <p:spPr>
          <a:xfrm>
            <a:off x="6096000" y="1474788"/>
            <a:ext cx="5334000" cy="4833937"/>
          </a:xfrm>
        </p:spPr>
        <p:txBody>
          <a:bodyPr/>
          <a:lstStyle>
            <a:lvl1pPr marL="0" indent="0">
              <a:buNone/>
              <a:defRPr>
                <a:solidFill>
                  <a:schemeClr val="bg1"/>
                </a:solidFill>
              </a:defRPr>
            </a:lvl1pPr>
          </a:lstStyle>
          <a:p>
            <a:r>
              <a:rPr lang="de-CH"/>
              <a:t>Icon über Symbol einfügen</a:t>
            </a:r>
          </a:p>
        </p:txBody>
      </p:sp>
      <p:pic>
        <p:nvPicPr>
          <p:cNvPr id="8" name="Grafik 7">
            <a:extLst>
              <a:ext uri="{FF2B5EF4-FFF2-40B4-BE49-F238E27FC236}">
                <a16:creationId xmlns:a16="http://schemas.microsoft.com/office/drawing/2014/main" id="{B5B72408-071B-48F3-AF1F-90D26D5F1A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77214871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ischentitel blau &quot;kann Icon eingefügt werden&quo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499" y="1423600"/>
            <a:ext cx="67680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6" name="Bildplatzhalter 4">
            <a:extLst>
              <a:ext uri="{FF2B5EF4-FFF2-40B4-BE49-F238E27FC236}">
                <a16:creationId xmlns:a16="http://schemas.microsoft.com/office/drawing/2014/main" id="{A3BC6BEC-3725-4BF3-8D4C-DE01153C3D67}"/>
              </a:ext>
            </a:extLst>
          </p:cNvPr>
          <p:cNvSpPr>
            <a:spLocks noGrp="1"/>
          </p:cNvSpPr>
          <p:nvPr>
            <p:ph type="pic" sz="quarter" idx="12" hasCustomPrompt="1"/>
          </p:nvPr>
        </p:nvSpPr>
        <p:spPr>
          <a:xfrm>
            <a:off x="6102350" y="1474788"/>
            <a:ext cx="5334000" cy="4833937"/>
          </a:xfrm>
        </p:spPr>
        <p:txBody>
          <a:bodyPr/>
          <a:lstStyle>
            <a:lvl1pPr marL="0" indent="0">
              <a:buNone/>
              <a:defRPr>
                <a:solidFill>
                  <a:schemeClr val="bg1"/>
                </a:solidFill>
              </a:defRPr>
            </a:lvl1pPr>
          </a:lstStyle>
          <a:p>
            <a:r>
              <a:rPr lang="de-CH"/>
              <a:t>Icon über Symbol einfügen</a:t>
            </a:r>
          </a:p>
        </p:txBody>
      </p:sp>
      <p:pic>
        <p:nvPicPr>
          <p:cNvPr id="8" name="Grafik 7">
            <a:extLst>
              <a:ext uri="{FF2B5EF4-FFF2-40B4-BE49-F238E27FC236}">
                <a16:creationId xmlns:a16="http://schemas.microsoft.com/office/drawing/2014/main" id="{F90086AB-B508-42C6-98F1-B99411A48C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221636689"/>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ischentitel grün &quot;kann Icon eingefügt werden&quot;">
    <p:bg>
      <p:bgPr>
        <a:solidFill>
          <a:srgbClr val="00A65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499" y="1423600"/>
            <a:ext cx="67680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6" name="Bildplatzhalter 4">
            <a:extLst>
              <a:ext uri="{FF2B5EF4-FFF2-40B4-BE49-F238E27FC236}">
                <a16:creationId xmlns:a16="http://schemas.microsoft.com/office/drawing/2014/main" id="{E9EBEBCC-B5A7-435D-B71E-FD705962DD25}"/>
              </a:ext>
            </a:extLst>
          </p:cNvPr>
          <p:cNvSpPr>
            <a:spLocks noGrp="1"/>
          </p:cNvSpPr>
          <p:nvPr>
            <p:ph type="pic" sz="quarter" idx="12" hasCustomPrompt="1"/>
          </p:nvPr>
        </p:nvSpPr>
        <p:spPr>
          <a:xfrm>
            <a:off x="6096000" y="1474788"/>
            <a:ext cx="5334000" cy="4833937"/>
          </a:xfrm>
        </p:spPr>
        <p:txBody>
          <a:bodyPr/>
          <a:lstStyle>
            <a:lvl1pPr marL="0" indent="0">
              <a:buNone/>
              <a:defRPr>
                <a:solidFill>
                  <a:schemeClr val="bg1"/>
                </a:solidFill>
              </a:defRPr>
            </a:lvl1pPr>
          </a:lstStyle>
          <a:p>
            <a:r>
              <a:rPr lang="de-CH"/>
              <a:t>Icon über Symbol einfügen</a:t>
            </a:r>
          </a:p>
        </p:txBody>
      </p:sp>
      <p:pic>
        <p:nvPicPr>
          <p:cNvPr id="8" name="Grafik 7">
            <a:extLst>
              <a:ext uri="{FF2B5EF4-FFF2-40B4-BE49-F238E27FC236}">
                <a16:creationId xmlns:a16="http://schemas.microsoft.com/office/drawing/2014/main" id="{61BB965B-0F14-4A95-9905-7E957F6964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78299305"/>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Texttitel und 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3AAE8A0-FC53-4B2B-853F-B51726C4183E}"/>
              </a:ext>
            </a:extLst>
          </p:cNvPr>
          <p:cNvSpPr>
            <a:spLocks noGrp="1"/>
          </p:cNvSpPr>
          <p:nvPr>
            <p:ph type="body" sz="quarter" idx="11" hasCustomPrompt="1"/>
          </p:nvPr>
        </p:nvSpPr>
        <p:spPr>
          <a:xfrm>
            <a:off x="762002" y="1989138"/>
            <a:ext cx="9144000" cy="359862"/>
          </a:xfrm>
        </p:spPr>
        <p:txBody>
          <a:bodyPr/>
          <a:lstStyle>
            <a:lvl1pPr marL="0" indent="0">
              <a:buNone/>
              <a:defRPr b="1">
                <a:latin typeface="+mj-lt"/>
              </a:defRPr>
            </a:lvl1pPr>
            <a:lvl2pPr marL="252000" indent="0">
              <a:buNone/>
              <a:defRPr/>
            </a:lvl2pPr>
          </a:lstStyle>
          <a:p>
            <a:pPr lvl="0"/>
            <a:r>
              <a:rPr lang="de-DE"/>
              <a:t>Texttitel eingeben</a:t>
            </a:r>
          </a:p>
        </p:txBody>
      </p:sp>
      <p:sp>
        <p:nvSpPr>
          <p:cNvPr id="9" name="Textplatzhalter 8">
            <a:extLst>
              <a:ext uri="{FF2B5EF4-FFF2-40B4-BE49-F238E27FC236}">
                <a16:creationId xmlns:a16="http://schemas.microsoft.com/office/drawing/2014/main" id="{1198A0E5-5B62-4576-8743-AE99BEF2183C}"/>
              </a:ext>
            </a:extLst>
          </p:cNvPr>
          <p:cNvSpPr>
            <a:spLocks noGrp="1"/>
          </p:cNvSpPr>
          <p:nvPr>
            <p:ph type="body" sz="quarter" idx="12" hasCustomPrompt="1"/>
          </p:nvPr>
        </p:nvSpPr>
        <p:spPr>
          <a:xfrm>
            <a:off x="762001" y="2425700"/>
            <a:ext cx="9144000" cy="3703638"/>
          </a:xfrm>
        </p:spPr>
        <p:txBody>
          <a:bodyPr/>
          <a:lstStyle>
            <a:lvl1pPr marL="0" indent="0">
              <a:buNone/>
              <a:defRPr/>
            </a:lvl1pPr>
            <a:lvl2pPr marL="252000" indent="0">
              <a:buNone/>
              <a:defRPr/>
            </a:lvl2pPr>
          </a:lstStyle>
          <a:p>
            <a:pPr lvl="0"/>
            <a:r>
              <a:rPr lang="de-DE"/>
              <a:t>Text eingeben</a:t>
            </a:r>
          </a:p>
        </p:txBody>
      </p:sp>
      <p:sp>
        <p:nvSpPr>
          <p:cNvPr id="10" name="Textfeld 9">
            <a:extLst>
              <a:ext uri="{FF2B5EF4-FFF2-40B4-BE49-F238E27FC236}">
                <a16:creationId xmlns:a16="http://schemas.microsoft.com/office/drawing/2014/main" id="{D241F8B5-A0BD-4197-A832-5CE1AA5CCDB2}"/>
              </a:ext>
            </a:extLst>
          </p:cNvPr>
          <p:cNvSpPr txBox="1"/>
          <p:nvPr userDrawn="1"/>
        </p:nvSpPr>
        <p:spPr>
          <a:xfrm>
            <a:off x="-4164000" y="189000"/>
            <a:ext cx="3960000" cy="2160000"/>
          </a:xfrm>
          <a:prstGeom prst="rect">
            <a:avLst/>
          </a:prstGeom>
          <a:noFill/>
        </p:spPr>
        <p:txBody>
          <a:bodyPr wrap="square" lIns="0" tIns="0" rIns="0" bIns="0" rtlCol="0">
            <a:noAutofit/>
          </a:bodyPr>
          <a:lstStyle/>
          <a:p>
            <a:pPr marL="342900" indent="-342900">
              <a:buFont typeface="+mj-lt"/>
              <a:buAutoNum type="arabicPeriod"/>
            </a:pPr>
            <a:r>
              <a:rPr lang="de-DE"/>
              <a:t>Im Register Ansicht – Führungslinien aktivieren.</a:t>
            </a:r>
          </a:p>
          <a:p>
            <a:pPr marL="342900" indent="-342900">
              <a:buFont typeface="+mj-lt"/>
              <a:buAutoNum type="arabicPeriod"/>
            </a:pPr>
            <a:r>
              <a:rPr lang="de-DE"/>
              <a:t>Neue Folie – Register Start – </a:t>
            </a:r>
            <a:r>
              <a:rPr lang="de-DE" b="1"/>
              <a:t>„Neue Folie“</a:t>
            </a:r>
          </a:p>
          <a:p>
            <a:pPr marL="342900" indent="-342900">
              <a:buFont typeface="+mj-lt"/>
              <a:buAutoNum type="arabicPeriod"/>
            </a:pPr>
            <a:r>
              <a:rPr lang="de-DE"/>
              <a:t>Zwischenfolien entsprechende Farbe wählen und wenn gewünscht, Sporticon einfügen</a:t>
            </a:r>
            <a:endParaRPr lang="de-CH"/>
          </a:p>
        </p:txBody>
      </p:sp>
      <p:sp>
        <p:nvSpPr>
          <p:cNvPr id="11" name="Textfeld 10">
            <a:extLst>
              <a:ext uri="{FF2B5EF4-FFF2-40B4-BE49-F238E27FC236}">
                <a16:creationId xmlns:a16="http://schemas.microsoft.com/office/drawing/2014/main" id="{78B108C6-CBB2-40DB-9B46-6184FEDDEB3C}"/>
              </a:ext>
            </a:extLst>
          </p:cNvPr>
          <p:cNvSpPr txBox="1"/>
          <p:nvPr userDrawn="1"/>
        </p:nvSpPr>
        <p:spPr>
          <a:xfrm>
            <a:off x="-4164000" y="2979000"/>
            <a:ext cx="3623404" cy="900000"/>
          </a:xfrm>
          <a:prstGeom prst="rect">
            <a:avLst/>
          </a:prstGeom>
          <a:noFill/>
        </p:spPr>
        <p:txBody>
          <a:bodyPr wrap="square" lIns="0" tIns="0" rIns="0" bIns="0" rtlCol="0">
            <a:noAutofit/>
          </a:bodyPr>
          <a:lstStyle/>
          <a:p>
            <a:pPr marL="0" indent="0">
              <a:buFont typeface="+mj-lt"/>
              <a:buNone/>
            </a:pPr>
            <a:r>
              <a:rPr lang="de-DE"/>
              <a:t>Nur Designfarben verwenden (nicht Standard-Farben von Microsoft)</a:t>
            </a:r>
            <a:endParaRPr lang="de-CH"/>
          </a:p>
        </p:txBody>
      </p:sp>
      <p:sp>
        <p:nvSpPr>
          <p:cNvPr id="14" name="Titel 13">
            <a:extLst>
              <a:ext uri="{FF2B5EF4-FFF2-40B4-BE49-F238E27FC236}">
                <a16:creationId xmlns:a16="http://schemas.microsoft.com/office/drawing/2014/main" id="{4CD48F12-F768-4773-B1DB-795A25E0E171}"/>
              </a:ext>
            </a:extLst>
          </p:cNvPr>
          <p:cNvSpPr>
            <a:spLocks noGrp="1"/>
          </p:cNvSpPr>
          <p:nvPr>
            <p:ph type="title" hasCustomPrompt="1"/>
          </p:nvPr>
        </p:nvSpPr>
        <p:spPr/>
        <p:txBody>
          <a:bodyPr/>
          <a:lstStyle>
            <a:lvl1pPr>
              <a:defRPr/>
            </a:lvl1pPr>
          </a:lstStyle>
          <a:p>
            <a:r>
              <a:rPr lang="de-DE"/>
              <a:t>Titel eingeben</a:t>
            </a:r>
            <a:endParaRPr lang="de-CH"/>
          </a:p>
        </p:txBody>
      </p:sp>
      <p:pic>
        <p:nvPicPr>
          <p:cNvPr id="2" name="Grafik 1">
            <a:extLst>
              <a:ext uri="{FF2B5EF4-FFF2-40B4-BE49-F238E27FC236}">
                <a16:creationId xmlns:a16="http://schemas.microsoft.com/office/drawing/2014/main" id="{C1B49D4B-89CA-4A62-8C28-BA3FD796ADAE}"/>
              </a:ext>
            </a:extLst>
          </p:cNvPr>
          <p:cNvPicPr>
            <a:picLocks noChangeAspect="1"/>
          </p:cNvPicPr>
          <p:nvPr userDrawn="1"/>
        </p:nvPicPr>
        <p:blipFill>
          <a:blip r:embed="rId2"/>
          <a:stretch>
            <a:fillRect/>
          </a:stretch>
        </p:blipFill>
        <p:spPr>
          <a:xfrm>
            <a:off x="-4136400" y="2161288"/>
            <a:ext cx="2700000" cy="702312"/>
          </a:xfrm>
          <a:prstGeom prst="rect">
            <a:avLst/>
          </a:prstGeom>
        </p:spPr>
      </p:pic>
      <p:sp>
        <p:nvSpPr>
          <p:cNvPr id="3" name="Foliennummernplatzhalter 2">
            <a:extLst>
              <a:ext uri="{FF2B5EF4-FFF2-40B4-BE49-F238E27FC236}">
                <a16:creationId xmlns:a16="http://schemas.microsoft.com/office/drawing/2014/main" id="{FA9BEB67-C90E-4830-BC68-4E42EA5AE2C4}"/>
              </a:ext>
            </a:extLst>
          </p:cNvPr>
          <p:cNvSpPr>
            <a:spLocks noGrp="1"/>
          </p:cNvSpPr>
          <p:nvPr>
            <p:ph type="sldNum" sz="quarter" idx="13"/>
          </p:nvPr>
        </p:nvSpPr>
        <p:spPr/>
        <p:txBody>
          <a:bodyPr/>
          <a:lstStyle/>
          <a:p>
            <a:fld id="{19DB77B4-3C54-46CA-975D-F6A6D2A6B962}" type="slidenum">
              <a:rPr lang="de-CH" smtClean="0"/>
              <a:pPr/>
              <a:t>‹Nr.›</a:t>
            </a:fld>
            <a:endParaRPr lang="de-CH"/>
          </a:p>
        </p:txBody>
      </p:sp>
      <p:sp>
        <p:nvSpPr>
          <p:cNvPr id="16" name="Textplatzhalter 15">
            <a:extLst>
              <a:ext uri="{FF2B5EF4-FFF2-40B4-BE49-F238E27FC236}">
                <a16:creationId xmlns:a16="http://schemas.microsoft.com/office/drawing/2014/main" id="{B7E10754-738F-4A51-B493-659D66B26561}"/>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2" name="Grafik 11">
            <a:extLst>
              <a:ext uri="{FF2B5EF4-FFF2-40B4-BE49-F238E27FC236}">
                <a16:creationId xmlns:a16="http://schemas.microsoft.com/office/drawing/2014/main" id="{B1C8E06F-34BF-487F-B7AA-F9E5FC1C0E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887753" y="280307"/>
            <a:ext cx="2598097" cy="896709"/>
          </a:xfrm>
          <a:prstGeom prst="rect">
            <a:avLst/>
          </a:prstGeom>
        </p:spPr>
      </p:pic>
      <p:pic>
        <p:nvPicPr>
          <p:cNvPr id="20" name="Grafik 19">
            <a:extLst>
              <a:ext uri="{FF2B5EF4-FFF2-40B4-BE49-F238E27FC236}">
                <a16:creationId xmlns:a16="http://schemas.microsoft.com/office/drawing/2014/main" id="{51E99394-1B29-4A10-8DE1-AAA7A4DBD7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25393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 Texttitel und 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3AAE8A0-FC53-4B2B-853F-B51726C4183E}"/>
              </a:ext>
            </a:extLst>
          </p:cNvPr>
          <p:cNvSpPr>
            <a:spLocks noGrp="1"/>
          </p:cNvSpPr>
          <p:nvPr>
            <p:ph type="body" sz="quarter" idx="11" hasCustomPrompt="1"/>
          </p:nvPr>
        </p:nvSpPr>
        <p:spPr>
          <a:xfrm>
            <a:off x="762002" y="1989138"/>
            <a:ext cx="9144000" cy="359862"/>
          </a:xfrm>
        </p:spPr>
        <p:txBody>
          <a:bodyPr/>
          <a:lstStyle>
            <a:lvl1pPr marL="0" indent="0">
              <a:buNone/>
              <a:defRPr b="1">
                <a:latin typeface="+mj-lt"/>
              </a:defRPr>
            </a:lvl1pPr>
            <a:lvl2pPr marL="252000" indent="0">
              <a:buNone/>
              <a:defRPr/>
            </a:lvl2pPr>
          </a:lstStyle>
          <a:p>
            <a:pPr lvl="0"/>
            <a:r>
              <a:rPr lang="de-DE"/>
              <a:t>Texttitel eingeben</a:t>
            </a:r>
          </a:p>
        </p:txBody>
      </p:sp>
      <p:sp>
        <p:nvSpPr>
          <p:cNvPr id="9" name="Textplatzhalter 8">
            <a:extLst>
              <a:ext uri="{FF2B5EF4-FFF2-40B4-BE49-F238E27FC236}">
                <a16:creationId xmlns:a16="http://schemas.microsoft.com/office/drawing/2014/main" id="{1198A0E5-5B62-4576-8743-AE99BEF2183C}"/>
              </a:ext>
            </a:extLst>
          </p:cNvPr>
          <p:cNvSpPr>
            <a:spLocks noGrp="1"/>
          </p:cNvSpPr>
          <p:nvPr>
            <p:ph type="body" sz="quarter" idx="12" hasCustomPrompt="1"/>
          </p:nvPr>
        </p:nvSpPr>
        <p:spPr>
          <a:xfrm>
            <a:off x="762001" y="2425700"/>
            <a:ext cx="9144000" cy="3703638"/>
          </a:xfrm>
        </p:spPr>
        <p:txBody>
          <a:bodyPr/>
          <a:lstStyle>
            <a:lvl1pPr marL="0" indent="0">
              <a:buNone/>
              <a:defRPr/>
            </a:lvl1pPr>
            <a:lvl2pPr marL="252000" indent="0">
              <a:buNone/>
              <a:defRPr/>
            </a:lvl2pPr>
          </a:lstStyle>
          <a:p>
            <a:pPr lvl="0"/>
            <a:r>
              <a:rPr lang="de-DE"/>
              <a:t>Text eingeben</a:t>
            </a:r>
          </a:p>
        </p:txBody>
      </p:sp>
      <p:sp>
        <p:nvSpPr>
          <p:cNvPr id="10" name="Textfeld 9">
            <a:extLst>
              <a:ext uri="{FF2B5EF4-FFF2-40B4-BE49-F238E27FC236}">
                <a16:creationId xmlns:a16="http://schemas.microsoft.com/office/drawing/2014/main" id="{D241F8B5-A0BD-4197-A832-5CE1AA5CCDB2}"/>
              </a:ext>
            </a:extLst>
          </p:cNvPr>
          <p:cNvSpPr txBox="1"/>
          <p:nvPr userDrawn="1"/>
        </p:nvSpPr>
        <p:spPr>
          <a:xfrm>
            <a:off x="-4164000" y="189000"/>
            <a:ext cx="3960000" cy="2160000"/>
          </a:xfrm>
          <a:prstGeom prst="rect">
            <a:avLst/>
          </a:prstGeom>
          <a:noFill/>
        </p:spPr>
        <p:txBody>
          <a:bodyPr wrap="square" lIns="0" tIns="0" rIns="0" bIns="0" rtlCol="0">
            <a:noAutofit/>
          </a:bodyPr>
          <a:lstStyle/>
          <a:p>
            <a:pPr marL="342900" indent="-342900">
              <a:buFont typeface="+mj-lt"/>
              <a:buAutoNum type="arabicPeriod"/>
            </a:pPr>
            <a:r>
              <a:rPr lang="de-DE"/>
              <a:t>Im Register Ansicht – Führungslinien aktivieren.</a:t>
            </a:r>
          </a:p>
          <a:p>
            <a:pPr marL="342900" indent="-342900">
              <a:buFont typeface="+mj-lt"/>
              <a:buAutoNum type="arabicPeriod"/>
            </a:pPr>
            <a:r>
              <a:rPr lang="de-DE"/>
              <a:t>Neue Folie – Register Start – </a:t>
            </a:r>
            <a:r>
              <a:rPr lang="de-DE" b="1"/>
              <a:t>„Neue Folie“</a:t>
            </a:r>
          </a:p>
          <a:p>
            <a:pPr marL="342900" indent="-342900">
              <a:buFont typeface="+mj-lt"/>
              <a:buAutoNum type="arabicPeriod"/>
            </a:pPr>
            <a:r>
              <a:rPr lang="de-DE"/>
              <a:t>Zwischenfolien entsprechende Farbe wählen und wenn gewünscht, Sporticon einfügen</a:t>
            </a:r>
            <a:endParaRPr lang="de-CH"/>
          </a:p>
        </p:txBody>
      </p:sp>
      <p:sp>
        <p:nvSpPr>
          <p:cNvPr id="11" name="Textfeld 10">
            <a:extLst>
              <a:ext uri="{FF2B5EF4-FFF2-40B4-BE49-F238E27FC236}">
                <a16:creationId xmlns:a16="http://schemas.microsoft.com/office/drawing/2014/main" id="{78B108C6-CBB2-40DB-9B46-6184FEDDEB3C}"/>
              </a:ext>
            </a:extLst>
          </p:cNvPr>
          <p:cNvSpPr txBox="1"/>
          <p:nvPr userDrawn="1"/>
        </p:nvSpPr>
        <p:spPr>
          <a:xfrm>
            <a:off x="-4164000" y="2979000"/>
            <a:ext cx="3623404" cy="900000"/>
          </a:xfrm>
          <a:prstGeom prst="rect">
            <a:avLst/>
          </a:prstGeom>
          <a:noFill/>
        </p:spPr>
        <p:txBody>
          <a:bodyPr wrap="square" lIns="0" tIns="0" rIns="0" bIns="0" rtlCol="0">
            <a:noAutofit/>
          </a:bodyPr>
          <a:lstStyle/>
          <a:p>
            <a:pPr marL="0" indent="0">
              <a:buFont typeface="+mj-lt"/>
              <a:buNone/>
            </a:pPr>
            <a:r>
              <a:rPr lang="de-DE"/>
              <a:t>Nur Designfarben verwenden (nicht Standard-Farben von Microsoft)</a:t>
            </a:r>
            <a:endParaRPr lang="de-CH"/>
          </a:p>
        </p:txBody>
      </p:sp>
      <p:sp>
        <p:nvSpPr>
          <p:cNvPr id="14" name="Titel 13">
            <a:extLst>
              <a:ext uri="{FF2B5EF4-FFF2-40B4-BE49-F238E27FC236}">
                <a16:creationId xmlns:a16="http://schemas.microsoft.com/office/drawing/2014/main" id="{4CD48F12-F768-4773-B1DB-795A25E0E171}"/>
              </a:ext>
            </a:extLst>
          </p:cNvPr>
          <p:cNvSpPr>
            <a:spLocks noGrp="1"/>
          </p:cNvSpPr>
          <p:nvPr>
            <p:ph type="title" hasCustomPrompt="1"/>
          </p:nvPr>
        </p:nvSpPr>
        <p:spPr/>
        <p:txBody>
          <a:bodyPr/>
          <a:lstStyle>
            <a:lvl1pPr>
              <a:defRPr/>
            </a:lvl1pPr>
          </a:lstStyle>
          <a:p>
            <a:r>
              <a:rPr lang="de-DE"/>
              <a:t>Titel eingeben</a:t>
            </a:r>
            <a:endParaRPr lang="de-CH"/>
          </a:p>
        </p:txBody>
      </p:sp>
      <p:pic>
        <p:nvPicPr>
          <p:cNvPr id="2" name="Grafik 1">
            <a:extLst>
              <a:ext uri="{FF2B5EF4-FFF2-40B4-BE49-F238E27FC236}">
                <a16:creationId xmlns:a16="http://schemas.microsoft.com/office/drawing/2014/main" id="{C1B49D4B-89CA-4A62-8C28-BA3FD796ADAE}"/>
              </a:ext>
            </a:extLst>
          </p:cNvPr>
          <p:cNvPicPr>
            <a:picLocks noChangeAspect="1"/>
          </p:cNvPicPr>
          <p:nvPr userDrawn="1"/>
        </p:nvPicPr>
        <p:blipFill>
          <a:blip r:embed="rId2"/>
          <a:stretch>
            <a:fillRect/>
          </a:stretch>
        </p:blipFill>
        <p:spPr>
          <a:xfrm>
            <a:off x="-4136400" y="2161288"/>
            <a:ext cx="2700000" cy="702312"/>
          </a:xfrm>
          <a:prstGeom prst="rect">
            <a:avLst/>
          </a:prstGeom>
        </p:spPr>
      </p:pic>
      <p:sp>
        <p:nvSpPr>
          <p:cNvPr id="3" name="Foliennummernplatzhalter 2">
            <a:extLst>
              <a:ext uri="{FF2B5EF4-FFF2-40B4-BE49-F238E27FC236}">
                <a16:creationId xmlns:a16="http://schemas.microsoft.com/office/drawing/2014/main" id="{FA9BEB67-C90E-4830-BC68-4E42EA5AE2C4}"/>
              </a:ext>
            </a:extLst>
          </p:cNvPr>
          <p:cNvSpPr>
            <a:spLocks noGrp="1"/>
          </p:cNvSpPr>
          <p:nvPr>
            <p:ph type="sldNum" sz="quarter" idx="13"/>
          </p:nvPr>
        </p:nvSpPr>
        <p:spPr/>
        <p:txBody>
          <a:bodyPr/>
          <a:lstStyle/>
          <a:p>
            <a:fld id="{19DB77B4-3C54-46CA-975D-F6A6D2A6B962}" type="slidenum">
              <a:rPr lang="de-CH" smtClean="0"/>
              <a:pPr/>
              <a:t>‹Nr.›</a:t>
            </a:fld>
            <a:endParaRPr lang="de-CH"/>
          </a:p>
        </p:txBody>
      </p:sp>
      <p:sp>
        <p:nvSpPr>
          <p:cNvPr id="16" name="Textplatzhalter 15">
            <a:extLst>
              <a:ext uri="{FF2B5EF4-FFF2-40B4-BE49-F238E27FC236}">
                <a16:creationId xmlns:a16="http://schemas.microsoft.com/office/drawing/2014/main" id="{B7E10754-738F-4A51-B493-659D66B26561}"/>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2" name="Grafik 11">
            <a:extLst>
              <a:ext uri="{FF2B5EF4-FFF2-40B4-BE49-F238E27FC236}">
                <a16:creationId xmlns:a16="http://schemas.microsoft.com/office/drawing/2014/main" id="{93A29607-D2CD-4621-B378-D506975636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919234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Text - Text kann formatiert werden - normale Textgrösse 22pt, klein 18p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p:txBody>
          <a:bodyPr/>
          <a:lstStyle>
            <a:lvl1pPr>
              <a:defRPr/>
            </a:lvl1pPr>
          </a:lstStyle>
          <a:p>
            <a:r>
              <a:rPr lang="de-DE"/>
              <a:t>Titel eingeben</a:t>
            </a:r>
            <a:endParaRPr lang="de-CH"/>
          </a:p>
        </p:txBody>
      </p:sp>
      <p:sp>
        <p:nvSpPr>
          <p:cNvPr id="7" name="Foliennummernplatzhalter 6">
            <a:extLst>
              <a:ext uri="{FF2B5EF4-FFF2-40B4-BE49-F238E27FC236}">
                <a16:creationId xmlns:a16="http://schemas.microsoft.com/office/drawing/2014/main" id="{04084378-CF3E-4E32-9ACD-3F99CABA9F3D}"/>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9" name="Textplatzhalter 8">
            <a:extLst>
              <a:ext uri="{FF2B5EF4-FFF2-40B4-BE49-F238E27FC236}">
                <a16:creationId xmlns:a16="http://schemas.microsoft.com/office/drawing/2014/main" id="{1198A0E5-5B62-4576-8743-AE99BEF2183C}"/>
              </a:ext>
            </a:extLst>
          </p:cNvPr>
          <p:cNvSpPr>
            <a:spLocks noGrp="1"/>
          </p:cNvSpPr>
          <p:nvPr>
            <p:ph type="body" sz="quarter" idx="12" hasCustomPrompt="1"/>
          </p:nvPr>
        </p:nvSpPr>
        <p:spPr>
          <a:xfrm>
            <a:off x="762001" y="1989000"/>
            <a:ext cx="9144000" cy="4140338"/>
          </a:xfrm>
        </p:spPr>
        <p:txBody>
          <a:bodyPr/>
          <a:lstStyle>
            <a:lvl1pPr marL="0" indent="0">
              <a:buNone/>
              <a:defRPr/>
            </a:lvl1pPr>
            <a:lvl2pPr marL="252000" indent="0">
              <a:buNone/>
              <a:defRPr/>
            </a:lvl2pPr>
          </a:lstStyle>
          <a:p>
            <a:pPr lvl="0"/>
            <a:r>
              <a:rPr lang="de-DE"/>
              <a:t>Text eingeben</a:t>
            </a:r>
          </a:p>
        </p:txBody>
      </p:sp>
      <p:sp>
        <p:nvSpPr>
          <p:cNvPr id="11" name="Textfeld 10">
            <a:extLst>
              <a:ext uri="{FF2B5EF4-FFF2-40B4-BE49-F238E27FC236}">
                <a16:creationId xmlns:a16="http://schemas.microsoft.com/office/drawing/2014/main" id="{9EDC7E8D-C5EA-4FFC-86C4-51506DF22C86}"/>
              </a:ext>
            </a:extLst>
          </p:cNvPr>
          <p:cNvSpPr txBox="1"/>
          <p:nvPr userDrawn="1"/>
        </p:nvSpPr>
        <p:spPr>
          <a:xfrm>
            <a:off x="-4164000" y="189000"/>
            <a:ext cx="3960000" cy="2160000"/>
          </a:xfrm>
          <a:prstGeom prst="rect">
            <a:avLst/>
          </a:prstGeom>
          <a:noFill/>
        </p:spPr>
        <p:txBody>
          <a:bodyPr wrap="square" lIns="0" tIns="0" rIns="0" bIns="0" rtlCol="0">
            <a:noAutofit/>
          </a:bodyPr>
          <a:lstStyle/>
          <a:p>
            <a:pPr marL="342900" indent="-342900">
              <a:buFont typeface="+mj-lt"/>
              <a:buAutoNum type="arabicPeriod"/>
            </a:pPr>
            <a:r>
              <a:rPr lang="de-DE"/>
              <a:t>Im Register Ansicht – Führungslinien aktivieren.</a:t>
            </a:r>
          </a:p>
          <a:p>
            <a:pPr marL="342900" indent="-342900">
              <a:buFont typeface="+mj-lt"/>
              <a:buAutoNum type="arabicPeriod"/>
            </a:pPr>
            <a:r>
              <a:rPr lang="de-DE"/>
              <a:t>Neue Folie – Register Start – </a:t>
            </a:r>
            <a:r>
              <a:rPr lang="de-DE" b="1"/>
              <a:t>„Neue Folie“</a:t>
            </a:r>
          </a:p>
          <a:p>
            <a:pPr marL="342900" indent="-342900">
              <a:buFont typeface="+mj-lt"/>
              <a:buAutoNum type="arabicPeriod"/>
            </a:pPr>
            <a:r>
              <a:rPr lang="de-DE"/>
              <a:t>Zwischenfolien entsprechende Farbe wählen und wenn gewünscht, Sporticon einfügen</a:t>
            </a:r>
            <a:endParaRPr lang="de-CH"/>
          </a:p>
        </p:txBody>
      </p:sp>
      <p:sp>
        <p:nvSpPr>
          <p:cNvPr id="12" name="Textfeld 11">
            <a:extLst>
              <a:ext uri="{FF2B5EF4-FFF2-40B4-BE49-F238E27FC236}">
                <a16:creationId xmlns:a16="http://schemas.microsoft.com/office/drawing/2014/main" id="{B7F8C598-6978-49ED-9F01-CF29413F35A9}"/>
              </a:ext>
            </a:extLst>
          </p:cNvPr>
          <p:cNvSpPr txBox="1"/>
          <p:nvPr userDrawn="1"/>
        </p:nvSpPr>
        <p:spPr>
          <a:xfrm>
            <a:off x="-4164000" y="3069000"/>
            <a:ext cx="3960000" cy="702312"/>
          </a:xfrm>
          <a:prstGeom prst="rect">
            <a:avLst/>
          </a:prstGeom>
          <a:noFill/>
        </p:spPr>
        <p:txBody>
          <a:bodyPr wrap="square" lIns="0" tIns="0" rIns="0" bIns="0" rtlCol="0">
            <a:noAutofit/>
          </a:bodyPr>
          <a:lstStyle/>
          <a:p>
            <a:pPr marL="0" indent="0">
              <a:buFont typeface="+mj-lt"/>
              <a:buNone/>
            </a:pPr>
            <a:r>
              <a:rPr lang="de-DE"/>
              <a:t>Nur Designfarben verwenden (nicht Standard-Farben von Microsoft)</a:t>
            </a:r>
            <a:endParaRPr lang="de-CH"/>
          </a:p>
        </p:txBody>
      </p:sp>
      <p:pic>
        <p:nvPicPr>
          <p:cNvPr id="17" name="Grafik 16">
            <a:extLst>
              <a:ext uri="{FF2B5EF4-FFF2-40B4-BE49-F238E27FC236}">
                <a16:creationId xmlns:a16="http://schemas.microsoft.com/office/drawing/2014/main" id="{9D26B310-E537-4221-95C1-ACF357E2910D}"/>
              </a:ext>
            </a:extLst>
          </p:cNvPr>
          <p:cNvPicPr>
            <a:picLocks noChangeAspect="1"/>
          </p:cNvPicPr>
          <p:nvPr userDrawn="1"/>
        </p:nvPicPr>
        <p:blipFill>
          <a:blip r:embed="rId2"/>
          <a:stretch>
            <a:fillRect/>
          </a:stretch>
        </p:blipFill>
        <p:spPr>
          <a:xfrm>
            <a:off x="-4136400" y="2349000"/>
            <a:ext cx="2700000" cy="702312"/>
          </a:xfrm>
          <a:prstGeom prst="rect">
            <a:avLst/>
          </a:prstGeom>
        </p:spPr>
      </p:pic>
      <p:sp>
        <p:nvSpPr>
          <p:cNvPr id="18" name="Textplatzhalter 15">
            <a:extLst>
              <a:ext uri="{FF2B5EF4-FFF2-40B4-BE49-F238E27FC236}">
                <a16:creationId xmlns:a16="http://schemas.microsoft.com/office/drawing/2014/main" id="{E0421564-6C9E-4D41-9CBB-8A3498972543}"/>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0" name="Grafik 9">
            <a:extLst>
              <a:ext uri="{FF2B5EF4-FFF2-40B4-BE49-F238E27FC236}">
                <a16:creationId xmlns:a16="http://schemas.microsoft.com/office/drawing/2014/main" id="{6EF8D73A-C10B-4AB0-8E10-1337E7383C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54713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Aufzählungszeichen &quot;Striche&quo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p:txBody>
          <a:bodyPr/>
          <a:lstStyle>
            <a:lvl1pPr>
              <a:defRPr/>
            </a:lvl1pPr>
          </a:lstStyle>
          <a:p>
            <a:r>
              <a:rPr lang="de-DE"/>
              <a:t>Titel eingeben</a:t>
            </a:r>
            <a:endParaRPr lang="de-CH"/>
          </a:p>
        </p:txBody>
      </p:sp>
      <p:sp>
        <p:nvSpPr>
          <p:cNvPr id="3" name="Inhaltsplatzhalter 2">
            <a:extLst>
              <a:ext uri="{FF2B5EF4-FFF2-40B4-BE49-F238E27FC236}">
                <a16:creationId xmlns:a16="http://schemas.microsoft.com/office/drawing/2014/main" id="{FB1258E7-FCFD-4B20-ADF6-6688DDDE3334}"/>
              </a:ext>
            </a:extLst>
          </p:cNvPr>
          <p:cNvSpPr>
            <a:spLocks noGrp="1"/>
          </p:cNvSpPr>
          <p:nvPr>
            <p:ph idx="1" hasCustomPrompt="1"/>
          </p:nvPr>
        </p:nvSpPr>
        <p:spPr/>
        <p:txBody>
          <a:bodyPr/>
          <a:lstStyle>
            <a:lvl1pPr>
              <a:defRPr/>
            </a:lvl1pPr>
          </a:lstStyle>
          <a:p>
            <a:pPr lvl="0"/>
            <a:r>
              <a:rPr lang="de-DE"/>
              <a:t>Text, Aufzählungen, Element – Bild Höhe 11.47 Breite 25.4 cm</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6">
            <a:extLst>
              <a:ext uri="{FF2B5EF4-FFF2-40B4-BE49-F238E27FC236}">
                <a16:creationId xmlns:a16="http://schemas.microsoft.com/office/drawing/2014/main" id="{04084378-CF3E-4E32-9ACD-3F99CABA9F3D}"/>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6" name="Textfeld 5">
            <a:extLst>
              <a:ext uri="{FF2B5EF4-FFF2-40B4-BE49-F238E27FC236}">
                <a16:creationId xmlns:a16="http://schemas.microsoft.com/office/drawing/2014/main" id="{1B836302-11C7-45C1-8DCE-494838141D1C}"/>
              </a:ext>
            </a:extLst>
          </p:cNvPr>
          <p:cNvSpPr txBox="1"/>
          <p:nvPr userDrawn="1"/>
        </p:nvSpPr>
        <p:spPr>
          <a:xfrm>
            <a:off x="-4425319" y="189138"/>
            <a:ext cx="3600000" cy="1800000"/>
          </a:xfrm>
          <a:prstGeom prst="rect">
            <a:avLst/>
          </a:prstGeom>
          <a:noFill/>
        </p:spPr>
        <p:txBody>
          <a:bodyPr wrap="square" lIns="0" tIns="0" rIns="0" bIns="0" rtlCol="0">
            <a:noAutofit/>
          </a:bodyPr>
          <a:lstStyle/>
          <a:p>
            <a:pPr marL="0" indent="0">
              <a:buFont typeface="+mj-lt"/>
              <a:buNone/>
            </a:pPr>
            <a:r>
              <a:rPr lang="de-DE"/>
              <a:t>Aufzählungen:</a:t>
            </a:r>
            <a:br>
              <a:rPr lang="de-DE"/>
            </a:br>
            <a:r>
              <a:rPr lang="de-DE"/>
              <a:t>Enter – neue Aufzählung</a:t>
            </a:r>
            <a:br>
              <a:rPr lang="de-DE"/>
            </a:br>
            <a:r>
              <a:rPr lang="de-DE"/>
              <a:t>Enter, Tab-Taste Ebene nach rechts </a:t>
            </a:r>
            <a:br>
              <a:rPr lang="de-DE"/>
            </a:br>
            <a:r>
              <a:rPr lang="de-DE"/>
              <a:t>Enter, </a:t>
            </a:r>
            <a:r>
              <a:rPr lang="de-DE" err="1"/>
              <a:t>Shift+Tab</a:t>
            </a:r>
            <a:r>
              <a:rPr lang="de-DE"/>
              <a:t>, Ebene nach links</a:t>
            </a:r>
            <a:endParaRPr lang="de-CH"/>
          </a:p>
        </p:txBody>
      </p:sp>
      <p:sp>
        <p:nvSpPr>
          <p:cNvPr id="9" name="Textplatzhalter 15">
            <a:extLst>
              <a:ext uri="{FF2B5EF4-FFF2-40B4-BE49-F238E27FC236}">
                <a16:creationId xmlns:a16="http://schemas.microsoft.com/office/drawing/2014/main" id="{8C42ECC0-6677-45EF-A701-4C8252F74D11}"/>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8" name="Grafik 7">
            <a:extLst>
              <a:ext uri="{FF2B5EF4-FFF2-40B4-BE49-F238E27FC236}">
                <a16:creationId xmlns:a16="http://schemas.microsoft.com/office/drawing/2014/main" id="{E116AA9C-8362-42EC-9F10-22C896737A52}"/>
              </a:ext>
            </a:extLst>
          </p:cNvPr>
          <p:cNvPicPr>
            <a:picLocks noChangeAspect="1"/>
          </p:cNvPicPr>
          <p:nvPr userDrawn="1"/>
        </p:nvPicPr>
        <p:blipFill>
          <a:blip r:embed="rId2"/>
          <a:stretch>
            <a:fillRect/>
          </a:stretch>
        </p:blipFill>
        <p:spPr>
          <a:xfrm>
            <a:off x="-4381984" y="2235560"/>
            <a:ext cx="1632034" cy="1917799"/>
          </a:xfrm>
          <a:prstGeom prst="rect">
            <a:avLst/>
          </a:prstGeom>
        </p:spPr>
      </p:pic>
      <p:pic>
        <p:nvPicPr>
          <p:cNvPr id="11" name="Grafik 10">
            <a:extLst>
              <a:ext uri="{FF2B5EF4-FFF2-40B4-BE49-F238E27FC236}">
                <a16:creationId xmlns:a16="http://schemas.microsoft.com/office/drawing/2014/main" id="{1B81441F-C459-487A-BDCF-8248591C8D6B}"/>
              </a:ext>
            </a:extLst>
          </p:cNvPr>
          <p:cNvPicPr>
            <a:picLocks noChangeAspect="1"/>
          </p:cNvPicPr>
          <p:nvPr userDrawn="1"/>
        </p:nvPicPr>
        <p:blipFill>
          <a:blip r:embed="rId3"/>
          <a:stretch>
            <a:fillRect/>
          </a:stretch>
        </p:blipFill>
        <p:spPr>
          <a:xfrm>
            <a:off x="-4381984" y="4254516"/>
            <a:ext cx="757984" cy="687475"/>
          </a:xfrm>
          <a:prstGeom prst="rect">
            <a:avLst/>
          </a:prstGeom>
        </p:spPr>
      </p:pic>
      <p:pic>
        <p:nvPicPr>
          <p:cNvPr id="12" name="Grafik 11">
            <a:extLst>
              <a:ext uri="{FF2B5EF4-FFF2-40B4-BE49-F238E27FC236}">
                <a16:creationId xmlns:a16="http://schemas.microsoft.com/office/drawing/2014/main" id="{F2E9385E-95B7-4FDD-B5EB-A17363BBCA88}"/>
              </a:ext>
            </a:extLst>
          </p:cNvPr>
          <p:cNvPicPr>
            <a:picLocks noChangeAspect="1"/>
          </p:cNvPicPr>
          <p:nvPr userDrawn="1"/>
        </p:nvPicPr>
        <p:blipFill>
          <a:blip r:embed="rId4"/>
          <a:stretch>
            <a:fillRect/>
          </a:stretch>
        </p:blipFill>
        <p:spPr>
          <a:xfrm>
            <a:off x="-4426967" y="4997634"/>
            <a:ext cx="4222967" cy="2679838"/>
          </a:xfrm>
          <a:prstGeom prst="rect">
            <a:avLst/>
          </a:prstGeom>
        </p:spPr>
      </p:pic>
      <p:pic>
        <p:nvPicPr>
          <p:cNvPr id="13" name="Grafik 12">
            <a:extLst>
              <a:ext uri="{FF2B5EF4-FFF2-40B4-BE49-F238E27FC236}">
                <a16:creationId xmlns:a16="http://schemas.microsoft.com/office/drawing/2014/main" id="{60D90673-8006-4A61-8539-3CC421ADD37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5827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5430B-1E33-738F-1A20-75D4E88152C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B2BB9F5-D454-7DE1-4892-759D9E2723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2C1F505-90F7-780B-B71B-A4AC989F506E}"/>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5" name="Fußzeilenplatzhalter 4">
            <a:extLst>
              <a:ext uri="{FF2B5EF4-FFF2-40B4-BE49-F238E27FC236}">
                <a16:creationId xmlns:a16="http://schemas.microsoft.com/office/drawing/2014/main" id="{B74E6DE8-9D53-F8B1-3D57-C94597CDF25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940195-7E22-C9E7-4364-6873646B5878}"/>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7828B4A9-FA71-BC42-C8BE-6B508E46D7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660798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wei Inhalte oder Aufzählungszeich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E5212-70E6-405F-8285-23CF79F276B0}"/>
              </a:ext>
            </a:extLst>
          </p:cNvPr>
          <p:cNvSpPr>
            <a:spLocks noGrp="1"/>
          </p:cNvSpPr>
          <p:nvPr>
            <p:ph type="title" hasCustomPrompt="1"/>
          </p:nvPr>
        </p:nvSpPr>
        <p:spPr/>
        <p:txBody>
          <a:bodyPr/>
          <a:lstStyle>
            <a:lvl1pPr>
              <a:defRPr/>
            </a:lvl1pPr>
          </a:lstStyle>
          <a:p>
            <a:r>
              <a:rPr lang="de-DE"/>
              <a:t>Titel eingeben</a:t>
            </a:r>
            <a:endParaRPr lang="de-CH"/>
          </a:p>
        </p:txBody>
      </p:sp>
      <p:sp>
        <p:nvSpPr>
          <p:cNvPr id="3" name="Inhaltsplatzhalter 2">
            <a:extLst>
              <a:ext uri="{FF2B5EF4-FFF2-40B4-BE49-F238E27FC236}">
                <a16:creationId xmlns:a16="http://schemas.microsoft.com/office/drawing/2014/main" id="{0F693AC9-4C32-4AA6-BBE8-8A77E4C3E1FC}"/>
              </a:ext>
            </a:extLst>
          </p:cNvPr>
          <p:cNvSpPr>
            <a:spLocks noGrp="1"/>
          </p:cNvSpPr>
          <p:nvPr>
            <p:ph sz="half" idx="1" hasCustomPrompt="1"/>
          </p:nvPr>
        </p:nvSpPr>
        <p:spPr>
          <a:xfrm>
            <a:off x="772200" y="1988999"/>
            <a:ext cx="4572000" cy="4140339"/>
          </a:xfrm>
        </p:spPr>
        <p:txBody>
          <a:bodyPr/>
          <a:lstStyle>
            <a:lvl1pPr>
              <a:defRPr/>
            </a:lvl1pPr>
          </a:lstStyle>
          <a:p>
            <a:pPr lvl="0"/>
            <a:r>
              <a:rPr lang="de-DE"/>
              <a:t>Text, Aufzählungen, Element – Bild Höhe 11.5 Breite 12.7 cm</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Foliennummernplatzhalter 7">
            <a:extLst>
              <a:ext uri="{FF2B5EF4-FFF2-40B4-BE49-F238E27FC236}">
                <a16:creationId xmlns:a16="http://schemas.microsoft.com/office/drawing/2014/main" id="{55580A32-7341-4057-BCB1-F08DDCC39803}"/>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10" name="Inhaltsplatzhalter 2">
            <a:extLst>
              <a:ext uri="{FF2B5EF4-FFF2-40B4-BE49-F238E27FC236}">
                <a16:creationId xmlns:a16="http://schemas.microsoft.com/office/drawing/2014/main" id="{401443F9-2930-4ACE-AD15-FDE73002F079}"/>
              </a:ext>
            </a:extLst>
          </p:cNvPr>
          <p:cNvSpPr>
            <a:spLocks noGrp="1"/>
          </p:cNvSpPr>
          <p:nvPr>
            <p:ph sz="half" idx="11" hasCustomPrompt="1"/>
          </p:nvPr>
        </p:nvSpPr>
        <p:spPr>
          <a:xfrm>
            <a:off x="5755050" y="1988999"/>
            <a:ext cx="4572000" cy="4140339"/>
          </a:xfrm>
        </p:spPr>
        <p:txBody>
          <a:bodyPr/>
          <a:lstStyle>
            <a:lvl1pPr>
              <a:defRPr/>
            </a:lvl1pPr>
          </a:lstStyle>
          <a:p>
            <a:pPr lvl="0"/>
            <a:r>
              <a:rPr lang="de-DE"/>
              <a:t>Text, Aufzählungen, Element – Bild Höhe 11.5 Breite 12.7 cm</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feld 8">
            <a:extLst>
              <a:ext uri="{FF2B5EF4-FFF2-40B4-BE49-F238E27FC236}">
                <a16:creationId xmlns:a16="http://schemas.microsoft.com/office/drawing/2014/main" id="{0B92E77F-B234-4DD8-8637-EF1BD17B8ED6}"/>
              </a:ext>
            </a:extLst>
          </p:cNvPr>
          <p:cNvSpPr txBox="1"/>
          <p:nvPr userDrawn="1"/>
        </p:nvSpPr>
        <p:spPr>
          <a:xfrm>
            <a:off x="-4394457" y="188999"/>
            <a:ext cx="3600000" cy="1800000"/>
          </a:xfrm>
          <a:prstGeom prst="rect">
            <a:avLst/>
          </a:prstGeom>
          <a:noFill/>
        </p:spPr>
        <p:txBody>
          <a:bodyPr wrap="square" lIns="0" tIns="0" rIns="0" bIns="0" rtlCol="0">
            <a:noAutofit/>
          </a:bodyPr>
          <a:lstStyle/>
          <a:p>
            <a:pPr marL="0" indent="0">
              <a:buFont typeface="+mj-lt"/>
              <a:buNone/>
            </a:pPr>
            <a:r>
              <a:rPr lang="de-DE"/>
              <a:t>Aufzählungen:</a:t>
            </a:r>
            <a:br>
              <a:rPr lang="de-DE"/>
            </a:br>
            <a:r>
              <a:rPr lang="de-DE"/>
              <a:t>Enter – neue Aufzählung</a:t>
            </a:r>
            <a:br>
              <a:rPr lang="de-DE"/>
            </a:br>
            <a:r>
              <a:rPr lang="de-DE"/>
              <a:t>Enter, Tab-Taste Ebene nach rechts </a:t>
            </a:r>
            <a:br>
              <a:rPr lang="de-DE"/>
            </a:br>
            <a:r>
              <a:rPr lang="de-DE"/>
              <a:t>Enter, </a:t>
            </a:r>
            <a:r>
              <a:rPr lang="de-DE" err="1"/>
              <a:t>Shift+Tab</a:t>
            </a:r>
            <a:r>
              <a:rPr lang="de-DE"/>
              <a:t>, Ebene nach links</a:t>
            </a:r>
            <a:endParaRPr lang="de-CH"/>
          </a:p>
        </p:txBody>
      </p:sp>
      <p:sp>
        <p:nvSpPr>
          <p:cNvPr id="12" name="Textplatzhalter 15">
            <a:extLst>
              <a:ext uri="{FF2B5EF4-FFF2-40B4-BE49-F238E27FC236}">
                <a16:creationId xmlns:a16="http://schemas.microsoft.com/office/drawing/2014/main" id="{13050AE4-1348-4EAE-90C2-1A0D5806A13B}"/>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1" name="Grafik 10">
            <a:extLst>
              <a:ext uri="{FF2B5EF4-FFF2-40B4-BE49-F238E27FC236}">
                <a16:creationId xmlns:a16="http://schemas.microsoft.com/office/drawing/2014/main" id="{EECC5CB9-3E3F-4B8D-A30D-8C76CE465252}"/>
              </a:ext>
            </a:extLst>
          </p:cNvPr>
          <p:cNvPicPr>
            <a:picLocks noChangeAspect="1"/>
          </p:cNvPicPr>
          <p:nvPr userDrawn="1"/>
        </p:nvPicPr>
        <p:blipFill>
          <a:blip r:embed="rId2"/>
          <a:stretch>
            <a:fillRect/>
          </a:stretch>
        </p:blipFill>
        <p:spPr>
          <a:xfrm>
            <a:off x="-4381984" y="2307568"/>
            <a:ext cx="1632034" cy="1917799"/>
          </a:xfrm>
          <a:prstGeom prst="rect">
            <a:avLst/>
          </a:prstGeom>
        </p:spPr>
      </p:pic>
      <p:pic>
        <p:nvPicPr>
          <p:cNvPr id="14" name="Grafik 13">
            <a:extLst>
              <a:ext uri="{FF2B5EF4-FFF2-40B4-BE49-F238E27FC236}">
                <a16:creationId xmlns:a16="http://schemas.microsoft.com/office/drawing/2014/main" id="{6944FA92-8B16-42A4-AAF5-D3CB3DFB4C3E}"/>
              </a:ext>
            </a:extLst>
          </p:cNvPr>
          <p:cNvPicPr>
            <a:picLocks noChangeAspect="1"/>
          </p:cNvPicPr>
          <p:nvPr userDrawn="1"/>
        </p:nvPicPr>
        <p:blipFill>
          <a:blip r:embed="rId3"/>
          <a:stretch>
            <a:fillRect/>
          </a:stretch>
        </p:blipFill>
        <p:spPr>
          <a:xfrm>
            <a:off x="-4381984" y="4326524"/>
            <a:ext cx="757984" cy="687475"/>
          </a:xfrm>
          <a:prstGeom prst="rect">
            <a:avLst/>
          </a:prstGeom>
        </p:spPr>
      </p:pic>
      <p:pic>
        <p:nvPicPr>
          <p:cNvPr id="15" name="Grafik 14">
            <a:extLst>
              <a:ext uri="{FF2B5EF4-FFF2-40B4-BE49-F238E27FC236}">
                <a16:creationId xmlns:a16="http://schemas.microsoft.com/office/drawing/2014/main" id="{A0DF8ECB-6C36-4E32-A55E-CF35D25B27A4}"/>
              </a:ext>
            </a:extLst>
          </p:cNvPr>
          <p:cNvPicPr>
            <a:picLocks noChangeAspect="1"/>
          </p:cNvPicPr>
          <p:nvPr userDrawn="1"/>
        </p:nvPicPr>
        <p:blipFill>
          <a:blip r:embed="rId4"/>
          <a:stretch>
            <a:fillRect/>
          </a:stretch>
        </p:blipFill>
        <p:spPr>
          <a:xfrm>
            <a:off x="-4426967" y="5069642"/>
            <a:ext cx="4222967" cy="2679838"/>
          </a:xfrm>
          <a:prstGeom prst="rect">
            <a:avLst/>
          </a:prstGeom>
        </p:spPr>
      </p:pic>
      <p:pic>
        <p:nvPicPr>
          <p:cNvPr id="13" name="Grafik 12">
            <a:extLst>
              <a:ext uri="{FF2B5EF4-FFF2-40B4-BE49-F238E27FC236}">
                <a16:creationId xmlns:a16="http://schemas.microsoft.com/office/drawing/2014/main" id="{56448CD0-F84C-4397-AC2B-E1C89FDFF0F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372068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der Element links,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E5212-70E6-405F-8285-23CF79F276B0}"/>
              </a:ext>
            </a:extLst>
          </p:cNvPr>
          <p:cNvSpPr>
            <a:spLocks noGrp="1"/>
          </p:cNvSpPr>
          <p:nvPr>
            <p:ph type="title" hasCustomPrompt="1"/>
          </p:nvPr>
        </p:nvSpPr>
        <p:spPr>
          <a:xfrm>
            <a:off x="399500" y="506413"/>
            <a:ext cx="6416500" cy="1069975"/>
          </a:xfrm>
        </p:spPr>
        <p:txBody>
          <a:bodyPr/>
          <a:lstStyle>
            <a:lvl1pPr>
              <a:defRPr/>
            </a:lvl1pPr>
          </a:lstStyle>
          <a:p>
            <a:r>
              <a:rPr lang="de-DE"/>
              <a:t>Titel eingeben</a:t>
            </a:r>
            <a:endParaRPr lang="de-CH"/>
          </a:p>
        </p:txBody>
      </p:sp>
      <p:sp>
        <p:nvSpPr>
          <p:cNvPr id="3" name="Inhaltsplatzhalter 2">
            <a:extLst>
              <a:ext uri="{FF2B5EF4-FFF2-40B4-BE49-F238E27FC236}">
                <a16:creationId xmlns:a16="http://schemas.microsoft.com/office/drawing/2014/main" id="{0F693AC9-4C32-4AA6-BBE8-8A77E4C3E1FC}"/>
              </a:ext>
            </a:extLst>
          </p:cNvPr>
          <p:cNvSpPr>
            <a:spLocks noGrp="1"/>
          </p:cNvSpPr>
          <p:nvPr>
            <p:ph sz="half" idx="1" hasCustomPrompt="1"/>
          </p:nvPr>
        </p:nvSpPr>
        <p:spPr>
          <a:xfrm>
            <a:off x="774400" y="1988999"/>
            <a:ext cx="6041600" cy="4140339"/>
          </a:xfrm>
        </p:spPr>
        <p:txBody>
          <a:bodyPr/>
          <a:lstStyle>
            <a:lvl1pPr>
              <a:defRPr/>
            </a:lvl1pPr>
          </a:lstStyle>
          <a:p>
            <a:pPr lvl="0"/>
            <a:r>
              <a:rPr lang="de-DE"/>
              <a:t>Text, Aufzählungen, Element – Bild Höhe 11.5 Breite 16.78 cm</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4">
            <a:extLst>
              <a:ext uri="{FF2B5EF4-FFF2-40B4-BE49-F238E27FC236}">
                <a16:creationId xmlns:a16="http://schemas.microsoft.com/office/drawing/2014/main" id="{BB0E6CB1-0758-4BF4-9F6E-7B3B558FA1BE}"/>
              </a:ext>
            </a:extLst>
          </p:cNvPr>
          <p:cNvSpPr>
            <a:spLocks noGrp="1"/>
          </p:cNvSpPr>
          <p:nvPr>
            <p:ph type="pic" sz="quarter" idx="10" hasCustomPrompt="1"/>
          </p:nvPr>
        </p:nvSpPr>
        <p:spPr>
          <a:xfrm>
            <a:off x="7252200" y="0"/>
            <a:ext cx="4932000" cy="6858000"/>
          </a:xfrm>
        </p:spPr>
        <p:txBody>
          <a:bodyPr/>
          <a:lstStyle>
            <a:lvl1pPr marL="0" indent="0">
              <a:buNone/>
              <a:defRPr/>
            </a:lvl1pPr>
          </a:lstStyle>
          <a:p>
            <a:r>
              <a:rPr lang="de-DE"/>
              <a:t>Bild mit Klick auf Symbol einfügen – Höhe 19.05 Breite 13.7cm</a:t>
            </a:r>
            <a:endParaRPr lang="de-CH"/>
          </a:p>
        </p:txBody>
      </p:sp>
      <p:sp>
        <p:nvSpPr>
          <p:cNvPr id="7" name="Textfeld 6">
            <a:extLst>
              <a:ext uri="{FF2B5EF4-FFF2-40B4-BE49-F238E27FC236}">
                <a16:creationId xmlns:a16="http://schemas.microsoft.com/office/drawing/2014/main" id="{9FAE0EA5-8BE1-47EB-BA24-50124B4D27B7}"/>
              </a:ext>
            </a:extLst>
          </p:cNvPr>
          <p:cNvSpPr txBox="1"/>
          <p:nvPr userDrawn="1"/>
        </p:nvSpPr>
        <p:spPr>
          <a:xfrm>
            <a:off x="-4381984" y="189000"/>
            <a:ext cx="3637984" cy="1800000"/>
          </a:xfrm>
          <a:prstGeom prst="rect">
            <a:avLst/>
          </a:prstGeom>
          <a:noFill/>
        </p:spPr>
        <p:txBody>
          <a:bodyPr wrap="square" lIns="0" tIns="0" rIns="0" bIns="0" rtlCol="0">
            <a:noAutofit/>
          </a:bodyPr>
          <a:lstStyle/>
          <a:p>
            <a:pPr marL="0" indent="0">
              <a:buFont typeface="+mj-lt"/>
              <a:buNone/>
            </a:pPr>
            <a:r>
              <a:rPr lang="de-DE"/>
              <a:t>Aufzählungen:</a:t>
            </a:r>
            <a:br>
              <a:rPr lang="de-DE"/>
            </a:br>
            <a:r>
              <a:rPr lang="de-DE"/>
              <a:t>Enter – neue Aufzählung</a:t>
            </a:r>
            <a:br>
              <a:rPr lang="de-DE"/>
            </a:br>
            <a:r>
              <a:rPr lang="de-DE"/>
              <a:t>Enter, Tab-Taste Ebene nach rechts </a:t>
            </a:r>
            <a:br>
              <a:rPr lang="de-DE"/>
            </a:br>
            <a:r>
              <a:rPr lang="de-DE"/>
              <a:t>Enter, </a:t>
            </a:r>
            <a:r>
              <a:rPr lang="de-DE" err="1"/>
              <a:t>Shift+Tab</a:t>
            </a:r>
            <a:r>
              <a:rPr lang="de-DE"/>
              <a:t>, Ebene nach links</a:t>
            </a:r>
          </a:p>
          <a:p>
            <a:pPr marL="0" indent="0">
              <a:buFont typeface="+mj-lt"/>
              <a:buNone/>
            </a:pPr>
            <a:endParaRPr lang="de-DE"/>
          </a:p>
          <a:p>
            <a:pPr marL="0" indent="0">
              <a:buFont typeface="+mj-lt"/>
              <a:buNone/>
            </a:pPr>
            <a:r>
              <a:rPr lang="de-DE"/>
              <a:t>Bild randabfallend einfügen</a:t>
            </a:r>
            <a:endParaRPr lang="de-CH"/>
          </a:p>
        </p:txBody>
      </p:sp>
      <p:pic>
        <p:nvPicPr>
          <p:cNvPr id="12" name="Grafik 11">
            <a:extLst>
              <a:ext uri="{FF2B5EF4-FFF2-40B4-BE49-F238E27FC236}">
                <a16:creationId xmlns:a16="http://schemas.microsoft.com/office/drawing/2014/main" id="{55CE9C21-991F-43D6-8451-1BDF029AC8D1}"/>
              </a:ext>
            </a:extLst>
          </p:cNvPr>
          <p:cNvPicPr>
            <a:picLocks noChangeAspect="1"/>
          </p:cNvPicPr>
          <p:nvPr userDrawn="1"/>
        </p:nvPicPr>
        <p:blipFill>
          <a:blip r:embed="rId2"/>
          <a:stretch>
            <a:fillRect/>
          </a:stretch>
        </p:blipFill>
        <p:spPr>
          <a:xfrm>
            <a:off x="-4390088" y="2439302"/>
            <a:ext cx="1632034" cy="1917799"/>
          </a:xfrm>
          <a:prstGeom prst="rect">
            <a:avLst/>
          </a:prstGeom>
        </p:spPr>
      </p:pic>
      <p:pic>
        <p:nvPicPr>
          <p:cNvPr id="13" name="Grafik 12">
            <a:extLst>
              <a:ext uri="{FF2B5EF4-FFF2-40B4-BE49-F238E27FC236}">
                <a16:creationId xmlns:a16="http://schemas.microsoft.com/office/drawing/2014/main" id="{645AAFCC-944F-4A11-83E1-6F09C76A08A2}"/>
              </a:ext>
            </a:extLst>
          </p:cNvPr>
          <p:cNvPicPr>
            <a:picLocks noChangeAspect="1"/>
          </p:cNvPicPr>
          <p:nvPr userDrawn="1"/>
        </p:nvPicPr>
        <p:blipFill>
          <a:blip r:embed="rId3"/>
          <a:stretch>
            <a:fillRect/>
          </a:stretch>
        </p:blipFill>
        <p:spPr>
          <a:xfrm>
            <a:off x="-4386036" y="4514843"/>
            <a:ext cx="757984" cy="687475"/>
          </a:xfrm>
          <a:prstGeom prst="rect">
            <a:avLst/>
          </a:prstGeom>
        </p:spPr>
      </p:pic>
      <p:pic>
        <p:nvPicPr>
          <p:cNvPr id="14" name="Grafik 13">
            <a:extLst>
              <a:ext uri="{FF2B5EF4-FFF2-40B4-BE49-F238E27FC236}">
                <a16:creationId xmlns:a16="http://schemas.microsoft.com/office/drawing/2014/main" id="{DF50EAD5-95D4-4056-8AAF-CDFBB0E138E5}"/>
              </a:ext>
            </a:extLst>
          </p:cNvPr>
          <p:cNvPicPr>
            <a:picLocks noChangeAspect="1"/>
          </p:cNvPicPr>
          <p:nvPr userDrawn="1"/>
        </p:nvPicPr>
        <p:blipFill>
          <a:blip r:embed="rId4"/>
          <a:stretch>
            <a:fillRect/>
          </a:stretch>
        </p:blipFill>
        <p:spPr>
          <a:xfrm>
            <a:off x="-4489176" y="5429682"/>
            <a:ext cx="4222967" cy="2679838"/>
          </a:xfrm>
          <a:prstGeom prst="rect">
            <a:avLst/>
          </a:prstGeom>
        </p:spPr>
      </p:pic>
    </p:spTree>
    <p:extLst>
      <p:ext uri="{BB962C8B-B14F-4D97-AF65-F5344CB8AC3E}">
        <p14:creationId xmlns:p14="http://schemas.microsoft.com/office/powerpoint/2010/main" val="3175047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1 Bild - Elemen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381000" y="1476374"/>
            <a:ext cx="11429999" cy="5019675"/>
          </a:xfrm>
          <a:noFill/>
        </p:spPr>
        <p:txBody>
          <a:bodyPr/>
          <a:lstStyle>
            <a:lvl1pPr marL="0" indent="0">
              <a:buNone/>
              <a:defRPr/>
            </a:lvl1pPr>
            <a:lvl2pPr marL="252000" indent="0">
              <a:buNone/>
              <a:defRPr/>
            </a:lvl2pPr>
          </a:lstStyle>
          <a:p>
            <a:pPr lvl="0"/>
            <a:r>
              <a:rPr lang="de-DE"/>
              <a:t>Element einfügen </a:t>
            </a:r>
            <a:r>
              <a:rPr lang="de-CH"/>
              <a:t>– (Bild Höhe 13.94 Breite 31.75 cm/ Tabelle / Diagramm einfügen)</a:t>
            </a:r>
            <a:endParaRPr lang="de-DE"/>
          </a:p>
        </p:txBody>
      </p:sp>
      <p:sp>
        <p:nvSpPr>
          <p:cNvPr id="3" name="Titel 2">
            <a:extLst>
              <a:ext uri="{FF2B5EF4-FFF2-40B4-BE49-F238E27FC236}">
                <a16:creationId xmlns:a16="http://schemas.microsoft.com/office/drawing/2014/main" id="{6174829B-C6A5-4988-B902-17713E347C29}"/>
              </a:ext>
            </a:extLst>
          </p:cNvPr>
          <p:cNvSpPr>
            <a:spLocks noGrp="1"/>
          </p:cNvSpPr>
          <p:nvPr>
            <p:ph type="title" hasCustomPrompt="1"/>
          </p:nvPr>
        </p:nvSpPr>
        <p:spPr>
          <a:xfrm>
            <a:off x="390524" y="508225"/>
            <a:ext cx="9144000" cy="779827"/>
          </a:xfrm>
        </p:spPr>
        <p:txBody>
          <a:bodyPr/>
          <a:lstStyle>
            <a:lvl1pPr>
              <a:defRPr/>
            </a:lvl1pPr>
          </a:lstStyle>
          <a:p>
            <a:r>
              <a:rPr lang="de-DE"/>
              <a:t>Titel eingeben</a:t>
            </a:r>
            <a:endParaRPr lang="de-CH"/>
          </a:p>
        </p:txBody>
      </p:sp>
      <p:sp>
        <p:nvSpPr>
          <p:cNvPr id="9" name="Textfeld 8">
            <a:extLst>
              <a:ext uri="{FF2B5EF4-FFF2-40B4-BE49-F238E27FC236}">
                <a16:creationId xmlns:a16="http://schemas.microsoft.com/office/drawing/2014/main" id="{79C85A72-F596-4D28-B681-B30C6B21461B}"/>
              </a:ext>
            </a:extLst>
          </p:cNvPr>
          <p:cNvSpPr txBox="1"/>
          <p:nvPr userDrawn="1"/>
        </p:nvSpPr>
        <p:spPr>
          <a:xfrm>
            <a:off x="-4164000" y="189000"/>
            <a:ext cx="3240000" cy="1080000"/>
          </a:xfrm>
          <a:prstGeom prst="rect">
            <a:avLst/>
          </a:prstGeom>
          <a:noFill/>
        </p:spPr>
        <p:txBody>
          <a:bodyPr wrap="square" lIns="0" tIns="0" rIns="0" bIns="0" rtlCol="0">
            <a:noAutofit/>
          </a:bodyPr>
          <a:lstStyle/>
          <a:p>
            <a:pPr marL="0" indent="0">
              <a:buFont typeface="+mj-lt"/>
              <a:buNone/>
            </a:pPr>
            <a:r>
              <a:rPr lang="de-DE"/>
              <a:t>Bild oder Element </a:t>
            </a:r>
            <a:r>
              <a:rPr lang="de-DE" err="1"/>
              <a:t>gross</a:t>
            </a:r>
            <a:r>
              <a:rPr lang="de-DE"/>
              <a:t>:</a:t>
            </a:r>
            <a:br>
              <a:rPr lang="de-DE"/>
            </a:br>
            <a:endParaRPr lang="de-CH"/>
          </a:p>
        </p:txBody>
      </p:sp>
      <p:pic>
        <p:nvPicPr>
          <p:cNvPr id="11" name="Grafik 10">
            <a:extLst>
              <a:ext uri="{FF2B5EF4-FFF2-40B4-BE49-F238E27FC236}">
                <a16:creationId xmlns:a16="http://schemas.microsoft.com/office/drawing/2014/main" id="{01A0FC14-A24B-4F3C-A0DC-7680B2223B39}"/>
              </a:ext>
            </a:extLst>
          </p:cNvPr>
          <p:cNvPicPr>
            <a:picLocks noChangeAspect="1"/>
          </p:cNvPicPr>
          <p:nvPr userDrawn="1"/>
        </p:nvPicPr>
        <p:blipFill>
          <a:blip r:embed="rId2"/>
          <a:stretch>
            <a:fillRect/>
          </a:stretch>
        </p:blipFill>
        <p:spPr>
          <a:xfrm>
            <a:off x="-4146370" y="1556792"/>
            <a:ext cx="1795237" cy="2109579"/>
          </a:xfrm>
          <a:prstGeom prst="rect">
            <a:avLst/>
          </a:prstGeom>
        </p:spPr>
      </p:pic>
      <p:pic>
        <p:nvPicPr>
          <p:cNvPr id="12" name="Grafik 11">
            <a:extLst>
              <a:ext uri="{FF2B5EF4-FFF2-40B4-BE49-F238E27FC236}">
                <a16:creationId xmlns:a16="http://schemas.microsoft.com/office/drawing/2014/main" id="{DCC22EF9-1AA6-4BAF-B2D2-565CB4F671B8}"/>
              </a:ext>
            </a:extLst>
          </p:cNvPr>
          <p:cNvPicPr>
            <a:picLocks noChangeAspect="1"/>
          </p:cNvPicPr>
          <p:nvPr userDrawn="1"/>
        </p:nvPicPr>
        <p:blipFill>
          <a:blip r:embed="rId3"/>
          <a:stretch>
            <a:fillRect/>
          </a:stretch>
        </p:blipFill>
        <p:spPr>
          <a:xfrm>
            <a:off x="-4102668" y="3557770"/>
            <a:ext cx="833782" cy="756223"/>
          </a:xfrm>
          <a:prstGeom prst="rect">
            <a:avLst/>
          </a:prstGeom>
        </p:spPr>
      </p:pic>
      <p:pic>
        <p:nvPicPr>
          <p:cNvPr id="13" name="Grafik 12">
            <a:extLst>
              <a:ext uri="{FF2B5EF4-FFF2-40B4-BE49-F238E27FC236}">
                <a16:creationId xmlns:a16="http://schemas.microsoft.com/office/drawing/2014/main" id="{BF4B55AE-CD4C-4407-B4A8-A58ECE7BE04C}"/>
              </a:ext>
            </a:extLst>
          </p:cNvPr>
          <p:cNvPicPr>
            <a:picLocks noChangeAspect="1"/>
          </p:cNvPicPr>
          <p:nvPr userDrawn="1"/>
        </p:nvPicPr>
        <p:blipFill>
          <a:blip r:embed="rId4"/>
          <a:stretch>
            <a:fillRect/>
          </a:stretch>
        </p:blipFill>
        <p:spPr>
          <a:xfrm>
            <a:off x="-4259492" y="4253854"/>
            <a:ext cx="3802764" cy="2413182"/>
          </a:xfrm>
          <a:prstGeom prst="rect">
            <a:avLst/>
          </a:prstGeom>
        </p:spPr>
      </p:pic>
      <p:sp>
        <p:nvSpPr>
          <p:cNvPr id="16" name="Textplatzhalter 15">
            <a:extLst>
              <a:ext uri="{FF2B5EF4-FFF2-40B4-BE49-F238E27FC236}">
                <a16:creationId xmlns:a16="http://schemas.microsoft.com/office/drawing/2014/main" id="{BC2E4954-898E-4A96-B4D8-7DE54806381F}"/>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4" name="Grafik 13">
            <a:extLst>
              <a:ext uri="{FF2B5EF4-FFF2-40B4-BE49-F238E27FC236}">
                <a16:creationId xmlns:a16="http://schemas.microsoft.com/office/drawing/2014/main" id="{AC31AF1E-C170-4038-A237-5BF625667CD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468202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394761" y="1473200"/>
            <a:ext cx="5673600" cy="5015800"/>
          </a:xfrm>
          <a:noFill/>
        </p:spPr>
        <p:txBody>
          <a:bodyPr/>
          <a:lstStyle>
            <a:lvl1pPr marL="0" indent="0">
              <a:buNone/>
              <a:defRPr/>
            </a:lvl1pPr>
            <a:lvl2pPr marL="252000" indent="0">
              <a:buNone/>
              <a:defRPr/>
            </a:lvl2pPr>
          </a:lstStyle>
          <a:p>
            <a:pPr lvl="0"/>
            <a:r>
              <a:rPr lang="de-CH"/>
              <a:t>Bild Höhe 13.93 Breite 15.76 cm/ Tabelle / Element</a:t>
            </a:r>
            <a:endParaRPr lang="de-DE"/>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6133904" y="1473200"/>
            <a:ext cx="5673600" cy="5015800"/>
          </a:xfrm>
          <a:noFill/>
        </p:spPr>
        <p:txBody>
          <a:bodyPr/>
          <a:lstStyle>
            <a:lvl1pPr marL="0" indent="0">
              <a:buNone/>
              <a:defRPr/>
            </a:lvl1pPr>
            <a:lvl2pPr marL="252000" indent="0">
              <a:buNone/>
              <a:defRPr/>
            </a:lvl2pPr>
          </a:lstStyle>
          <a:p>
            <a:pPr lvl="0"/>
            <a:r>
              <a:rPr lang="de-CH"/>
              <a:t>Bild Höhe 13.93 Breite 15.76 cm/ Tabelle / Element</a:t>
            </a:r>
            <a:endParaRPr lang="de-DE"/>
          </a:p>
        </p:txBody>
      </p:sp>
      <p:sp>
        <p:nvSpPr>
          <p:cNvPr id="9" name="Textfeld 8">
            <a:extLst>
              <a:ext uri="{FF2B5EF4-FFF2-40B4-BE49-F238E27FC236}">
                <a16:creationId xmlns:a16="http://schemas.microsoft.com/office/drawing/2014/main" id="{45AD90D8-9B4C-4B78-960A-8F97739857B6}"/>
              </a:ext>
            </a:extLst>
          </p:cNvPr>
          <p:cNvSpPr txBox="1"/>
          <p:nvPr userDrawn="1"/>
        </p:nvSpPr>
        <p:spPr>
          <a:xfrm>
            <a:off x="-3984000" y="189000"/>
            <a:ext cx="3060000" cy="900000"/>
          </a:xfrm>
          <a:prstGeom prst="rect">
            <a:avLst/>
          </a:prstGeom>
          <a:noFill/>
        </p:spPr>
        <p:txBody>
          <a:bodyPr wrap="square" lIns="0" tIns="0" rIns="0" bIns="0" rtlCol="0">
            <a:noAutofit/>
          </a:bodyPr>
          <a:lstStyle/>
          <a:p>
            <a:pPr marL="0" indent="0">
              <a:buFont typeface="+mj-lt"/>
              <a:buNone/>
            </a:pPr>
            <a:r>
              <a:rPr lang="de-DE"/>
              <a:t>2 Bilder oder Elemente einfügen:</a:t>
            </a:r>
            <a:br>
              <a:rPr lang="de-DE"/>
            </a:br>
            <a:endParaRPr lang="de-CH"/>
          </a:p>
        </p:txBody>
      </p:sp>
      <p:pic>
        <p:nvPicPr>
          <p:cNvPr id="15" name="Grafik 14">
            <a:extLst>
              <a:ext uri="{FF2B5EF4-FFF2-40B4-BE49-F238E27FC236}">
                <a16:creationId xmlns:a16="http://schemas.microsoft.com/office/drawing/2014/main" id="{925B6476-5AFF-474E-A8C3-AEF99813E9B7}"/>
              </a:ext>
            </a:extLst>
          </p:cNvPr>
          <p:cNvPicPr>
            <a:picLocks noChangeAspect="1"/>
          </p:cNvPicPr>
          <p:nvPr userDrawn="1"/>
        </p:nvPicPr>
        <p:blipFill>
          <a:blip r:embed="rId2"/>
          <a:stretch>
            <a:fillRect/>
          </a:stretch>
        </p:blipFill>
        <p:spPr>
          <a:xfrm>
            <a:off x="-3999187" y="1764696"/>
            <a:ext cx="1632034" cy="1917799"/>
          </a:xfrm>
          <a:prstGeom prst="rect">
            <a:avLst/>
          </a:prstGeom>
        </p:spPr>
      </p:pic>
      <p:pic>
        <p:nvPicPr>
          <p:cNvPr id="16" name="Grafik 15">
            <a:extLst>
              <a:ext uri="{FF2B5EF4-FFF2-40B4-BE49-F238E27FC236}">
                <a16:creationId xmlns:a16="http://schemas.microsoft.com/office/drawing/2014/main" id="{44AA936E-6FB0-4CBF-92B9-839EF5C4053C}"/>
              </a:ext>
            </a:extLst>
          </p:cNvPr>
          <p:cNvPicPr>
            <a:picLocks noChangeAspect="1"/>
          </p:cNvPicPr>
          <p:nvPr userDrawn="1"/>
        </p:nvPicPr>
        <p:blipFill>
          <a:blip r:embed="rId3"/>
          <a:stretch>
            <a:fillRect/>
          </a:stretch>
        </p:blipFill>
        <p:spPr>
          <a:xfrm>
            <a:off x="-3999187" y="3704158"/>
            <a:ext cx="757984" cy="687475"/>
          </a:xfrm>
          <a:prstGeom prst="rect">
            <a:avLst/>
          </a:prstGeom>
        </p:spPr>
      </p:pic>
      <p:pic>
        <p:nvPicPr>
          <p:cNvPr id="17" name="Grafik 16">
            <a:extLst>
              <a:ext uri="{FF2B5EF4-FFF2-40B4-BE49-F238E27FC236}">
                <a16:creationId xmlns:a16="http://schemas.microsoft.com/office/drawing/2014/main" id="{EF7A3496-BE91-4A67-A5A4-07F14F6C5570}"/>
              </a:ext>
            </a:extLst>
          </p:cNvPr>
          <p:cNvPicPr>
            <a:picLocks noChangeAspect="1"/>
          </p:cNvPicPr>
          <p:nvPr userDrawn="1"/>
        </p:nvPicPr>
        <p:blipFill>
          <a:blip r:embed="rId4"/>
          <a:stretch>
            <a:fillRect/>
          </a:stretch>
        </p:blipFill>
        <p:spPr>
          <a:xfrm>
            <a:off x="-4021057" y="4475558"/>
            <a:ext cx="3457058" cy="2193802"/>
          </a:xfrm>
          <a:prstGeom prst="rect">
            <a:avLst/>
          </a:prstGeom>
        </p:spPr>
      </p:pic>
      <p:sp>
        <p:nvSpPr>
          <p:cNvPr id="2" name="Titel 1">
            <a:extLst>
              <a:ext uri="{FF2B5EF4-FFF2-40B4-BE49-F238E27FC236}">
                <a16:creationId xmlns:a16="http://schemas.microsoft.com/office/drawing/2014/main" id="{79EDA478-CD08-4213-9F2C-395B09CCEAD7}"/>
              </a:ext>
            </a:extLst>
          </p:cNvPr>
          <p:cNvSpPr>
            <a:spLocks noGrp="1"/>
          </p:cNvSpPr>
          <p:nvPr>
            <p:ph type="title" hasCustomPrompt="1"/>
          </p:nvPr>
        </p:nvSpPr>
        <p:spPr/>
        <p:txBody>
          <a:bodyPr/>
          <a:lstStyle>
            <a:lvl1pPr>
              <a:defRPr/>
            </a:lvl1pPr>
          </a:lstStyle>
          <a:p>
            <a:r>
              <a:rPr lang="de-DE"/>
              <a:t>Titel eingeben</a:t>
            </a:r>
            <a:endParaRPr lang="de-CH"/>
          </a:p>
        </p:txBody>
      </p:sp>
      <p:sp>
        <p:nvSpPr>
          <p:cNvPr id="13" name="Textplatzhalter 15">
            <a:extLst>
              <a:ext uri="{FF2B5EF4-FFF2-40B4-BE49-F238E27FC236}">
                <a16:creationId xmlns:a16="http://schemas.microsoft.com/office/drawing/2014/main" id="{6B703E49-F45F-4221-B371-6C7245B0B784}"/>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2" name="Grafik 11">
            <a:extLst>
              <a:ext uri="{FF2B5EF4-FFF2-40B4-BE49-F238E27FC236}">
                <a16:creationId xmlns:a16="http://schemas.microsoft.com/office/drawing/2014/main" id="{F52DBE92-6286-4C7D-A289-C98DA04DDF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92638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388118" y="1473200"/>
            <a:ext cx="7938000" cy="5015800"/>
          </a:xfrm>
          <a:noFill/>
        </p:spPr>
        <p:txBody>
          <a:bodyPr/>
          <a:lstStyle>
            <a:lvl1pPr marL="0" indent="0">
              <a:buNone/>
              <a:defRPr/>
            </a:lvl1pPr>
            <a:lvl2pPr marL="252000" indent="0">
              <a:buNone/>
              <a:defRPr/>
            </a:lvl2pPr>
          </a:lstStyle>
          <a:p>
            <a:pPr lvl="0"/>
            <a:r>
              <a:rPr lang="de-CH"/>
              <a:t>Bild Höhe 13.93 Breite 22.05 cm / Tabelle / Element</a:t>
            </a:r>
            <a:endParaRPr lang="de-DE"/>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8421786" y="1477428"/>
            <a:ext cx="3386834" cy="2448000"/>
          </a:xfrm>
          <a:noFill/>
        </p:spPr>
        <p:txBody>
          <a:bodyPr/>
          <a:lstStyle>
            <a:lvl1pPr marL="0" indent="0">
              <a:buNone/>
              <a:defRPr/>
            </a:lvl1pPr>
            <a:lvl2pPr marL="252000" indent="0">
              <a:buNone/>
              <a:defRPr/>
            </a:lvl2pPr>
          </a:lstStyle>
          <a:p>
            <a:pPr lvl="0"/>
            <a:r>
              <a:rPr lang="de-CH"/>
              <a:t>Bild Höhe 6.8 Breite 9.41 cm/ Tabelle / Element</a:t>
            </a:r>
            <a:endParaRPr lang="de-DE"/>
          </a:p>
        </p:txBody>
      </p:sp>
      <p:sp>
        <p:nvSpPr>
          <p:cNvPr id="16" name="Inhaltsplatzhalter 3">
            <a:extLst>
              <a:ext uri="{FF2B5EF4-FFF2-40B4-BE49-F238E27FC236}">
                <a16:creationId xmlns:a16="http://schemas.microsoft.com/office/drawing/2014/main" id="{BC542300-C765-4F9F-A396-7FC3CFB2AEA4}"/>
              </a:ext>
            </a:extLst>
          </p:cNvPr>
          <p:cNvSpPr>
            <a:spLocks noGrp="1"/>
          </p:cNvSpPr>
          <p:nvPr>
            <p:ph sz="quarter" idx="15" hasCustomPrompt="1"/>
          </p:nvPr>
        </p:nvSpPr>
        <p:spPr>
          <a:xfrm>
            <a:off x="8421786" y="4048247"/>
            <a:ext cx="3386834" cy="2448000"/>
          </a:xfrm>
          <a:noFill/>
        </p:spPr>
        <p:txBody>
          <a:bodyPr/>
          <a:lstStyle>
            <a:lvl1pPr marL="0" indent="0">
              <a:buNone/>
              <a:defRPr/>
            </a:lvl1pPr>
            <a:lvl2pPr marL="252000" indent="0">
              <a:buNone/>
              <a:defRPr/>
            </a:lvl2pPr>
          </a:lstStyle>
          <a:p>
            <a:pPr lvl="0"/>
            <a:r>
              <a:rPr lang="de-CH"/>
              <a:t>Bild Höhe 6.8 Breite 9.41 cm / Tabelle / Element</a:t>
            </a:r>
            <a:endParaRPr lang="de-DE"/>
          </a:p>
        </p:txBody>
      </p:sp>
      <p:sp>
        <p:nvSpPr>
          <p:cNvPr id="9" name="Textfeld 8">
            <a:extLst>
              <a:ext uri="{FF2B5EF4-FFF2-40B4-BE49-F238E27FC236}">
                <a16:creationId xmlns:a16="http://schemas.microsoft.com/office/drawing/2014/main" id="{26470C8F-0796-453F-9E28-02143E814836}"/>
              </a:ext>
            </a:extLst>
          </p:cNvPr>
          <p:cNvSpPr txBox="1"/>
          <p:nvPr userDrawn="1"/>
        </p:nvSpPr>
        <p:spPr>
          <a:xfrm>
            <a:off x="-3999187" y="189000"/>
            <a:ext cx="3075187" cy="900000"/>
          </a:xfrm>
          <a:prstGeom prst="rect">
            <a:avLst/>
          </a:prstGeom>
          <a:noFill/>
        </p:spPr>
        <p:txBody>
          <a:bodyPr wrap="square" lIns="0" tIns="0" rIns="0" bIns="0" rtlCol="0">
            <a:noAutofit/>
          </a:bodyPr>
          <a:lstStyle/>
          <a:p>
            <a:pPr marL="0" indent="0">
              <a:buFont typeface="+mj-lt"/>
              <a:buNone/>
            </a:pPr>
            <a:r>
              <a:rPr lang="de-DE"/>
              <a:t>3 Bilder oder Elemente einfügen:</a:t>
            </a:r>
            <a:br>
              <a:rPr lang="de-DE"/>
            </a:br>
            <a:endParaRPr lang="de-CH"/>
          </a:p>
        </p:txBody>
      </p:sp>
      <p:pic>
        <p:nvPicPr>
          <p:cNvPr id="14" name="Grafik 13">
            <a:extLst>
              <a:ext uri="{FF2B5EF4-FFF2-40B4-BE49-F238E27FC236}">
                <a16:creationId xmlns:a16="http://schemas.microsoft.com/office/drawing/2014/main" id="{6561A481-590D-4937-B28B-97840E5EF3BB}"/>
              </a:ext>
            </a:extLst>
          </p:cNvPr>
          <p:cNvPicPr>
            <a:picLocks noChangeAspect="1"/>
          </p:cNvPicPr>
          <p:nvPr userDrawn="1"/>
        </p:nvPicPr>
        <p:blipFill>
          <a:blip r:embed="rId2"/>
          <a:stretch>
            <a:fillRect/>
          </a:stretch>
        </p:blipFill>
        <p:spPr>
          <a:xfrm>
            <a:off x="-3999187" y="1404336"/>
            <a:ext cx="1632034" cy="1917799"/>
          </a:xfrm>
          <a:prstGeom prst="rect">
            <a:avLst/>
          </a:prstGeom>
        </p:spPr>
      </p:pic>
      <p:pic>
        <p:nvPicPr>
          <p:cNvPr id="17" name="Grafik 16">
            <a:extLst>
              <a:ext uri="{FF2B5EF4-FFF2-40B4-BE49-F238E27FC236}">
                <a16:creationId xmlns:a16="http://schemas.microsoft.com/office/drawing/2014/main" id="{FFC47BFA-91A1-493B-BA22-84364CB144B5}"/>
              </a:ext>
            </a:extLst>
          </p:cNvPr>
          <p:cNvPicPr>
            <a:picLocks noChangeAspect="1"/>
          </p:cNvPicPr>
          <p:nvPr userDrawn="1"/>
        </p:nvPicPr>
        <p:blipFill>
          <a:blip r:embed="rId3"/>
          <a:stretch>
            <a:fillRect/>
          </a:stretch>
        </p:blipFill>
        <p:spPr>
          <a:xfrm>
            <a:off x="-3999187" y="3343798"/>
            <a:ext cx="757984" cy="687475"/>
          </a:xfrm>
          <a:prstGeom prst="rect">
            <a:avLst/>
          </a:prstGeom>
        </p:spPr>
      </p:pic>
      <p:pic>
        <p:nvPicPr>
          <p:cNvPr id="18" name="Grafik 17">
            <a:extLst>
              <a:ext uri="{FF2B5EF4-FFF2-40B4-BE49-F238E27FC236}">
                <a16:creationId xmlns:a16="http://schemas.microsoft.com/office/drawing/2014/main" id="{072E82CD-9284-41F0-84DD-D5DE1DBDDDFF}"/>
              </a:ext>
            </a:extLst>
          </p:cNvPr>
          <p:cNvPicPr>
            <a:picLocks noChangeAspect="1"/>
          </p:cNvPicPr>
          <p:nvPr userDrawn="1"/>
        </p:nvPicPr>
        <p:blipFill>
          <a:blip r:embed="rId4"/>
          <a:stretch>
            <a:fillRect/>
          </a:stretch>
        </p:blipFill>
        <p:spPr>
          <a:xfrm>
            <a:off x="-4021057" y="4115198"/>
            <a:ext cx="3457058" cy="2193802"/>
          </a:xfrm>
          <a:prstGeom prst="rect">
            <a:avLst/>
          </a:prstGeom>
        </p:spPr>
      </p:pic>
      <p:sp>
        <p:nvSpPr>
          <p:cNvPr id="2" name="Titel 1">
            <a:extLst>
              <a:ext uri="{FF2B5EF4-FFF2-40B4-BE49-F238E27FC236}">
                <a16:creationId xmlns:a16="http://schemas.microsoft.com/office/drawing/2014/main" id="{9D8DD948-4278-45F8-9C1E-39B4797341F6}"/>
              </a:ext>
            </a:extLst>
          </p:cNvPr>
          <p:cNvSpPr>
            <a:spLocks noGrp="1"/>
          </p:cNvSpPr>
          <p:nvPr>
            <p:ph type="title" hasCustomPrompt="1"/>
          </p:nvPr>
        </p:nvSpPr>
        <p:spPr/>
        <p:txBody>
          <a:bodyPr/>
          <a:lstStyle>
            <a:lvl1pPr>
              <a:defRPr/>
            </a:lvl1pPr>
          </a:lstStyle>
          <a:p>
            <a:r>
              <a:rPr lang="de-DE"/>
              <a:t>Titel eingeben</a:t>
            </a:r>
            <a:endParaRPr lang="de-CH"/>
          </a:p>
        </p:txBody>
      </p:sp>
      <p:sp>
        <p:nvSpPr>
          <p:cNvPr id="19" name="Textplatzhalter 15">
            <a:extLst>
              <a:ext uri="{FF2B5EF4-FFF2-40B4-BE49-F238E27FC236}">
                <a16:creationId xmlns:a16="http://schemas.microsoft.com/office/drawing/2014/main" id="{869870CB-7C33-4C63-8B0B-63AEF7201908}"/>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3" name="Grafik 12">
            <a:extLst>
              <a:ext uri="{FF2B5EF4-FFF2-40B4-BE49-F238E27FC236}">
                <a16:creationId xmlns:a16="http://schemas.microsoft.com/office/drawing/2014/main" id="{D06927BB-C183-43F8-B428-64B5F858D04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964472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388118" y="1482166"/>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1" name="Inhaltsplatzhalter 3">
            <a:extLst>
              <a:ext uri="{FF2B5EF4-FFF2-40B4-BE49-F238E27FC236}">
                <a16:creationId xmlns:a16="http://schemas.microsoft.com/office/drawing/2014/main" id="{36A5D2C6-44C6-43E2-ADB9-577209537248}"/>
              </a:ext>
            </a:extLst>
          </p:cNvPr>
          <p:cNvSpPr>
            <a:spLocks noGrp="1"/>
          </p:cNvSpPr>
          <p:nvPr>
            <p:ph sz="quarter" idx="22" hasCustomPrompt="1"/>
          </p:nvPr>
        </p:nvSpPr>
        <p:spPr>
          <a:xfrm>
            <a:off x="4224000" y="1482166"/>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2" name="Inhaltsplatzhalter 3">
            <a:extLst>
              <a:ext uri="{FF2B5EF4-FFF2-40B4-BE49-F238E27FC236}">
                <a16:creationId xmlns:a16="http://schemas.microsoft.com/office/drawing/2014/main" id="{8135C0FC-9DFA-457C-9DAB-2CEDA3361372}"/>
              </a:ext>
            </a:extLst>
          </p:cNvPr>
          <p:cNvSpPr>
            <a:spLocks noGrp="1"/>
          </p:cNvSpPr>
          <p:nvPr>
            <p:ph sz="quarter" idx="23" hasCustomPrompt="1"/>
          </p:nvPr>
        </p:nvSpPr>
        <p:spPr>
          <a:xfrm>
            <a:off x="8059882" y="1482166"/>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3" name="Inhaltsplatzhalter 3">
            <a:extLst>
              <a:ext uri="{FF2B5EF4-FFF2-40B4-BE49-F238E27FC236}">
                <a16:creationId xmlns:a16="http://schemas.microsoft.com/office/drawing/2014/main" id="{977F735A-0131-4527-8A78-26B879FF7DE2}"/>
              </a:ext>
            </a:extLst>
          </p:cNvPr>
          <p:cNvSpPr>
            <a:spLocks noGrp="1"/>
          </p:cNvSpPr>
          <p:nvPr>
            <p:ph sz="quarter" idx="24" hasCustomPrompt="1"/>
          </p:nvPr>
        </p:nvSpPr>
        <p:spPr>
          <a:xfrm>
            <a:off x="388118" y="4064774"/>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4" name="Inhaltsplatzhalter 3">
            <a:extLst>
              <a:ext uri="{FF2B5EF4-FFF2-40B4-BE49-F238E27FC236}">
                <a16:creationId xmlns:a16="http://schemas.microsoft.com/office/drawing/2014/main" id="{287C0DF6-8F9C-498A-817D-56BD0C7F8F8E}"/>
              </a:ext>
            </a:extLst>
          </p:cNvPr>
          <p:cNvSpPr>
            <a:spLocks noGrp="1"/>
          </p:cNvSpPr>
          <p:nvPr>
            <p:ph sz="quarter" idx="25" hasCustomPrompt="1"/>
          </p:nvPr>
        </p:nvSpPr>
        <p:spPr>
          <a:xfrm>
            <a:off x="4224000" y="4064774"/>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5" name="Inhaltsplatzhalter 3">
            <a:extLst>
              <a:ext uri="{FF2B5EF4-FFF2-40B4-BE49-F238E27FC236}">
                <a16:creationId xmlns:a16="http://schemas.microsoft.com/office/drawing/2014/main" id="{B89D019D-5BCC-430D-8D92-F9253AACCA74}"/>
              </a:ext>
            </a:extLst>
          </p:cNvPr>
          <p:cNvSpPr>
            <a:spLocks noGrp="1"/>
          </p:cNvSpPr>
          <p:nvPr>
            <p:ph sz="quarter" idx="26" hasCustomPrompt="1"/>
          </p:nvPr>
        </p:nvSpPr>
        <p:spPr>
          <a:xfrm>
            <a:off x="8059882" y="4064774"/>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12" name="Textfeld 11">
            <a:extLst>
              <a:ext uri="{FF2B5EF4-FFF2-40B4-BE49-F238E27FC236}">
                <a16:creationId xmlns:a16="http://schemas.microsoft.com/office/drawing/2014/main" id="{29CA8567-927C-4C50-8CDB-B59E9F363EA5}"/>
              </a:ext>
            </a:extLst>
          </p:cNvPr>
          <p:cNvSpPr txBox="1"/>
          <p:nvPr userDrawn="1"/>
        </p:nvSpPr>
        <p:spPr>
          <a:xfrm>
            <a:off x="-3999187" y="189000"/>
            <a:ext cx="3075187" cy="900000"/>
          </a:xfrm>
          <a:prstGeom prst="rect">
            <a:avLst/>
          </a:prstGeom>
          <a:noFill/>
        </p:spPr>
        <p:txBody>
          <a:bodyPr wrap="square" lIns="0" tIns="0" rIns="0" bIns="0" rtlCol="0">
            <a:noAutofit/>
          </a:bodyPr>
          <a:lstStyle/>
          <a:p>
            <a:pPr marL="0" indent="0">
              <a:buFont typeface="+mj-lt"/>
              <a:buNone/>
            </a:pPr>
            <a:r>
              <a:rPr lang="de-DE"/>
              <a:t>6 Bilder oder Elemente einfügen:</a:t>
            </a:r>
            <a:br>
              <a:rPr lang="de-DE"/>
            </a:br>
            <a:endParaRPr lang="de-CH"/>
          </a:p>
        </p:txBody>
      </p:sp>
      <p:pic>
        <p:nvPicPr>
          <p:cNvPr id="16" name="Grafik 15">
            <a:extLst>
              <a:ext uri="{FF2B5EF4-FFF2-40B4-BE49-F238E27FC236}">
                <a16:creationId xmlns:a16="http://schemas.microsoft.com/office/drawing/2014/main" id="{97CD14E0-1A3F-4BE7-BFE5-04F2B1701DB8}"/>
              </a:ext>
            </a:extLst>
          </p:cNvPr>
          <p:cNvPicPr>
            <a:picLocks noChangeAspect="1"/>
          </p:cNvPicPr>
          <p:nvPr userDrawn="1"/>
        </p:nvPicPr>
        <p:blipFill>
          <a:blip r:embed="rId2"/>
          <a:stretch>
            <a:fillRect/>
          </a:stretch>
        </p:blipFill>
        <p:spPr>
          <a:xfrm>
            <a:off x="-3999187" y="1584336"/>
            <a:ext cx="1632034" cy="1917799"/>
          </a:xfrm>
          <a:prstGeom prst="rect">
            <a:avLst/>
          </a:prstGeom>
        </p:spPr>
      </p:pic>
      <p:pic>
        <p:nvPicPr>
          <p:cNvPr id="17" name="Grafik 16">
            <a:extLst>
              <a:ext uri="{FF2B5EF4-FFF2-40B4-BE49-F238E27FC236}">
                <a16:creationId xmlns:a16="http://schemas.microsoft.com/office/drawing/2014/main" id="{0ADC47F4-EB41-4E4F-AB1B-A062BDA59C38}"/>
              </a:ext>
            </a:extLst>
          </p:cNvPr>
          <p:cNvPicPr>
            <a:picLocks noChangeAspect="1"/>
          </p:cNvPicPr>
          <p:nvPr userDrawn="1"/>
        </p:nvPicPr>
        <p:blipFill>
          <a:blip r:embed="rId3"/>
          <a:stretch>
            <a:fillRect/>
          </a:stretch>
        </p:blipFill>
        <p:spPr>
          <a:xfrm>
            <a:off x="-3999187" y="3523798"/>
            <a:ext cx="757984" cy="687475"/>
          </a:xfrm>
          <a:prstGeom prst="rect">
            <a:avLst/>
          </a:prstGeom>
        </p:spPr>
      </p:pic>
      <p:pic>
        <p:nvPicPr>
          <p:cNvPr id="18" name="Grafik 17">
            <a:extLst>
              <a:ext uri="{FF2B5EF4-FFF2-40B4-BE49-F238E27FC236}">
                <a16:creationId xmlns:a16="http://schemas.microsoft.com/office/drawing/2014/main" id="{CB74116D-AE6B-4ADF-8744-C62AAA6F0334}"/>
              </a:ext>
            </a:extLst>
          </p:cNvPr>
          <p:cNvPicPr>
            <a:picLocks noChangeAspect="1"/>
          </p:cNvPicPr>
          <p:nvPr userDrawn="1"/>
        </p:nvPicPr>
        <p:blipFill>
          <a:blip r:embed="rId4"/>
          <a:stretch>
            <a:fillRect/>
          </a:stretch>
        </p:blipFill>
        <p:spPr>
          <a:xfrm>
            <a:off x="-4021057" y="4295198"/>
            <a:ext cx="3457058" cy="2193802"/>
          </a:xfrm>
          <a:prstGeom prst="rect">
            <a:avLst/>
          </a:prstGeom>
        </p:spPr>
      </p:pic>
      <p:sp>
        <p:nvSpPr>
          <p:cNvPr id="2" name="Titel 1">
            <a:extLst>
              <a:ext uri="{FF2B5EF4-FFF2-40B4-BE49-F238E27FC236}">
                <a16:creationId xmlns:a16="http://schemas.microsoft.com/office/drawing/2014/main" id="{C08F7069-CC1B-4BC9-A910-4E1A33A4BE1C}"/>
              </a:ext>
            </a:extLst>
          </p:cNvPr>
          <p:cNvSpPr>
            <a:spLocks noGrp="1"/>
          </p:cNvSpPr>
          <p:nvPr>
            <p:ph type="title" hasCustomPrompt="1"/>
          </p:nvPr>
        </p:nvSpPr>
        <p:spPr/>
        <p:txBody>
          <a:bodyPr/>
          <a:lstStyle>
            <a:lvl1pPr>
              <a:defRPr/>
            </a:lvl1pPr>
          </a:lstStyle>
          <a:p>
            <a:r>
              <a:rPr lang="de-DE"/>
              <a:t>Titel eingeben</a:t>
            </a:r>
            <a:endParaRPr lang="de-CH"/>
          </a:p>
        </p:txBody>
      </p:sp>
      <p:sp>
        <p:nvSpPr>
          <p:cNvPr id="20" name="Textplatzhalter 15">
            <a:extLst>
              <a:ext uri="{FF2B5EF4-FFF2-40B4-BE49-F238E27FC236}">
                <a16:creationId xmlns:a16="http://schemas.microsoft.com/office/drawing/2014/main" id="{F055C72E-E152-44AA-9F92-1C7FDE20A032}"/>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9" name="Grafik 18">
            <a:extLst>
              <a:ext uri="{FF2B5EF4-FFF2-40B4-BE49-F238E27FC236}">
                <a16:creationId xmlns:a16="http://schemas.microsoft.com/office/drawing/2014/main" id="{A169B608-1350-42D7-AD1D-7E5232C90C7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223722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32" name="Inhaltsplatzhalter 3">
            <a:extLst>
              <a:ext uri="{FF2B5EF4-FFF2-40B4-BE49-F238E27FC236}">
                <a16:creationId xmlns:a16="http://schemas.microsoft.com/office/drawing/2014/main" id="{5164FD8C-7823-407A-B18B-EDA92BCA0D00}"/>
              </a:ext>
            </a:extLst>
          </p:cNvPr>
          <p:cNvSpPr>
            <a:spLocks noGrp="1"/>
          </p:cNvSpPr>
          <p:nvPr>
            <p:ph sz="quarter" idx="24" hasCustomPrompt="1"/>
          </p:nvPr>
        </p:nvSpPr>
        <p:spPr>
          <a:xfrm>
            <a:off x="14104"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19" name="Inhaltsplatzhalter 3">
            <a:extLst>
              <a:ext uri="{FF2B5EF4-FFF2-40B4-BE49-F238E27FC236}">
                <a16:creationId xmlns:a16="http://schemas.microsoft.com/office/drawing/2014/main" id="{7CDBCD63-993A-45EE-808A-84E9D47A3FDA}"/>
              </a:ext>
            </a:extLst>
          </p:cNvPr>
          <p:cNvSpPr>
            <a:spLocks noGrp="1"/>
          </p:cNvSpPr>
          <p:nvPr>
            <p:ph sz="quarter" idx="26" hasCustomPrompt="1"/>
          </p:nvPr>
        </p:nvSpPr>
        <p:spPr>
          <a:xfrm>
            <a:off x="3080727"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20" name="Inhaltsplatzhalter 3">
            <a:extLst>
              <a:ext uri="{FF2B5EF4-FFF2-40B4-BE49-F238E27FC236}">
                <a16:creationId xmlns:a16="http://schemas.microsoft.com/office/drawing/2014/main" id="{BEBFF4F6-734D-4F20-B684-D16FDC68BEFA}"/>
              </a:ext>
            </a:extLst>
          </p:cNvPr>
          <p:cNvSpPr>
            <a:spLocks noGrp="1"/>
          </p:cNvSpPr>
          <p:nvPr>
            <p:ph sz="quarter" idx="27" hasCustomPrompt="1"/>
          </p:nvPr>
        </p:nvSpPr>
        <p:spPr>
          <a:xfrm>
            <a:off x="6147350"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21" name="Inhaltsplatzhalter 3">
            <a:extLst>
              <a:ext uri="{FF2B5EF4-FFF2-40B4-BE49-F238E27FC236}">
                <a16:creationId xmlns:a16="http://schemas.microsoft.com/office/drawing/2014/main" id="{0757893E-172D-4B43-ADE2-DBDE5BA3F842}"/>
              </a:ext>
            </a:extLst>
          </p:cNvPr>
          <p:cNvSpPr>
            <a:spLocks noGrp="1"/>
          </p:cNvSpPr>
          <p:nvPr>
            <p:ph sz="quarter" idx="28" hasCustomPrompt="1"/>
          </p:nvPr>
        </p:nvSpPr>
        <p:spPr>
          <a:xfrm>
            <a:off x="9213972"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4" name="Inhaltsplatzhalter 3">
            <a:extLst>
              <a:ext uri="{FF2B5EF4-FFF2-40B4-BE49-F238E27FC236}">
                <a16:creationId xmlns:a16="http://schemas.microsoft.com/office/drawing/2014/main" id="{1F616AD4-77EC-44C2-A326-906EA0396069}"/>
              </a:ext>
            </a:extLst>
          </p:cNvPr>
          <p:cNvSpPr>
            <a:spLocks noGrp="1"/>
          </p:cNvSpPr>
          <p:nvPr>
            <p:ph sz="quarter" idx="29" hasCustomPrompt="1"/>
          </p:nvPr>
        </p:nvSpPr>
        <p:spPr>
          <a:xfrm>
            <a:off x="14104"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5" name="Inhaltsplatzhalter 3">
            <a:extLst>
              <a:ext uri="{FF2B5EF4-FFF2-40B4-BE49-F238E27FC236}">
                <a16:creationId xmlns:a16="http://schemas.microsoft.com/office/drawing/2014/main" id="{572EB99C-4235-4AB0-BC9D-A3A265F108B0}"/>
              </a:ext>
            </a:extLst>
          </p:cNvPr>
          <p:cNvSpPr>
            <a:spLocks noGrp="1"/>
          </p:cNvSpPr>
          <p:nvPr>
            <p:ph sz="quarter" idx="30" hasCustomPrompt="1"/>
          </p:nvPr>
        </p:nvSpPr>
        <p:spPr>
          <a:xfrm>
            <a:off x="3080727"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6" name="Inhaltsplatzhalter 3">
            <a:extLst>
              <a:ext uri="{FF2B5EF4-FFF2-40B4-BE49-F238E27FC236}">
                <a16:creationId xmlns:a16="http://schemas.microsoft.com/office/drawing/2014/main" id="{B2890782-18D1-4315-91B8-8B154A255BFB}"/>
              </a:ext>
            </a:extLst>
          </p:cNvPr>
          <p:cNvSpPr>
            <a:spLocks noGrp="1"/>
          </p:cNvSpPr>
          <p:nvPr>
            <p:ph sz="quarter" idx="31" hasCustomPrompt="1"/>
          </p:nvPr>
        </p:nvSpPr>
        <p:spPr>
          <a:xfrm>
            <a:off x="6147350"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7" name="Inhaltsplatzhalter 3">
            <a:extLst>
              <a:ext uri="{FF2B5EF4-FFF2-40B4-BE49-F238E27FC236}">
                <a16:creationId xmlns:a16="http://schemas.microsoft.com/office/drawing/2014/main" id="{2F4D2B31-6D57-4647-A54F-902665E16156}"/>
              </a:ext>
            </a:extLst>
          </p:cNvPr>
          <p:cNvSpPr>
            <a:spLocks noGrp="1"/>
          </p:cNvSpPr>
          <p:nvPr>
            <p:ph sz="quarter" idx="32" hasCustomPrompt="1"/>
          </p:nvPr>
        </p:nvSpPr>
        <p:spPr>
          <a:xfrm>
            <a:off x="9213972"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15" name="Textfeld 14">
            <a:extLst>
              <a:ext uri="{FF2B5EF4-FFF2-40B4-BE49-F238E27FC236}">
                <a16:creationId xmlns:a16="http://schemas.microsoft.com/office/drawing/2014/main" id="{249860EE-AC46-47DF-9C8E-FE1F7E8B596F}"/>
              </a:ext>
            </a:extLst>
          </p:cNvPr>
          <p:cNvSpPr txBox="1"/>
          <p:nvPr userDrawn="1"/>
        </p:nvSpPr>
        <p:spPr>
          <a:xfrm>
            <a:off x="-4021057" y="342900"/>
            <a:ext cx="3060000" cy="900000"/>
          </a:xfrm>
          <a:prstGeom prst="rect">
            <a:avLst/>
          </a:prstGeom>
          <a:noFill/>
        </p:spPr>
        <p:txBody>
          <a:bodyPr wrap="square" lIns="0" tIns="0" rIns="0" bIns="0" rtlCol="0">
            <a:noAutofit/>
          </a:bodyPr>
          <a:lstStyle/>
          <a:p>
            <a:pPr marL="0" indent="0">
              <a:buFont typeface="+mj-lt"/>
              <a:buNone/>
            </a:pPr>
            <a:r>
              <a:rPr lang="de-DE"/>
              <a:t>8 Bilder oder Elemente einfügen</a:t>
            </a:r>
            <a:endParaRPr lang="de-CH"/>
          </a:p>
        </p:txBody>
      </p:sp>
      <p:pic>
        <p:nvPicPr>
          <p:cNvPr id="23" name="Grafik 22">
            <a:extLst>
              <a:ext uri="{FF2B5EF4-FFF2-40B4-BE49-F238E27FC236}">
                <a16:creationId xmlns:a16="http://schemas.microsoft.com/office/drawing/2014/main" id="{37A600C3-EE74-43ED-80A2-1E5EF58DD1E1}"/>
              </a:ext>
            </a:extLst>
          </p:cNvPr>
          <p:cNvPicPr>
            <a:picLocks noChangeAspect="1"/>
          </p:cNvPicPr>
          <p:nvPr userDrawn="1"/>
        </p:nvPicPr>
        <p:blipFill>
          <a:blip r:embed="rId2"/>
          <a:stretch>
            <a:fillRect/>
          </a:stretch>
        </p:blipFill>
        <p:spPr>
          <a:xfrm>
            <a:off x="-3999187" y="1764336"/>
            <a:ext cx="1632034" cy="1917799"/>
          </a:xfrm>
          <a:prstGeom prst="rect">
            <a:avLst/>
          </a:prstGeom>
        </p:spPr>
      </p:pic>
      <p:pic>
        <p:nvPicPr>
          <p:cNvPr id="24" name="Grafik 23">
            <a:extLst>
              <a:ext uri="{FF2B5EF4-FFF2-40B4-BE49-F238E27FC236}">
                <a16:creationId xmlns:a16="http://schemas.microsoft.com/office/drawing/2014/main" id="{ABB146BD-29FB-4E0B-843C-F8C6BF45D73B}"/>
              </a:ext>
            </a:extLst>
          </p:cNvPr>
          <p:cNvPicPr>
            <a:picLocks noChangeAspect="1"/>
          </p:cNvPicPr>
          <p:nvPr userDrawn="1"/>
        </p:nvPicPr>
        <p:blipFill>
          <a:blip r:embed="rId3"/>
          <a:stretch>
            <a:fillRect/>
          </a:stretch>
        </p:blipFill>
        <p:spPr>
          <a:xfrm>
            <a:off x="-3999187" y="3703798"/>
            <a:ext cx="757984" cy="687475"/>
          </a:xfrm>
          <a:prstGeom prst="rect">
            <a:avLst/>
          </a:prstGeom>
        </p:spPr>
      </p:pic>
      <p:pic>
        <p:nvPicPr>
          <p:cNvPr id="25" name="Grafik 24">
            <a:extLst>
              <a:ext uri="{FF2B5EF4-FFF2-40B4-BE49-F238E27FC236}">
                <a16:creationId xmlns:a16="http://schemas.microsoft.com/office/drawing/2014/main" id="{CE284201-5951-4A86-A6B3-B8429FB571BC}"/>
              </a:ext>
            </a:extLst>
          </p:cNvPr>
          <p:cNvPicPr>
            <a:picLocks noChangeAspect="1"/>
          </p:cNvPicPr>
          <p:nvPr userDrawn="1"/>
        </p:nvPicPr>
        <p:blipFill>
          <a:blip r:embed="rId4"/>
          <a:stretch>
            <a:fillRect/>
          </a:stretch>
        </p:blipFill>
        <p:spPr>
          <a:xfrm>
            <a:off x="-4021057" y="4475198"/>
            <a:ext cx="3457058" cy="2193802"/>
          </a:xfrm>
          <a:prstGeom prst="rect">
            <a:avLst/>
          </a:prstGeom>
        </p:spPr>
      </p:pic>
      <p:sp>
        <p:nvSpPr>
          <p:cNvPr id="2" name="Titel 1">
            <a:extLst>
              <a:ext uri="{FF2B5EF4-FFF2-40B4-BE49-F238E27FC236}">
                <a16:creationId xmlns:a16="http://schemas.microsoft.com/office/drawing/2014/main" id="{C2226647-6691-47AB-A02E-42165184095C}"/>
              </a:ext>
            </a:extLst>
          </p:cNvPr>
          <p:cNvSpPr>
            <a:spLocks noGrp="1"/>
          </p:cNvSpPr>
          <p:nvPr>
            <p:ph type="title" hasCustomPrompt="1"/>
          </p:nvPr>
        </p:nvSpPr>
        <p:spPr/>
        <p:txBody>
          <a:bodyPr/>
          <a:lstStyle>
            <a:lvl1pPr>
              <a:defRPr/>
            </a:lvl1pPr>
          </a:lstStyle>
          <a:p>
            <a:r>
              <a:rPr lang="de-DE"/>
              <a:t>Titel eingeben</a:t>
            </a:r>
            <a:endParaRPr lang="de-CH"/>
          </a:p>
        </p:txBody>
      </p:sp>
      <p:sp>
        <p:nvSpPr>
          <p:cNvPr id="26" name="Textplatzhalter 15">
            <a:extLst>
              <a:ext uri="{FF2B5EF4-FFF2-40B4-BE49-F238E27FC236}">
                <a16:creationId xmlns:a16="http://schemas.microsoft.com/office/drawing/2014/main" id="{AC50D3EC-D8AC-4E8C-AD4E-7672B90408B6}"/>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8" name="Grafik 17">
            <a:extLst>
              <a:ext uri="{FF2B5EF4-FFF2-40B4-BE49-F238E27FC236}">
                <a16:creationId xmlns:a16="http://schemas.microsoft.com/office/drawing/2014/main" id="{C811E61B-C4E3-4AF7-A685-72DBD4A842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4181054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er - Bild links mit Rahmen schwarz">
    <p:bg>
      <p:bgRef idx="1001">
        <a:schemeClr val="bg1"/>
      </p:bgRef>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778800" y="776630"/>
            <a:ext cx="5317200" cy="5292000"/>
          </a:xfrm>
          <a:solidFill>
            <a:schemeClr val="tx1">
              <a:lumMod val="85000"/>
            </a:schemeClr>
          </a:solidFill>
        </p:spPr>
        <p:txBody>
          <a:bodyPr/>
          <a:lstStyle>
            <a:lvl1pPr marL="0" indent="0">
              <a:buNone/>
              <a:defRPr/>
            </a:lvl1pPr>
            <a:lvl2pPr marL="252000" indent="0">
              <a:buNone/>
              <a:defRPr/>
            </a:lvl2pPr>
          </a:lstStyle>
          <a:p>
            <a:pPr lvl="0"/>
            <a:r>
              <a:rPr lang="de-DE"/>
              <a:t>Mastertextformat bearbeiten</a:t>
            </a:r>
            <a:r>
              <a:rPr lang="de-CH"/>
              <a:t> – (Bild Höhe 14.7 Breite 14.77 cm/ Tabelle / Diagramm einfügen)</a:t>
            </a:r>
            <a:endParaRPr lang="de-DE"/>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6872288" y="0"/>
            <a:ext cx="5319711" cy="6858000"/>
          </a:xfrm>
          <a:solidFill>
            <a:schemeClr val="tx1">
              <a:lumMod val="85000"/>
            </a:schemeClr>
          </a:solidFill>
        </p:spPr>
        <p:txBody>
          <a:bodyPr/>
          <a:lstStyle>
            <a:lvl1pPr marL="0" indent="0">
              <a:buNone/>
              <a:defRPr/>
            </a:lvl1pPr>
            <a:lvl2pPr marL="252000" indent="0">
              <a:buNone/>
              <a:defRPr/>
            </a:lvl2pPr>
          </a:lstStyle>
          <a:p>
            <a:pPr lvl="0"/>
            <a:r>
              <a:rPr lang="de-DE"/>
              <a:t>Mastertextformat bearbeiten</a:t>
            </a:r>
            <a:r>
              <a:rPr lang="de-CH"/>
              <a:t> – (Bild Höhe 19.05 Breite 14.78 cm/ Tabelle / Diagramm einfügen)</a:t>
            </a:r>
            <a:endParaRPr lang="de-DE"/>
          </a:p>
        </p:txBody>
      </p:sp>
      <p:sp>
        <p:nvSpPr>
          <p:cNvPr id="6" name="Textfeld 5">
            <a:extLst>
              <a:ext uri="{FF2B5EF4-FFF2-40B4-BE49-F238E27FC236}">
                <a16:creationId xmlns:a16="http://schemas.microsoft.com/office/drawing/2014/main" id="{67791EF2-1943-4C07-85D7-E4D04B2CB5D4}"/>
              </a:ext>
            </a:extLst>
          </p:cNvPr>
          <p:cNvSpPr txBox="1"/>
          <p:nvPr userDrawn="1"/>
        </p:nvSpPr>
        <p:spPr>
          <a:xfrm>
            <a:off x="-3984000" y="326630"/>
            <a:ext cx="3420000" cy="900000"/>
          </a:xfrm>
          <a:prstGeom prst="rect">
            <a:avLst/>
          </a:prstGeom>
          <a:noFill/>
        </p:spPr>
        <p:txBody>
          <a:bodyPr wrap="square" lIns="0" tIns="0" rIns="0" bIns="0" rtlCol="0">
            <a:no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de-DE" sz="1800" b="0" i="0" u="none" strike="noStrike" kern="0" cap="none" spc="0" normalizeH="0" baseline="0" noProof="0">
                <a:ln>
                  <a:noFill/>
                </a:ln>
                <a:solidFill>
                  <a:prstClr val="black"/>
                </a:solidFill>
                <a:effectLst/>
                <a:uLnTx/>
                <a:uFillTx/>
              </a:rPr>
              <a:t>2 Bilder / Video einfügen:</a:t>
            </a:r>
            <a:br>
              <a:rPr kumimoji="0" lang="de-DE" sz="1800" b="0" i="0" u="none" strike="noStrike" kern="0" cap="none" spc="0" normalizeH="0" baseline="0" noProof="0">
                <a:ln>
                  <a:noFill/>
                </a:ln>
                <a:solidFill>
                  <a:prstClr val="black"/>
                </a:solidFill>
                <a:effectLst/>
                <a:uLnTx/>
                <a:uFillTx/>
              </a:rPr>
            </a:br>
            <a:r>
              <a:rPr kumimoji="0" lang="de-DE" sz="1800" b="0" i="0" u="none" strike="noStrike" kern="0" cap="none" spc="0" normalizeH="0" baseline="0" noProof="0">
                <a:ln>
                  <a:noFill/>
                </a:ln>
                <a:solidFill>
                  <a:prstClr val="black"/>
                </a:solidFill>
                <a:effectLst/>
                <a:uLnTx/>
                <a:uFillTx/>
              </a:rPr>
              <a:t>Pfad</a:t>
            </a:r>
            <a:endParaRPr kumimoji="0" lang="de-CH" sz="1800" b="0" i="0" u="none" strike="noStrike" kern="0" cap="none" spc="0" normalizeH="0" baseline="0" noProof="0">
              <a:ln>
                <a:noFill/>
              </a:ln>
              <a:solidFill>
                <a:prstClr val="black"/>
              </a:solidFill>
              <a:effectLst/>
              <a:uLnTx/>
              <a:uFillTx/>
            </a:endParaRPr>
          </a:p>
        </p:txBody>
      </p:sp>
      <p:pic>
        <p:nvPicPr>
          <p:cNvPr id="12" name="Grafik 11">
            <a:extLst>
              <a:ext uri="{FF2B5EF4-FFF2-40B4-BE49-F238E27FC236}">
                <a16:creationId xmlns:a16="http://schemas.microsoft.com/office/drawing/2014/main" id="{058C06A1-1539-4306-9E29-8E7EA6BFB935}"/>
              </a:ext>
            </a:extLst>
          </p:cNvPr>
          <p:cNvPicPr>
            <a:picLocks noChangeAspect="1"/>
          </p:cNvPicPr>
          <p:nvPr userDrawn="1"/>
        </p:nvPicPr>
        <p:blipFill>
          <a:blip r:embed="rId2"/>
          <a:stretch>
            <a:fillRect/>
          </a:stretch>
        </p:blipFill>
        <p:spPr>
          <a:xfrm>
            <a:off x="-3999187" y="1764336"/>
            <a:ext cx="1632034" cy="1917799"/>
          </a:xfrm>
          <a:prstGeom prst="rect">
            <a:avLst/>
          </a:prstGeom>
        </p:spPr>
      </p:pic>
      <p:pic>
        <p:nvPicPr>
          <p:cNvPr id="13" name="Grafik 12">
            <a:extLst>
              <a:ext uri="{FF2B5EF4-FFF2-40B4-BE49-F238E27FC236}">
                <a16:creationId xmlns:a16="http://schemas.microsoft.com/office/drawing/2014/main" id="{B2C855C1-A1E9-4775-ACAD-78D0E4FB08A0}"/>
              </a:ext>
            </a:extLst>
          </p:cNvPr>
          <p:cNvPicPr>
            <a:picLocks noChangeAspect="1"/>
          </p:cNvPicPr>
          <p:nvPr userDrawn="1"/>
        </p:nvPicPr>
        <p:blipFill>
          <a:blip r:embed="rId3"/>
          <a:stretch>
            <a:fillRect/>
          </a:stretch>
        </p:blipFill>
        <p:spPr>
          <a:xfrm>
            <a:off x="-3999187" y="3703798"/>
            <a:ext cx="757984" cy="687475"/>
          </a:xfrm>
          <a:prstGeom prst="rect">
            <a:avLst/>
          </a:prstGeom>
        </p:spPr>
      </p:pic>
      <p:pic>
        <p:nvPicPr>
          <p:cNvPr id="14" name="Grafik 13">
            <a:extLst>
              <a:ext uri="{FF2B5EF4-FFF2-40B4-BE49-F238E27FC236}">
                <a16:creationId xmlns:a16="http://schemas.microsoft.com/office/drawing/2014/main" id="{EBC6850C-DDA1-401D-ADFE-172A2F80989E}"/>
              </a:ext>
            </a:extLst>
          </p:cNvPr>
          <p:cNvPicPr>
            <a:picLocks noChangeAspect="1"/>
          </p:cNvPicPr>
          <p:nvPr userDrawn="1"/>
        </p:nvPicPr>
        <p:blipFill>
          <a:blip r:embed="rId4"/>
          <a:stretch>
            <a:fillRect/>
          </a:stretch>
        </p:blipFill>
        <p:spPr>
          <a:xfrm>
            <a:off x="-4021057" y="4475198"/>
            <a:ext cx="3457058" cy="2193802"/>
          </a:xfrm>
          <a:prstGeom prst="rect">
            <a:avLst/>
          </a:prstGeom>
        </p:spPr>
      </p:pic>
      <p:sp>
        <p:nvSpPr>
          <p:cNvPr id="10" name="Textplatzhalter 15">
            <a:extLst>
              <a:ext uri="{FF2B5EF4-FFF2-40B4-BE49-F238E27FC236}">
                <a16:creationId xmlns:a16="http://schemas.microsoft.com/office/drawing/2014/main" id="{784AB22B-76EE-44FB-BAE1-6A4D1BCA9788}"/>
              </a:ext>
            </a:extLst>
          </p:cNvPr>
          <p:cNvSpPr>
            <a:spLocks noGrp="1"/>
          </p:cNvSpPr>
          <p:nvPr>
            <p:ph type="body" sz="quarter" idx="14" hasCustomPrompt="1"/>
          </p:nvPr>
        </p:nvSpPr>
        <p:spPr>
          <a:xfrm>
            <a:off x="8223800"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spTree>
    <p:extLst>
      <p:ext uri="{BB962C8B-B14F-4D97-AF65-F5344CB8AC3E}">
        <p14:creationId xmlns:p14="http://schemas.microsoft.com/office/powerpoint/2010/main" val="211789388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sses Element mit Tit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9D2D8B8C-D0DC-4FCC-8565-D6FEE3A99D0D}"/>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de-DE"/>
              <a:t>Bild Höhe 19.05 Breite 33.87 cm durch Klicken auf Symbol hinzufügen</a:t>
            </a:r>
            <a:endParaRPr lang="de-CH"/>
          </a:p>
        </p:txBody>
      </p:sp>
      <p:sp>
        <p:nvSpPr>
          <p:cNvPr id="6" name="Textfeld 5">
            <a:extLst>
              <a:ext uri="{FF2B5EF4-FFF2-40B4-BE49-F238E27FC236}">
                <a16:creationId xmlns:a16="http://schemas.microsoft.com/office/drawing/2014/main" id="{3A7AF023-7DCD-4864-8D60-FB08104049D9}"/>
              </a:ext>
            </a:extLst>
          </p:cNvPr>
          <p:cNvSpPr txBox="1"/>
          <p:nvPr userDrawn="1"/>
        </p:nvSpPr>
        <p:spPr>
          <a:xfrm>
            <a:off x="-3984000" y="326630"/>
            <a:ext cx="3420000" cy="1662508"/>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de-CH" sz="1800" b="0" i="0" u="none" strike="noStrike" kern="0" cap="none" spc="0" normalizeH="0" baseline="0" noProof="0">
                <a:ln>
                  <a:noFill/>
                </a:ln>
                <a:solidFill>
                  <a:prstClr val="black"/>
                </a:solidFill>
                <a:effectLst/>
                <a:uLnTx/>
                <a:uFillTx/>
              </a:rPr>
              <a:t>1 grossflächiges Bild einfügen:</a:t>
            </a:r>
            <a:br>
              <a:rPr kumimoji="0" lang="de-CH" sz="1800" b="0" i="0" u="none" strike="noStrike" kern="0" cap="none" spc="0" normalizeH="0" baseline="0" noProof="0">
                <a:ln>
                  <a:noFill/>
                </a:ln>
                <a:solidFill>
                  <a:prstClr val="black"/>
                </a:solidFill>
                <a:effectLst/>
                <a:uLnTx/>
                <a:uFillTx/>
              </a:rPr>
            </a:br>
            <a:endParaRPr kumimoji="0" lang="de-CH" sz="1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 typeface="+mj-lt"/>
              <a:buNone/>
              <a:tabLst/>
              <a:defRPr/>
            </a:pPr>
            <a:endParaRPr kumimoji="0" lang="de-CH" sz="1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 typeface="+mj-lt"/>
              <a:buNone/>
              <a:tabLst/>
              <a:defRPr/>
            </a:pPr>
            <a:r>
              <a:rPr kumimoji="0" lang="de-CH" sz="1800" b="0" i="0" u="none" strike="noStrike" kern="0" cap="none" spc="0" normalizeH="0" baseline="0" noProof="0">
                <a:ln>
                  <a:noFill/>
                </a:ln>
                <a:solidFill>
                  <a:prstClr val="black"/>
                </a:solidFill>
                <a:effectLst/>
                <a:uLnTx/>
                <a:uFillTx/>
              </a:rPr>
              <a:t>Wenn Titel auf Bild, Lesbarkeit prüfen, Text-Farbe je nach Bild anpassen</a:t>
            </a:r>
          </a:p>
        </p:txBody>
      </p:sp>
      <p:pic>
        <p:nvPicPr>
          <p:cNvPr id="10" name="Grafik 9">
            <a:extLst>
              <a:ext uri="{FF2B5EF4-FFF2-40B4-BE49-F238E27FC236}">
                <a16:creationId xmlns:a16="http://schemas.microsoft.com/office/drawing/2014/main" id="{5C2FAF42-5464-4CEF-836F-0C93911C77A1}"/>
              </a:ext>
            </a:extLst>
          </p:cNvPr>
          <p:cNvPicPr>
            <a:picLocks noChangeAspect="1"/>
          </p:cNvPicPr>
          <p:nvPr userDrawn="1"/>
        </p:nvPicPr>
        <p:blipFill>
          <a:blip r:embed="rId2"/>
          <a:stretch>
            <a:fillRect/>
          </a:stretch>
        </p:blipFill>
        <p:spPr>
          <a:xfrm>
            <a:off x="-3999187" y="2268752"/>
            <a:ext cx="1632034" cy="1917799"/>
          </a:xfrm>
          <a:prstGeom prst="rect">
            <a:avLst/>
          </a:prstGeom>
        </p:spPr>
      </p:pic>
      <p:pic>
        <p:nvPicPr>
          <p:cNvPr id="11" name="Grafik 10">
            <a:extLst>
              <a:ext uri="{FF2B5EF4-FFF2-40B4-BE49-F238E27FC236}">
                <a16:creationId xmlns:a16="http://schemas.microsoft.com/office/drawing/2014/main" id="{2864A8F6-2ED8-4CAA-B6E2-D8A677541401}"/>
              </a:ext>
            </a:extLst>
          </p:cNvPr>
          <p:cNvPicPr>
            <a:picLocks noChangeAspect="1"/>
          </p:cNvPicPr>
          <p:nvPr userDrawn="1"/>
        </p:nvPicPr>
        <p:blipFill>
          <a:blip r:embed="rId3"/>
          <a:stretch>
            <a:fillRect/>
          </a:stretch>
        </p:blipFill>
        <p:spPr>
          <a:xfrm>
            <a:off x="-3999187" y="4208214"/>
            <a:ext cx="757984" cy="687475"/>
          </a:xfrm>
          <a:prstGeom prst="rect">
            <a:avLst/>
          </a:prstGeom>
        </p:spPr>
      </p:pic>
      <p:pic>
        <p:nvPicPr>
          <p:cNvPr id="12" name="Grafik 11">
            <a:extLst>
              <a:ext uri="{FF2B5EF4-FFF2-40B4-BE49-F238E27FC236}">
                <a16:creationId xmlns:a16="http://schemas.microsoft.com/office/drawing/2014/main" id="{BE6763AF-2A6F-4F07-AF71-4AAB1F952848}"/>
              </a:ext>
            </a:extLst>
          </p:cNvPr>
          <p:cNvPicPr>
            <a:picLocks noChangeAspect="1"/>
          </p:cNvPicPr>
          <p:nvPr userDrawn="1"/>
        </p:nvPicPr>
        <p:blipFill>
          <a:blip r:embed="rId4"/>
          <a:stretch>
            <a:fillRect/>
          </a:stretch>
        </p:blipFill>
        <p:spPr>
          <a:xfrm>
            <a:off x="-4021057" y="4979614"/>
            <a:ext cx="3457058" cy="2193802"/>
          </a:xfrm>
          <a:prstGeom prst="rect">
            <a:avLst/>
          </a:prstGeom>
        </p:spPr>
      </p:pic>
      <p:sp>
        <p:nvSpPr>
          <p:cNvPr id="2" name="Titel 1">
            <a:extLst>
              <a:ext uri="{FF2B5EF4-FFF2-40B4-BE49-F238E27FC236}">
                <a16:creationId xmlns:a16="http://schemas.microsoft.com/office/drawing/2014/main" id="{EDF3D9FF-5070-4B00-B6C8-703C8D94F075}"/>
              </a:ext>
            </a:extLst>
          </p:cNvPr>
          <p:cNvSpPr>
            <a:spLocks noGrp="1"/>
          </p:cNvSpPr>
          <p:nvPr>
            <p:ph type="title" hasCustomPrompt="1"/>
          </p:nvPr>
        </p:nvSpPr>
        <p:spPr/>
        <p:txBody>
          <a:bodyPr/>
          <a:lstStyle>
            <a:lvl1pPr>
              <a:defRPr/>
            </a:lvl1pPr>
          </a:lstStyle>
          <a:p>
            <a:r>
              <a:rPr lang="de-DE"/>
              <a:t>Titel eingeben</a:t>
            </a:r>
            <a:endParaRPr lang="de-CH"/>
          </a:p>
        </p:txBody>
      </p:sp>
      <p:sp>
        <p:nvSpPr>
          <p:cNvPr id="13" name="Textplatzhalter 15">
            <a:extLst>
              <a:ext uri="{FF2B5EF4-FFF2-40B4-BE49-F238E27FC236}">
                <a16:creationId xmlns:a16="http://schemas.microsoft.com/office/drawing/2014/main" id="{4F01B9C5-C4B6-420D-86E9-6D1ED054C5DD}"/>
              </a:ext>
            </a:extLst>
          </p:cNvPr>
          <p:cNvSpPr>
            <a:spLocks noGrp="1"/>
          </p:cNvSpPr>
          <p:nvPr>
            <p:ph type="body" sz="quarter" idx="14" hasCustomPrompt="1"/>
          </p:nvPr>
        </p:nvSpPr>
        <p:spPr>
          <a:xfrm>
            <a:off x="8223800"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spTree>
    <p:extLst>
      <p:ext uri="{BB962C8B-B14F-4D97-AF65-F5344CB8AC3E}">
        <p14:creationId xmlns:p14="http://schemas.microsoft.com/office/powerpoint/2010/main" val="1586900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lm einfügen">
    <p:bg>
      <p:bgRef idx="1001">
        <a:schemeClr val="bg1"/>
      </p:bgRef>
    </p:bg>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E1A6FA62-2FC8-4B4F-97ED-07D074900B2F}"/>
              </a:ext>
            </a:extLst>
          </p:cNvPr>
          <p:cNvSpPr>
            <a:spLocks noGrp="1"/>
          </p:cNvSpPr>
          <p:nvPr>
            <p:ph type="media" sz="quarter" idx="10" hasCustomPrompt="1"/>
          </p:nvPr>
        </p:nvSpPr>
        <p:spPr>
          <a:xfrm>
            <a:off x="0" y="0"/>
            <a:ext cx="12396788" cy="6858000"/>
          </a:xfrm>
        </p:spPr>
        <p:txBody>
          <a:bodyPr/>
          <a:lstStyle>
            <a:lvl1pPr marL="0" indent="0">
              <a:buNone/>
              <a:defRPr>
                <a:solidFill>
                  <a:schemeClr val="bg1"/>
                </a:solidFill>
              </a:defRPr>
            </a:lvl1pPr>
          </a:lstStyle>
          <a:p>
            <a:r>
              <a:rPr lang="de-DE"/>
              <a:t>Film einfügen</a:t>
            </a:r>
            <a:endParaRPr lang="de-CH"/>
          </a:p>
        </p:txBody>
      </p:sp>
      <p:sp>
        <p:nvSpPr>
          <p:cNvPr id="6" name="Textfeld 5">
            <a:extLst>
              <a:ext uri="{FF2B5EF4-FFF2-40B4-BE49-F238E27FC236}">
                <a16:creationId xmlns:a16="http://schemas.microsoft.com/office/drawing/2014/main" id="{88FA001A-EA83-4802-B1E0-3D117F2899E2}"/>
              </a:ext>
            </a:extLst>
          </p:cNvPr>
          <p:cNvSpPr txBox="1"/>
          <p:nvPr userDrawn="1"/>
        </p:nvSpPr>
        <p:spPr>
          <a:xfrm>
            <a:off x="-6033568" y="3249000"/>
            <a:ext cx="5289567" cy="2160000"/>
          </a:xfrm>
          <a:prstGeom prst="rect">
            <a:avLst/>
          </a:prstGeom>
          <a:noFill/>
        </p:spPr>
        <p:txBody>
          <a:bodyPr wrap="square" lIns="0" tIns="0" rIns="0" bIns="0" rtlCol="0">
            <a:no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de-DE" sz="1800" b="0" i="0" u="none" strike="noStrike" kern="0" cap="none" spc="0" normalizeH="0" baseline="0" noProof="0" err="1">
                <a:ln>
                  <a:noFill/>
                </a:ln>
                <a:solidFill>
                  <a:prstClr val="black"/>
                </a:solidFill>
                <a:effectLst/>
                <a:uLnTx/>
                <a:uFillTx/>
              </a:rPr>
              <a:t>Grösse</a:t>
            </a:r>
            <a:r>
              <a:rPr kumimoji="0" lang="de-DE" sz="1800" b="0" i="0" u="none" strike="noStrike" kern="0" cap="none" spc="0" normalizeH="0" baseline="0" noProof="0">
                <a:ln>
                  <a:noFill/>
                </a:ln>
                <a:solidFill>
                  <a:prstClr val="black"/>
                </a:solidFill>
                <a:effectLst/>
                <a:uLnTx/>
                <a:uFillTx/>
              </a:rPr>
              <a:t>  des Bild muss situativ angepasst werden (Eckpunkte ziehen für Bild grösser oder kleiner zu machen).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de-DE" sz="1800" b="0" i="0" u="none" strike="noStrike" kern="0" cap="none" spc="0" normalizeH="0" baseline="0" noProof="0">
                <a:ln>
                  <a:noFill/>
                </a:ln>
                <a:solidFill>
                  <a:prstClr val="black"/>
                </a:solidFill>
                <a:effectLst/>
                <a:uLnTx/>
                <a:uFillTx/>
              </a:rPr>
              <a:t>Es wird empfohlen Filme bei externen Präsentationen lokal (Desktop) abzulegen oder </a:t>
            </a:r>
            <a:r>
              <a:rPr kumimoji="0" lang="de-DE" sz="1800" b="0" i="0" u="none" strike="noStrike" kern="0" cap="none" spc="0" normalizeH="0" baseline="0" noProof="0" err="1">
                <a:ln>
                  <a:noFill/>
                </a:ln>
                <a:solidFill>
                  <a:prstClr val="black"/>
                </a:solidFill>
                <a:effectLst/>
                <a:uLnTx/>
                <a:uFillTx/>
              </a:rPr>
              <a:t>Youtubelink</a:t>
            </a:r>
            <a:r>
              <a:rPr kumimoji="0" lang="de-DE" sz="1800" b="0" i="0" u="none" strike="noStrike" kern="0" cap="none" spc="0" normalizeH="0" baseline="0" noProof="0">
                <a:ln>
                  <a:noFill/>
                </a:ln>
                <a:solidFill>
                  <a:prstClr val="black"/>
                </a:solidFill>
                <a:effectLst/>
                <a:uLnTx/>
                <a:uFillTx/>
              </a:rPr>
              <a:t> einzubinden (braucht Internetverbindung)</a:t>
            </a:r>
            <a:br>
              <a:rPr kumimoji="0" lang="de-DE" sz="1800" b="0" i="0" u="none" strike="noStrike" kern="0" cap="none" spc="0" normalizeH="0" baseline="0" noProof="0">
                <a:ln>
                  <a:noFill/>
                </a:ln>
                <a:solidFill>
                  <a:prstClr val="black"/>
                </a:solidFill>
                <a:effectLst/>
                <a:uLnTx/>
                <a:uFillTx/>
              </a:rPr>
            </a:br>
            <a:endParaRPr kumimoji="0" lang="de-CH" sz="1800" b="0" i="0" u="none" strike="noStrike" kern="0" cap="none" spc="0" normalizeH="0" baseline="0" noProof="0">
              <a:ln>
                <a:noFill/>
              </a:ln>
              <a:solidFill>
                <a:prstClr val="black"/>
              </a:solidFill>
              <a:effectLst/>
              <a:uLnTx/>
              <a:uFillTx/>
            </a:endParaRPr>
          </a:p>
        </p:txBody>
      </p:sp>
      <p:pic>
        <p:nvPicPr>
          <p:cNvPr id="2" name="Grafik 1">
            <a:extLst>
              <a:ext uri="{FF2B5EF4-FFF2-40B4-BE49-F238E27FC236}">
                <a16:creationId xmlns:a16="http://schemas.microsoft.com/office/drawing/2014/main" id="{56FD8003-059F-4699-A469-6723E05A95A8}"/>
              </a:ext>
            </a:extLst>
          </p:cNvPr>
          <p:cNvPicPr>
            <a:picLocks noChangeAspect="1"/>
          </p:cNvPicPr>
          <p:nvPr userDrawn="1"/>
        </p:nvPicPr>
        <p:blipFill>
          <a:blip r:embed="rId2"/>
          <a:stretch>
            <a:fillRect/>
          </a:stretch>
        </p:blipFill>
        <p:spPr>
          <a:xfrm>
            <a:off x="-6054111" y="-41353"/>
            <a:ext cx="5696243" cy="3029106"/>
          </a:xfrm>
          <a:prstGeom prst="rect">
            <a:avLst/>
          </a:prstGeom>
        </p:spPr>
      </p:pic>
    </p:spTree>
    <p:extLst>
      <p:ext uri="{BB962C8B-B14F-4D97-AF65-F5344CB8AC3E}">
        <p14:creationId xmlns:p14="http://schemas.microsoft.com/office/powerpoint/2010/main" val="40581665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F4918-A993-1CFC-ADBA-0CE08F33594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2BA322-44B7-7898-69C8-F1536B15AF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9FF4FE5-6438-46A1-37F6-038A9B67C66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C69A6B8-CD08-1FEC-98F0-9D77406E27D6}"/>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6" name="Fußzeilenplatzhalter 5">
            <a:extLst>
              <a:ext uri="{FF2B5EF4-FFF2-40B4-BE49-F238E27FC236}">
                <a16:creationId xmlns:a16="http://schemas.microsoft.com/office/drawing/2014/main" id="{DE612F71-6E4F-B523-7857-A2FB015764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AA32CB0-D0C8-07FF-2ECE-7D982C9C1506}"/>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a:extLst>
              <a:ext uri="{FF2B5EF4-FFF2-40B4-BE49-F238E27FC236}">
                <a16:creationId xmlns:a16="http://schemas.microsoft.com/office/drawing/2014/main" id="{035832E9-E115-3A37-BA0C-B2E4BCE44E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796721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lien schwarz">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92172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lien weiss">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44639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hlussfolie mit Sponsoren-Logo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CD3D1C6-D235-462F-AC0E-89642B6BA3A5}"/>
              </a:ext>
            </a:extLst>
          </p:cNvPr>
          <p:cNvSpPr/>
          <p:nvPr userDrawn="1"/>
        </p:nvSpPr>
        <p:spPr>
          <a:xfrm>
            <a:off x="-12000" y="1269000"/>
            <a:ext cx="12216000" cy="43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0AD3D769-BAFD-41CE-9366-F223AD4B324F}"/>
              </a:ext>
            </a:extLst>
          </p:cNvPr>
          <p:cNvSpPr>
            <a:spLocks noGrp="1"/>
          </p:cNvSpPr>
          <p:nvPr>
            <p:ph type="title" hasCustomPrompt="1"/>
          </p:nvPr>
        </p:nvSpPr>
        <p:spPr>
          <a:xfrm>
            <a:off x="390524" y="621937"/>
            <a:ext cx="9504000" cy="1120775"/>
          </a:xfrm>
        </p:spPr>
        <p:txBody>
          <a:bodyPr/>
          <a:lstStyle>
            <a:lvl1pPr>
              <a:defRPr/>
            </a:lvl1pPr>
          </a:lstStyle>
          <a:p>
            <a:r>
              <a:rPr lang="de-DE"/>
              <a:t>z.B. Herzlichen Dank</a:t>
            </a:r>
            <a:br>
              <a:rPr lang="de-DE"/>
            </a:br>
            <a:r>
              <a:rPr lang="de-DE"/>
              <a:t>für Ihre Aufmerksamkeit</a:t>
            </a:r>
            <a:endParaRPr lang="de-CH"/>
          </a:p>
        </p:txBody>
      </p:sp>
      <p:pic>
        <p:nvPicPr>
          <p:cNvPr id="6" name="Grafik 5">
            <a:extLst>
              <a:ext uri="{FF2B5EF4-FFF2-40B4-BE49-F238E27FC236}">
                <a16:creationId xmlns:a16="http://schemas.microsoft.com/office/drawing/2014/main" id="{D275DCF3-18ED-4F2A-B521-DE9E7A5861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390003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EliteMissionen Sommer Turnen">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5D00022-F123-4927-A81F-A49CC0864F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70" y="2337"/>
            <a:ext cx="12186459" cy="6853325"/>
          </a:xfrm>
          <a:prstGeom prst="rect">
            <a:avLst/>
          </a:prstGeom>
        </p:spPr>
      </p:pic>
      <p:sp>
        <p:nvSpPr>
          <p:cNvPr id="2" name="Titel 1">
            <a:extLst>
              <a:ext uri="{FF2B5EF4-FFF2-40B4-BE49-F238E27FC236}">
                <a16:creationId xmlns:a16="http://schemas.microsoft.com/office/drawing/2014/main" id="{CAD8965A-37ED-4D91-A1C7-46F0E6842AAC}"/>
              </a:ext>
            </a:extLst>
          </p:cNvPr>
          <p:cNvSpPr>
            <a:spLocks noGrp="1"/>
          </p:cNvSpPr>
          <p:nvPr>
            <p:ph type="ctrTitle" hasCustomPrompt="1"/>
          </p:nvPr>
        </p:nvSpPr>
        <p:spPr>
          <a:xfrm>
            <a:off x="388620" y="532491"/>
            <a:ext cx="9204265" cy="1285390"/>
          </a:xfrm>
        </p:spPr>
        <p:txBody>
          <a:bodyPr anchor="t" anchorCtr="0"/>
          <a:lstStyle>
            <a:lvl1pPr algn="l">
              <a:defRPr sz="4500">
                <a:solidFill>
                  <a:schemeClr val="bg1"/>
                </a:solidFill>
                <a:latin typeface="+mj-lt"/>
              </a:defRPr>
            </a:lvl1pPr>
          </a:lstStyle>
          <a:p>
            <a:r>
              <a:rPr lang="de-DE"/>
              <a:t>Titel eingeben</a:t>
            </a:r>
            <a:br>
              <a:rPr lang="de-DE"/>
            </a:br>
            <a:br>
              <a:rPr lang="de-DE"/>
            </a:br>
            <a:endParaRPr lang="de-CH"/>
          </a:p>
        </p:txBody>
      </p:sp>
      <p:sp>
        <p:nvSpPr>
          <p:cNvPr id="12" name="Textplatzhalter 3">
            <a:extLst>
              <a:ext uri="{FF2B5EF4-FFF2-40B4-BE49-F238E27FC236}">
                <a16:creationId xmlns:a16="http://schemas.microsoft.com/office/drawing/2014/main" id="{3467090D-38D1-449F-8DE6-D396FB2FE533}"/>
              </a:ext>
            </a:extLst>
          </p:cNvPr>
          <p:cNvSpPr>
            <a:spLocks noGrp="1"/>
          </p:cNvSpPr>
          <p:nvPr>
            <p:ph type="body" sz="quarter" idx="11" hasCustomPrompt="1"/>
          </p:nvPr>
        </p:nvSpPr>
        <p:spPr>
          <a:xfrm>
            <a:off x="400050" y="2471738"/>
            <a:ext cx="3708000" cy="379412"/>
          </a:xfr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TT. MMMM JJJJ</a:t>
            </a:r>
          </a:p>
        </p:txBody>
      </p:sp>
      <p:sp>
        <p:nvSpPr>
          <p:cNvPr id="10" name="Rechteck 9">
            <a:extLst>
              <a:ext uri="{FF2B5EF4-FFF2-40B4-BE49-F238E27FC236}">
                <a16:creationId xmlns:a16="http://schemas.microsoft.com/office/drawing/2014/main" id="{C38DE53A-FD39-4B8B-ADE7-4067C6E4C1C3}"/>
              </a:ext>
            </a:extLst>
          </p:cNvPr>
          <p:cNvSpPr/>
          <p:nvPr userDrawn="1"/>
        </p:nvSpPr>
        <p:spPr>
          <a:xfrm>
            <a:off x="-4633192" y="342900"/>
            <a:ext cx="3960440" cy="1130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tx1"/>
                </a:solidFill>
              </a:rPr>
              <a:t>Titelbild kopieren und in Präsentation einfügen.</a:t>
            </a:r>
          </a:p>
        </p:txBody>
      </p:sp>
      <p:pic>
        <p:nvPicPr>
          <p:cNvPr id="9" name="Grafik 8">
            <a:extLst>
              <a:ext uri="{FF2B5EF4-FFF2-40B4-BE49-F238E27FC236}">
                <a16:creationId xmlns:a16="http://schemas.microsoft.com/office/drawing/2014/main" id="{80F32C71-C979-4D40-B0AF-3745E96B73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309206300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ild mit Titel">
    <p:spTree>
      <p:nvGrpSpPr>
        <p:cNvPr id="1" name=""/>
        <p:cNvGrpSpPr/>
        <p:nvPr/>
      </p:nvGrpSpPr>
      <p:grpSpPr>
        <a:xfrm>
          <a:off x="0" y="0"/>
          <a:ext cx="0" cy="0"/>
          <a:chOff x="0" y="0"/>
          <a:chExt cx="0" cy="0"/>
        </a:xfrm>
      </p:grpSpPr>
      <p:pic>
        <p:nvPicPr>
          <p:cNvPr id="7" name="Grafik 25">
            <a:extLst>
              <a:ext uri="{FF2B5EF4-FFF2-40B4-BE49-F238E27FC236}">
                <a16:creationId xmlns:a16="http://schemas.microsoft.com/office/drawing/2014/main" id="{02D3E942-9C9C-A745-811D-0B940E72485C}"/>
              </a:ext>
            </a:extLst>
          </p:cNvPr>
          <p:cNvPicPr>
            <a:picLocks noChangeAspect="1"/>
          </p:cNvPicPr>
          <p:nvPr userDrawn="1"/>
        </p:nvPicPr>
        <p:blipFill rotWithShape="1">
          <a:blip r:embed="rId2"/>
          <a:srcRect l="2" r="85118"/>
          <a:stretch/>
        </p:blipFill>
        <p:spPr>
          <a:xfrm>
            <a:off x="478367" y="419754"/>
            <a:ext cx="288000" cy="471468"/>
          </a:xfrm>
          <a:prstGeom prst="rect">
            <a:avLst/>
          </a:prstGeom>
        </p:spPr>
      </p:pic>
      <p:sp>
        <p:nvSpPr>
          <p:cNvPr id="5" name="Bildplatzhalter 4">
            <a:extLst>
              <a:ext uri="{FF2B5EF4-FFF2-40B4-BE49-F238E27FC236}">
                <a16:creationId xmlns:a16="http://schemas.microsoft.com/office/drawing/2014/main" id="{6E3C62DA-BB84-DAB8-D4DD-F1E9881D3D8A}"/>
              </a:ext>
            </a:extLst>
          </p:cNvPr>
          <p:cNvSpPr>
            <a:spLocks noGrp="1"/>
          </p:cNvSpPr>
          <p:nvPr>
            <p:ph type="pic" sz="quarter" idx="11" hasCustomPrompt="1"/>
          </p:nvPr>
        </p:nvSpPr>
        <p:spPr>
          <a:xfrm>
            <a:off x="0" y="1172636"/>
            <a:ext cx="12192000" cy="5685365"/>
          </a:xfrm>
          <a:prstGeom prst="rect">
            <a:avLst/>
          </a:prstGeom>
        </p:spPr>
        <p:txBody>
          <a:bodyPr anchor="ctr"/>
          <a:lstStyle>
            <a:lvl1pPr marL="0" indent="0" algn="ctr">
              <a:buNone/>
              <a:defRPr sz="2400"/>
            </a:lvl1pPr>
          </a:lstStyle>
          <a:p>
            <a:r>
              <a:rPr lang="de-DE"/>
              <a:t>Bild einfügen</a:t>
            </a:r>
          </a:p>
        </p:txBody>
      </p:sp>
      <p:sp>
        <p:nvSpPr>
          <p:cNvPr id="9" name="Textplatzhalter 2">
            <a:extLst>
              <a:ext uri="{FF2B5EF4-FFF2-40B4-BE49-F238E27FC236}">
                <a16:creationId xmlns:a16="http://schemas.microsoft.com/office/drawing/2014/main" id="{3D78848F-C533-6542-BDAA-1BFA5B848DC0}"/>
              </a:ext>
            </a:extLst>
          </p:cNvPr>
          <p:cNvSpPr>
            <a:spLocks noGrp="1"/>
          </p:cNvSpPr>
          <p:nvPr>
            <p:ph type="body" sz="quarter" idx="10" hasCustomPrompt="1"/>
          </p:nvPr>
        </p:nvSpPr>
        <p:spPr>
          <a:xfrm>
            <a:off x="1727200" y="404285"/>
            <a:ext cx="10225619" cy="768351"/>
          </a:xfrm>
          <a:prstGeom prst="rect">
            <a:avLst/>
          </a:prstGeom>
        </p:spPr>
        <p:txBody>
          <a:bodyPr lIns="0" tIns="0" rIns="0" bIns="0"/>
          <a:lstStyle>
            <a:lvl1pPr marL="0" indent="0">
              <a:lnSpc>
                <a:spcPts val="2933"/>
              </a:lnSpc>
              <a:spcBef>
                <a:spcPts val="0"/>
              </a:spcBef>
              <a:buNone/>
              <a:defRPr sz="2667" b="1"/>
            </a:lvl1pPr>
          </a:lstStyle>
          <a:p>
            <a:pPr lvl="0"/>
            <a:r>
              <a:rPr lang="de-DE"/>
              <a:t>Titel hinzufügen</a:t>
            </a:r>
          </a:p>
        </p:txBody>
      </p:sp>
    </p:spTree>
    <p:extLst>
      <p:ext uri="{BB962C8B-B14F-4D97-AF65-F5344CB8AC3E}">
        <p14:creationId xmlns:p14="http://schemas.microsoft.com/office/powerpoint/2010/main" val="250484932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nhalt Text 2spalti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1EB08630-F57B-B239-A7ED-B3869B47A566}"/>
              </a:ext>
            </a:extLst>
          </p:cNvPr>
          <p:cNvSpPr/>
          <p:nvPr userDrawn="1"/>
        </p:nvSpPr>
        <p:spPr>
          <a:xfrm>
            <a:off x="1" y="1172635"/>
            <a:ext cx="12192000" cy="568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7" name="Grafik 25">
            <a:extLst>
              <a:ext uri="{FF2B5EF4-FFF2-40B4-BE49-F238E27FC236}">
                <a16:creationId xmlns:a16="http://schemas.microsoft.com/office/drawing/2014/main" id="{02D3E942-9C9C-A745-811D-0B940E72485C}"/>
              </a:ext>
            </a:extLst>
          </p:cNvPr>
          <p:cNvPicPr>
            <a:picLocks noChangeAspect="1"/>
          </p:cNvPicPr>
          <p:nvPr userDrawn="1"/>
        </p:nvPicPr>
        <p:blipFill rotWithShape="1">
          <a:blip r:embed="rId2"/>
          <a:srcRect l="2" r="85118"/>
          <a:stretch/>
        </p:blipFill>
        <p:spPr>
          <a:xfrm>
            <a:off x="478367" y="419754"/>
            <a:ext cx="288000" cy="471468"/>
          </a:xfrm>
          <a:prstGeom prst="rect">
            <a:avLst/>
          </a:prstGeom>
        </p:spPr>
      </p:pic>
      <p:sp>
        <p:nvSpPr>
          <p:cNvPr id="20" name="Textplatzhalter 2">
            <a:extLst>
              <a:ext uri="{FF2B5EF4-FFF2-40B4-BE49-F238E27FC236}">
                <a16:creationId xmlns:a16="http://schemas.microsoft.com/office/drawing/2014/main" id="{48F81373-C465-3C4F-A550-C3F7C989C324}"/>
              </a:ext>
            </a:extLst>
          </p:cNvPr>
          <p:cNvSpPr>
            <a:spLocks noGrp="1"/>
          </p:cNvSpPr>
          <p:nvPr>
            <p:ph type="body" sz="quarter" idx="10" hasCustomPrompt="1"/>
          </p:nvPr>
        </p:nvSpPr>
        <p:spPr>
          <a:xfrm>
            <a:off x="1727200" y="404285"/>
            <a:ext cx="10225619" cy="768351"/>
          </a:xfrm>
          <a:prstGeom prst="rect">
            <a:avLst/>
          </a:prstGeom>
        </p:spPr>
        <p:txBody>
          <a:bodyPr lIns="0" tIns="0" rIns="0" bIns="0"/>
          <a:lstStyle>
            <a:lvl1pPr marL="0" indent="0">
              <a:lnSpc>
                <a:spcPts val="2933"/>
              </a:lnSpc>
              <a:spcBef>
                <a:spcPts val="0"/>
              </a:spcBef>
              <a:buNone/>
              <a:defRPr sz="2667" b="1"/>
            </a:lvl1pPr>
          </a:lstStyle>
          <a:p>
            <a:pPr lvl="0"/>
            <a:r>
              <a:rPr lang="de-DE"/>
              <a:t>Titel hinzufügen</a:t>
            </a:r>
          </a:p>
        </p:txBody>
      </p:sp>
      <p:sp>
        <p:nvSpPr>
          <p:cNvPr id="3" name="Textplatzhalter 2">
            <a:extLst>
              <a:ext uri="{FF2B5EF4-FFF2-40B4-BE49-F238E27FC236}">
                <a16:creationId xmlns:a16="http://schemas.microsoft.com/office/drawing/2014/main" id="{C22B4521-7D6F-DCDA-0261-7C8A7B6DFD8E}"/>
              </a:ext>
            </a:extLst>
          </p:cNvPr>
          <p:cNvSpPr>
            <a:spLocks noGrp="1"/>
          </p:cNvSpPr>
          <p:nvPr>
            <p:ph type="body" sz="quarter" idx="11"/>
          </p:nvPr>
        </p:nvSpPr>
        <p:spPr>
          <a:xfrm>
            <a:off x="1727201" y="1365252"/>
            <a:ext cx="4993217" cy="5232400"/>
          </a:xfrm>
          <a:prstGeom prst="rect">
            <a:avLst/>
          </a:prstGeom>
        </p:spPr>
        <p:txBody>
          <a:bodyPr/>
          <a:lstStyle>
            <a:lvl1pPr>
              <a:lnSpc>
                <a:spcPct val="100000"/>
              </a:lnSpc>
              <a:spcBef>
                <a:spcPts val="800"/>
              </a:spcBef>
              <a:defRPr sz="2400"/>
            </a:lvl1pPr>
            <a:lvl2pPr>
              <a:lnSpc>
                <a:spcPct val="100000"/>
              </a:lnSpc>
              <a:spcBef>
                <a:spcPts val="800"/>
              </a:spcBef>
              <a:defRPr sz="2133"/>
            </a:lvl2pPr>
            <a:lvl3pPr>
              <a:lnSpc>
                <a:spcPct val="100000"/>
              </a:lnSpc>
              <a:spcBef>
                <a:spcPts val="800"/>
              </a:spcBef>
              <a:defRPr sz="2133"/>
            </a:lvl3pPr>
          </a:lstStyle>
          <a:p>
            <a:pPr lvl="0"/>
            <a:r>
              <a:rPr lang="de-DE"/>
              <a:t>Mastertextformat bearbeiten</a:t>
            </a:r>
          </a:p>
          <a:p>
            <a:pPr lvl="1"/>
            <a:r>
              <a:rPr lang="de-DE"/>
              <a:t>Zweite Ebene</a:t>
            </a:r>
          </a:p>
          <a:p>
            <a:pPr lvl="2"/>
            <a:r>
              <a:rPr lang="de-DE"/>
              <a:t>Dritte Ebene</a:t>
            </a:r>
          </a:p>
        </p:txBody>
      </p:sp>
      <p:sp>
        <p:nvSpPr>
          <p:cNvPr id="9" name="Textplatzhalter 2">
            <a:extLst>
              <a:ext uri="{FF2B5EF4-FFF2-40B4-BE49-F238E27FC236}">
                <a16:creationId xmlns:a16="http://schemas.microsoft.com/office/drawing/2014/main" id="{23E7DD83-3E4D-B3DF-1A70-6200F5FBC812}"/>
              </a:ext>
            </a:extLst>
          </p:cNvPr>
          <p:cNvSpPr>
            <a:spLocks noGrp="1"/>
          </p:cNvSpPr>
          <p:nvPr>
            <p:ph type="body" sz="quarter" idx="12"/>
          </p:nvPr>
        </p:nvSpPr>
        <p:spPr>
          <a:xfrm>
            <a:off x="6959602" y="1365252"/>
            <a:ext cx="4993217" cy="5232400"/>
          </a:xfrm>
          <a:prstGeom prst="rect">
            <a:avLst/>
          </a:prstGeom>
        </p:spPr>
        <p:txBody>
          <a:bodyPr/>
          <a:lstStyle>
            <a:lvl1pPr>
              <a:lnSpc>
                <a:spcPct val="100000"/>
              </a:lnSpc>
              <a:spcBef>
                <a:spcPts val="800"/>
              </a:spcBef>
              <a:defRPr sz="2400"/>
            </a:lvl1pPr>
            <a:lvl2pPr>
              <a:lnSpc>
                <a:spcPct val="100000"/>
              </a:lnSpc>
              <a:spcBef>
                <a:spcPts val="800"/>
              </a:spcBef>
              <a:defRPr sz="2133"/>
            </a:lvl2pPr>
            <a:lvl3pPr>
              <a:lnSpc>
                <a:spcPct val="100000"/>
              </a:lnSpc>
              <a:spcBef>
                <a:spcPts val="800"/>
              </a:spcBef>
              <a:defRPr sz="2133"/>
            </a:lvl3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3679681875"/>
      </p:ext>
    </p:extLst>
  </p:cSld>
  <p:clrMapOvr>
    <a:masterClrMapping/>
  </p:clrMapOvr>
  <p:extLst>
    <p:ext uri="{DCECCB84-F9BA-43D5-87BE-67443E8EF086}">
      <p15:sldGuideLst xmlns:p15="http://schemas.microsoft.com/office/powerpoint/2012/main">
        <p15:guide id="2" pos="3175">
          <p15:clr>
            <a:srgbClr val="FBAE40"/>
          </p15:clr>
        </p15:guide>
        <p15:guide id="5" orient="horz" pos="645">
          <p15:clr>
            <a:srgbClr val="FBAE40"/>
          </p15:clr>
        </p15:guide>
        <p15:guide id="7" pos="32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F0409C8-7896-E4EC-224B-BD17F4B18CA5}"/>
              </a:ext>
            </a:extLst>
          </p:cNvPr>
          <p:cNvSpPr>
            <a:spLocks noGrp="1"/>
          </p:cNvSpPr>
          <p:nvPr>
            <p:ph type="dt" sz="half" idx="10"/>
          </p:nvPr>
        </p:nvSpPr>
        <p:spPr/>
        <p:txBody>
          <a:bodyPr/>
          <a:lstStyle/>
          <a:p>
            <a:fld id="{5086F1D4-83F0-41F2-B7E7-06E7A720314C}" type="datetimeFigureOut">
              <a:rPr lang="de-CH" smtClean="0"/>
              <a:t>29.01.2025</a:t>
            </a:fld>
            <a:endParaRPr lang="de-CH"/>
          </a:p>
        </p:txBody>
      </p:sp>
      <p:sp>
        <p:nvSpPr>
          <p:cNvPr id="3" name="Fußzeilenplatzhalter 2">
            <a:extLst>
              <a:ext uri="{FF2B5EF4-FFF2-40B4-BE49-F238E27FC236}">
                <a16:creationId xmlns:a16="http://schemas.microsoft.com/office/drawing/2014/main" id="{FDC04C3B-11E1-835A-1891-0BF8B1B960BF}"/>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8343FBBA-30B9-96E9-DFAC-5C8E8EE4AC92}"/>
              </a:ext>
            </a:extLst>
          </p:cNvPr>
          <p:cNvSpPr>
            <a:spLocks noGrp="1"/>
          </p:cNvSpPr>
          <p:nvPr>
            <p:ph type="sldNum" sz="quarter" idx="12"/>
          </p:nvPr>
        </p:nvSpPr>
        <p:spPr/>
        <p:txBody>
          <a:bodyPr/>
          <a:lstStyle/>
          <a:p>
            <a:fld id="{9FCB4462-8652-48FC-BA39-2091F69CEB26}" type="slidenum">
              <a:rPr lang="de-CH" smtClean="0"/>
              <a:t>‹Nr.›</a:t>
            </a:fld>
            <a:endParaRPr lang="de-CH"/>
          </a:p>
        </p:txBody>
      </p:sp>
    </p:spTree>
    <p:extLst>
      <p:ext uri="{BB962C8B-B14F-4D97-AF65-F5344CB8AC3E}">
        <p14:creationId xmlns:p14="http://schemas.microsoft.com/office/powerpoint/2010/main" val="872382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4C5CD-3349-0B26-F49C-484F8FF10CF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04CE4732-4332-4EB6-DA64-EE3628B456C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BD9C7452-0271-DC04-7553-BD20E715DA63}"/>
              </a:ext>
            </a:extLst>
          </p:cNvPr>
          <p:cNvSpPr>
            <a:spLocks noGrp="1"/>
          </p:cNvSpPr>
          <p:nvPr>
            <p:ph type="dt" sz="half" idx="10"/>
          </p:nvPr>
        </p:nvSpPr>
        <p:spPr/>
        <p:txBody>
          <a:bodyPr/>
          <a:lstStyle/>
          <a:p>
            <a:fld id="{5086F1D4-83F0-41F2-B7E7-06E7A720314C}" type="datetimeFigureOut">
              <a:rPr lang="de-CH" smtClean="0"/>
              <a:t>29.01.2025</a:t>
            </a:fld>
            <a:endParaRPr lang="de-CH"/>
          </a:p>
        </p:txBody>
      </p:sp>
      <p:sp>
        <p:nvSpPr>
          <p:cNvPr id="5" name="Fußzeilenplatzhalter 4">
            <a:extLst>
              <a:ext uri="{FF2B5EF4-FFF2-40B4-BE49-F238E27FC236}">
                <a16:creationId xmlns:a16="http://schemas.microsoft.com/office/drawing/2014/main" id="{44C5FED4-4574-E314-1115-74F32BEF317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E4DAD07-CC37-2C9E-FCDA-EB0226BE14CD}"/>
              </a:ext>
            </a:extLst>
          </p:cNvPr>
          <p:cNvSpPr>
            <a:spLocks noGrp="1"/>
          </p:cNvSpPr>
          <p:nvPr>
            <p:ph type="sldNum" sz="quarter" idx="12"/>
          </p:nvPr>
        </p:nvSpPr>
        <p:spPr/>
        <p:txBody>
          <a:bodyPr/>
          <a:lstStyle/>
          <a:p>
            <a:fld id="{9FCB4462-8652-48FC-BA39-2091F69CEB26}" type="slidenum">
              <a:rPr lang="de-CH" smtClean="0"/>
              <a:t>‹Nr.›</a:t>
            </a:fld>
            <a:endParaRPr lang="de-CH"/>
          </a:p>
        </p:txBody>
      </p:sp>
    </p:spTree>
    <p:extLst>
      <p:ext uri="{BB962C8B-B14F-4D97-AF65-F5344CB8AC3E}">
        <p14:creationId xmlns:p14="http://schemas.microsoft.com/office/powerpoint/2010/main" val="250542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66249-5789-C04C-DCAF-7FD45B0B0BD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E858596-3151-9D8A-A809-8D4DE81A22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0CC3FAE-E521-B6F4-7525-575BD55E77A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A61622A-5154-332A-1722-ED6218A9A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39493D8-AE8F-5B92-5823-92033BC1201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B0EAFBC-4AD1-3E92-0B10-6CC2E3E465D5}"/>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8" name="Fußzeilenplatzhalter 7">
            <a:extLst>
              <a:ext uri="{FF2B5EF4-FFF2-40B4-BE49-F238E27FC236}">
                <a16:creationId xmlns:a16="http://schemas.microsoft.com/office/drawing/2014/main" id="{8C8D0D66-79E2-1476-034E-556290E9DA2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5B299C0-1F49-3EED-E56B-E3FA7929ADCC}"/>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10" name="Grafik 9">
            <a:extLst>
              <a:ext uri="{FF2B5EF4-FFF2-40B4-BE49-F238E27FC236}">
                <a16:creationId xmlns:a16="http://schemas.microsoft.com/office/drawing/2014/main" id="{BCE9306A-7921-096C-D57B-B2F7472988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246703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852DA-4263-0F26-2D06-D573C9FA17A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73FB1D6-2903-E4F1-D42B-346E96263195}"/>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4" name="Fußzeilenplatzhalter 3">
            <a:extLst>
              <a:ext uri="{FF2B5EF4-FFF2-40B4-BE49-F238E27FC236}">
                <a16:creationId xmlns:a16="http://schemas.microsoft.com/office/drawing/2014/main" id="{4A94748E-F069-4C87-50C0-021FE530F72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5CA6921-EF32-EA62-BA41-CB8DD0ACDEA8}"/>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6" name="Grafik 5">
            <a:extLst>
              <a:ext uri="{FF2B5EF4-FFF2-40B4-BE49-F238E27FC236}">
                <a16:creationId xmlns:a16="http://schemas.microsoft.com/office/drawing/2014/main" id="{A40A2EDB-3BA4-C68B-5ABE-ED78E56ADE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96731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F7294C5-02BB-2CDD-8358-9C41A724AF78}"/>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3" name="Fußzeilenplatzhalter 2">
            <a:extLst>
              <a:ext uri="{FF2B5EF4-FFF2-40B4-BE49-F238E27FC236}">
                <a16:creationId xmlns:a16="http://schemas.microsoft.com/office/drawing/2014/main" id="{136852DA-E2FA-77A7-52F0-D34B800FF22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866FADC-FC0E-F178-3808-54E48986CE00}"/>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5" name="Grafik 4">
            <a:extLst>
              <a:ext uri="{FF2B5EF4-FFF2-40B4-BE49-F238E27FC236}">
                <a16:creationId xmlns:a16="http://schemas.microsoft.com/office/drawing/2014/main" id="{88D460C7-2B4D-9978-DC49-DA028BEB22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02354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7FC0B-E349-E249-642F-9A95A947D3F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419454D-8AB8-8A0F-6109-80D32562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D0CB116-CBDB-047C-E0E4-A8CEBD843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8867797-4B90-A7CA-B1A7-29716714C7EB}"/>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6" name="Fußzeilenplatzhalter 5">
            <a:extLst>
              <a:ext uri="{FF2B5EF4-FFF2-40B4-BE49-F238E27FC236}">
                <a16:creationId xmlns:a16="http://schemas.microsoft.com/office/drawing/2014/main" id="{EDC9EE67-D631-0B8A-FC1E-5CCA8DAAC50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9A927C2-1C66-6307-4588-0107C22FB689}"/>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a:extLst>
              <a:ext uri="{FF2B5EF4-FFF2-40B4-BE49-F238E27FC236}">
                <a16:creationId xmlns:a16="http://schemas.microsoft.com/office/drawing/2014/main" id="{7A871ABC-12C0-B0DB-C64D-EA6EA3D4D0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21109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517F2-C3B2-FA42-19A4-F770C48BE61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20222B4-51A9-42B9-430A-AE3C587A2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807D2F0-EE88-DE0E-9CB3-D53E14CAF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317F978-4184-6B56-71C5-7F6FF71D5733}"/>
              </a:ext>
            </a:extLst>
          </p:cNvPr>
          <p:cNvSpPr>
            <a:spLocks noGrp="1"/>
          </p:cNvSpPr>
          <p:nvPr>
            <p:ph type="dt" sz="half" idx="10"/>
          </p:nvPr>
        </p:nvSpPr>
        <p:spPr/>
        <p:txBody>
          <a:bodyPr/>
          <a:lstStyle/>
          <a:p>
            <a:fld id="{F463D08F-DD85-4E15-9F53-23CDB369C351}" type="datetimeFigureOut">
              <a:rPr lang="de-DE" smtClean="0"/>
              <a:t>29.01.2025</a:t>
            </a:fld>
            <a:endParaRPr lang="de-DE"/>
          </a:p>
        </p:txBody>
      </p:sp>
      <p:sp>
        <p:nvSpPr>
          <p:cNvPr id="6" name="Fußzeilenplatzhalter 5">
            <a:extLst>
              <a:ext uri="{FF2B5EF4-FFF2-40B4-BE49-F238E27FC236}">
                <a16:creationId xmlns:a16="http://schemas.microsoft.com/office/drawing/2014/main" id="{6A31B283-0147-D3B0-004C-BCC22C82A4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9FA38C-20D9-E248-CFE8-29633B7CB95C}"/>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a:extLst>
              <a:ext uri="{FF2B5EF4-FFF2-40B4-BE49-F238E27FC236}">
                <a16:creationId xmlns:a16="http://schemas.microsoft.com/office/drawing/2014/main" id="{DBA1300A-3404-2F2B-AFB2-5158DEE458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139277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D45C6CE-1F6D-C160-1358-59E15E178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D19E052-2D89-F44B-85E7-21CDAA8141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905C370-B2EE-DB60-2CB1-A8C742ED8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3D08F-DD85-4E15-9F53-23CDB369C351}" type="datetimeFigureOut">
              <a:rPr lang="de-DE" smtClean="0"/>
              <a:t>29.01.2025</a:t>
            </a:fld>
            <a:endParaRPr lang="de-DE"/>
          </a:p>
        </p:txBody>
      </p:sp>
      <p:sp>
        <p:nvSpPr>
          <p:cNvPr id="5" name="Fußzeilenplatzhalter 4">
            <a:extLst>
              <a:ext uri="{FF2B5EF4-FFF2-40B4-BE49-F238E27FC236}">
                <a16:creationId xmlns:a16="http://schemas.microsoft.com/office/drawing/2014/main" id="{42D6948B-3AF7-794B-E58D-47EB07DDA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AC1ED05-D8CA-C381-5E94-9AC5082C1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F2E24-021F-4C60-952E-B3227883F4C0}" type="slidenum">
              <a:rPr lang="de-DE" smtClean="0"/>
              <a:t>‹Nr.›</a:t>
            </a:fld>
            <a:endParaRPr lang="de-DE"/>
          </a:p>
        </p:txBody>
      </p:sp>
    </p:spTree>
    <p:extLst>
      <p:ext uri="{BB962C8B-B14F-4D97-AF65-F5344CB8AC3E}">
        <p14:creationId xmlns:p14="http://schemas.microsoft.com/office/powerpoint/2010/main" val="27189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270BDE8-117E-49CF-A1A5-D98A150CB05D}"/>
              </a:ext>
            </a:extLst>
          </p:cNvPr>
          <p:cNvSpPr>
            <a:spLocks noGrp="1"/>
          </p:cNvSpPr>
          <p:nvPr>
            <p:ph type="title"/>
          </p:nvPr>
        </p:nvSpPr>
        <p:spPr>
          <a:xfrm>
            <a:off x="390524" y="508225"/>
            <a:ext cx="9515476" cy="964975"/>
          </a:xfrm>
          <a:prstGeom prst="rect">
            <a:avLst/>
          </a:prstGeom>
        </p:spPr>
        <p:txBody>
          <a:bodyPr vert="horz" lIns="0" tIns="0" rIns="0" bIns="0" rtlCol="0" anchor="t" anchorCtr="0">
            <a:no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382E4092-56B9-465C-84A6-DDD25A4CBBB0}"/>
              </a:ext>
            </a:extLst>
          </p:cNvPr>
          <p:cNvSpPr>
            <a:spLocks noGrp="1"/>
          </p:cNvSpPr>
          <p:nvPr>
            <p:ph type="body" idx="1"/>
          </p:nvPr>
        </p:nvSpPr>
        <p:spPr>
          <a:xfrm>
            <a:off x="762000" y="1993900"/>
            <a:ext cx="9144000" cy="412908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5DF5176C-4343-4CBC-A026-7A01765A62AF}"/>
              </a:ext>
            </a:extLst>
          </p:cNvPr>
          <p:cNvSpPr>
            <a:spLocks noGrp="1"/>
          </p:cNvSpPr>
          <p:nvPr>
            <p:ph type="sldNum" sz="quarter" idx="4"/>
          </p:nvPr>
        </p:nvSpPr>
        <p:spPr>
          <a:xfrm>
            <a:off x="11397330" y="6584250"/>
            <a:ext cx="432000" cy="180000"/>
          </a:xfrm>
          <a:prstGeom prst="rect">
            <a:avLst/>
          </a:prstGeom>
        </p:spPr>
        <p:txBody>
          <a:bodyPr vert="horz" lIns="0" tIns="0" rIns="0" bIns="0" rtlCol="0" anchor="ctr"/>
          <a:lstStyle>
            <a:lvl1pPr algn="r">
              <a:defRPr sz="1200">
                <a:solidFill>
                  <a:schemeClr val="tx1"/>
                </a:solidFill>
              </a:defRPr>
            </a:lvl1pPr>
          </a:lstStyle>
          <a:p>
            <a:fld id="{19DB77B4-3C54-46CA-975D-F6A6D2A6B962}" type="slidenum">
              <a:rPr lang="de-CH" smtClean="0"/>
              <a:pPr/>
              <a:t>‹Nr.›</a:t>
            </a:fld>
            <a:endParaRPr lang="de-CH"/>
          </a:p>
        </p:txBody>
      </p:sp>
    </p:spTree>
    <p:extLst>
      <p:ext uri="{BB962C8B-B14F-4D97-AF65-F5344CB8AC3E}">
        <p14:creationId xmlns:p14="http://schemas.microsoft.com/office/powerpoint/2010/main" val="32594845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Lst>
  <p:hf hdr="0" ftr="0"/>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4">
          <p15:clr>
            <a:srgbClr val="F26B43"/>
          </p15:clr>
        </p15:guide>
        <p15:guide id="4" pos="240">
          <p15:clr>
            <a:srgbClr val="F26B43"/>
          </p15:clr>
        </p15:guide>
        <p15:guide id="5" pos="7440">
          <p15:clr>
            <a:srgbClr val="F26B43"/>
          </p15:clr>
        </p15:guide>
        <p15:guide id="6" orient="horz" pos="4236">
          <p15:clr>
            <a:srgbClr val="F26B43"/>
          </p15:clr>
        </p15:guide>
        <p15:guide id="7" orient="horz" pos="3861">
          <p15:clr>
            <a:srgbClr val="F26B43"/>
          </p15:clr>
        </p15:guide>
        <p15:guide id="8" orient="horz" pos="1253">
          <p15:clr>
            <a:srgbClr val="F26B43"/>
          </p15:clr>
        </p15:guide>
        <p15:guide id="9" pos="480">
          <p15:clr>
            <a:srgbClr val="F26B43"/>
          </p15:clr>
        </p15:guide>
        <p15:guide id="10" pos="7200">
          <p15:clr>
            <a:srgbClr val="F26B43"/>
          </p15:clr>
        </p15:guide>
        <p15:guide id="11" orient="horz" pos="216">
          <p15:clr>
            <a:srgbClr val="F26B43"/>
          </p15:clr>
        </p15:guide>
        <p15:guide id="12" orient="horz" pos="928">
          <p15:clr>
            <a:srgbClr val="F26B43"/>
          </p15:clr>
        </p15:guide>
        <p15:guide id="13" orient="horz" pos="40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wissolympic.ch/verbaende/werte-ethik/ethik-kompass/adjectiv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swissolympic.ch/verbaende/werte-ethik/ethik-kompass/home"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2vqOgHsDdxg?si=_Xup8YcumUoygXKD"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sportintegrity.ch/organisation/vorfall-melden"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mobilesport.ch/aktuell/manual-experte-good-practice-unterrichtsmethoden-kugellager/"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10.xml"/><Relationship Id="rId7" Type="http://schemas.openxmlformats.org/officeDocument/2006/relationships/slide" Target="slide41.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3">
            <a:extLst>
              <a:ext uri="{FF2B5EF4-FFF2-40B4-BE49-F238E27FC236}">
                <a16:creationId xmlns:a16="http://schemas.microsoft.com/office/drawing/2014/main" id="{9B3A49E6-A670-3BE8-9D14-77AF596DD1C2}"/>
              </a:ext>
            </a:extLst>
          </p:cNvPr>
          <p:cNvSpPr txBox="1">
            <a:spLocks/>
          </p:cNvSpPr>
          <p:nvPr/>
        </p:nvSpPr>
        <p:spPr>
          <a:xfrm>
            <a:off x="388070" y="535031"/>
            <a:ext cx="9116500" cy="1285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5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500" b="1" i="0" u="none" strike="noStrike" kern="1200" cap="none" spc="0" normalizeH="0" baseline="0" noProof="0">
                <a:ln>
                  <a:noFill/>
                </a:ln>
                <a:solidFill>
                  <a:srgbClr val="FFFFFF"/>
                </a:solidFill>
                <a:effectLst/>
                <a:uLnTx/>
                <a:uFillTx/>
                <a:latin typeface="Calibri"/>
                <a:ea typeface="+mj-ea"/>
                <a:cs typeface="+mj-cs"/>
              </a:rPr>
              <a:t>«Wertvoller Schweizer Sport»</a:t>
            </a:r>
          </a:p>
        </p:txBody>
      </p:sp>
      <p:sp>
        <p:nvSpPr>
          <p:cNvPr id="12" name="Titel 3">
            <a:extLst>
              <a:ext uri="{FF2B5EF4-FFF2-40B4-BE49-F238E27FC236}">
                <a16:creationId xmlns:a16="http://schemas.microsoft.com/office/drawing/2014/main" id="{FFEA309B-4B11-BFCA-5A29-89FD65179CD9}"/>
              </a:ext>
            </a:extLst>
          </p:cNvPr>
          <p:cNvSpPr txBox="1">
            <a:spLocks/>
          </p:cNvSpPr>
          <p:nvPr/>
        </p:nvSpPr>
        <p:spPr>
          <a:xfrm>
            <a:off x="388070" y="1934340"/>
            <a:ext cx="9116500" cy="1285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5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CH" sz="4500" b="1" i="0" u="none" strike="noStrike" kern="1200" cap="none" spc="0" normalizeH="0" baseline="0" noProof="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139904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4E1404D-9509-4557-B649-3C18A793DE5A}"/>
              </a:ext>
            </a:extLst>
          </p:cNvPr>
          <p:cNvSpPr>
            <a:spLocks noGrp="1"/>
          </p:cNvSpPr>
          <p:nvPr>
            <p:ph type="sldNum" sz="quarter" idx="4294967295"/>
          </p:nvPr>
        </p:nvSpPr>
        <p:spPr>
          <a:xfrm>
            <a:off x="11758613" y="6584950"/>
            <a:ext cx="433387" cy="179388"/>
          </a:xfrm>
        </p:spPr>
        <p:txBody>
          <a:bodyPr/>
          <a:lstStyle/>
          <a:p>
            <a:fld id="{19DB77B4-3C54-46CA-975D-F6A6D2A6B962}" type="slidenum">
              <a:rPr lang="de-CH" smtClean="0"/>
              <a:pPr/>
              <a:t>10</a:t>
            </a:fld>
            <a:endParaRPr lang="de-CH"/>
          </a:p>
        </p:txBody>
      </p:sp>
      <p:sp>
        <p:nvSpPr>
          <p:cNvPr id="2" name="Titel 8">
            <a:extLst>
              <a:ext uri="{FF2B5EF4-FFF2-40B4-BE49-F238E27FC236}">
                <a16:creationId xmlns:a16="http://schemas.microsoft.com/office/drawing/2014/main" id="{E4143A09-DD49-C92F-CDBF-04BD7061FA3C}"/>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rgbClr val="000000"/>
                </a:solidFill>
                <a:effectLst/>
                <a:uLnTx/>
                <a:uFillTx/>
                <a:latin typeface="Calibri"/>
                <a:ea typeface="+mj-ea"/>
                <a:cs typeface="+mj-cs"/>
              </a:rPr>
              <a:t>B) Verständnis für ein Situationsbeispiel schaffen und das System verstehen</a:t>
            </a:r>
          </a:p>
        </p:txBody>
      </p:sp>
    </p:spTree>
    <p:extLst>
      <p:ext uri="{BB962C8B-B14F-4D97-AF65-F5344CB8AC3E}">
        <p14:creationId xmlns:p14="http://schemas.microsoft.com/office/powerpoint/2010/main" val="165716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76B0123-60E5-2CEA-3883-1DC526D2E6B0}"/>
              </a:ext>
            </a:extLst>
          </p:cNvPr>
          <p:cNvSpPr/>
          <p:nvPr/>
        </p:nvSpPr>
        <p:spPr>
          <a:xfrm>
            <a:off x="1" y="1288053"/>
            <a:ext cx="12191999" cy="5569948"/>
          </a:xfrm>
          <a:prstGeom prst="rect">
            <a:avLst/>
          </a:prstGeom>
          <a:solidFill>
            <a:srgbClr val="004377"/>
          </a:solidFill>
          <a:ln w="12700" cap="flat" cmpd="sng" algn="ctr">
            <a:solidFill>
              <a:srgbClr val="004377"/>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Titel 2">
            <a:extLst>
              <a:ext uri="{FF2B5EF4-FFF2-40B4-BE49-F238E27FC236}">
                <a16:creationId xmlns:a16="http://schemas.microsoft.com/office/drawing/2014/main" id="{460A36C0-F92E-F957-82A0-63559A0AC6EA}"/>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Warum wertvoller Sport?</a:t>
            </a:r>
          </a:p>
        </p:txBody>
      </p:sp>
      <p:pic>
        <p:nvPicPr>
          <p:cNvPr id="4" name="Grafik 3" descr="Ein Bild, das Karte, Text, Kreis, Diagramm enthält.&#10;&#10;Automatisch generierte Beschreibung">
            <a:hlinkClick r:id="rId3" action="ppaction://hlinksldjump"/>
            <a:extLst>
              <a:ext uri="{FF2B5EF4-FFF2-40B4-BE49-F238E27FC236}">
                <a16:creationId xmlns:a16="http://schemas.microsoft.com/office/drawing/2014/main" id="{D68F0890-B5A3-5396-39CE-E325818EF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7683" y="1407247"/>
            <a:ext cx="7045352" cy="5331559"/>
          </a:xfrm>
          <a:prstGeom prst="rect">
            <a:avLst/>
          </a:prstGeom>
        </p:spPr>
      </p:pic>
    </p:spTree>
    <p:extLst>
      <p:ext uri="{BB962C8B-B14F-4D97-AF65-F5344CB8AC3E}">
        <p14:creationId xmlns:p14="http://schemas.microsoft.com/office/powerpoint/2010/main" val="313839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EE534-D3C5-2004-8237-FCDD20787225}"/>
              </a:ext>
            </a:extLst>
          </p:cNvPr>
          <p:cNvSpPr txBox="1">
            <a:spLocks/>
          </p:cNvSpPr>
          <p:nvPr/>
        </p:nvSpPr>
        <p:spPr>
          <a:xfrm>
            <a:off x="399500" y="506413"/>
            <a:ext cx="6416500" cy="1069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Warum wertvoller Sport?</a:t>
            </a:r>
          </a:p>
        </p:txBody>
      </p:sp>
      <p:sp>
        <p:nvSpPr>
          <p:cNvPr id="3" name="Inhaltsplatzhalter 2">
            <a:extLst>
              <a:ext uri="{FF2B5EF4-FFF2-40B4-BE49-F238E27FC236}">
                <a16:creationId xmlns:a16="http://schemas.microsoft.com/office/drawing/2014/main" id="{08D7D918-A88B-D83E-A1CE-DBC1A8852B4A}"/>
              </a:ext>
            </a:extLst>
          </p:cNvPr>
          <p:cNvSpPr txBox="1">
            <a:spLocks/>
          </p:cNvSpPr>
          <p:nvPr/>
        </p:nvSpPr>
        <p:spPr>
          <a:xfrm>
            <a:off x="501268" y="1744329"/>
            <a:ext cx="5387765" cy="4140339"/>
          </a:xfrm>
          <a:prstGeom prst="rect">
            <a:avLst/>
          </a:prstGeom>
        </p:spPr>
        <p:txBody>
          <a:bodyPr vert="horz" lIns="0" tIns="0" rIns="0" bIns="0" rtlCol="0">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Auftrag an den Sport</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1"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«Wir unterstützen den Leistungssport, aber nicht um jeden Preis. Die </a:t>
            </a: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Würde</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 der Athletinnen und Athleten steht an erster Stelle. Und damit auch vor dem sportlichen Erfolg.» </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1400" b="0" i="0" u="none" strike="noStrike" kern="1200" cap="none" spc="0" normalizeH="0" baseline="0" noProof="0">
                <a:ln>
                  <a:noFill/>
                </a:ln>
                <a:solidFill>
                  <a:sysClr val="windowText" lastClr="000000"/>
                </a:solidFill>
                <a:effectLst/>
                <a:uLnTx/>
                <a:uFillTx/>
                <a:latin typeface="Calibri"/>
                <a:ea typeface="+mn-ea"/>
                <a:cs typeface="+mn-cs"/>
              </a:rPr>
              <a:t>Bundesrätin Viola Amherd, November 2021</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a:ln>
                <a:noFill/>
              </a:ln>
              <a:solidFill>
                <a:sysClr val="windowText" lastClr="000000"/>
              </a:solidFill>
              <a:effectLst/>
              <a:uLnTx/>
              <a:uFillTx/>
              <a:latin typeface="Calibri"/>
              <a:ea typeface="+mn-ea"/>
              <a:cs typeface="+mn-cs"/>
            </a:endParaRPr>
          </a:p>
        </p:txBody>
      </p:sp>
      <p:pic>
        <p:nvPicPr>
          <p:cNvPr id="5" name="Bildplatzhalter 5">
            <a:extLst>
              <a:ext uri="{FF2B5EF4-FFF2-40B4-BE49-F238E27FC236}">
                <a16:creationId xmlns:a16="http://schemas.microsoft.com/office/drawing/2014/main" id="{C22F7506-5CB7-1F1A-30E6-B3F9C559D1DF}"/>
              </a:ext>
            </a:extLst>
          </p:cNvPr>
          <p:cNvPicPr>
            <a:picLocks noChangeAspect="1"/>
          </p:cNvPicPr>
          <p:nvPr/>
        </p:nvPicPr>
        <p:blipFill rotWithShape="1">
          <a:blip r:embed="rId3"/>
          <a:srcRect r="19563" b="9091"/>
          <a:stretch/>
        </p:blipFill>
        <p:spPr>
          <a:xfrm>
            <a:off x="6302967" y="1683266"/>
            <a:ext cx="5387765" cy="4262466"/>
          </a:xfrm>
          <a:prstGeom prst="rect">
            <a:avLst/>
          </a:prstGeom>
        </p:spPr>
      </p:pic>
    </p:spTree>
    <p:extLst>
      <p:ext uri="{BB962C8B-B14F-4D97-AF65-F5344CB8AC3E}">
        <p14:creationId xmlns:p14="http://schemas.microsoft.com/office/powerpoint/2010/main" val="230061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6162E972-F0DE-76A3-3EE8-45C57445B9DD}"/>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Situationen im Sport</a:t>
            </a:r>
          </a:p>
        </p:txBody>
      </p:sp>
      <p:sp>
        <p:nvSpPr>
          <p:cNvPr id="2" name="Rechteck 1">
            <a:extLst>
              <a:ext uri="{FF2B5EF4-FFF2-40B4-BE49-F238E27FC236}">
                <a16:creationId xmlns:a16="http://schemas.microsoft.com/office/drawing/2014/main" id="{E64AC705-9943-7B0D-818B-5C1335CDE0CB}"/>
              </a:ext>
            </a:extLst>
          </p:cNvPr>
          <p:cNvSpPr/>
          <p:nvPr/>
        </p:nvSpPr>
        <p:spPr>
          <a:xfrm>
            <a:off x="1" y="1288053"/>
            <a:ext cx="12191999" cy="5569948"/>
          </a:xfrm>
          <a:prstGeom prst="rect">
            <a:avLst/>
          </a:prstGeom>
          <a:solidFill>
            <a:srgbClr val="004377"/>
          </a:solidFill>
          <a:ln w="12700" cap="flat" cmpd="sng" algn="ctr">
            <a:solidFill>
              <a:srgbClr val="004377"/>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6" name="Grafik 5" descr="Ein Bild, das Karte, Text, Kreis, Diagramm enthält.&#10;&#10;Automatisch generierte Beschreibung">
            <a:hlinkClick r:id="rId3" action="ppaction://hlinksldjump"/>
            <a:extLst>
              <a:ext uri="{FF2B5EF4-FFF2-40B4-BE49-F238E27FC236}">
                <a16:creationId xmlns:a16="http://schemas.microsoft.com/office/drawing/2014/main" id="{3EBF73F8-8847-79D9-54EC-C24B0196A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7683" y="1407247"/>
            <a:ext cx="7045352" cy="5331559"/>
          </a:xfrm>
          <a:prstGeom prst="rect">
            <a:avLst/>
          </a:prstGeom>
        </p:spPr>
      </p:pic>
    </p:spTree>
    <p:extLst>
      <p:ext uri="{BB962C8B-B14F-4D97-AF65-F5344CB8AC3E}">
        <p14:creationId xmlns:p14="http://schemas.microsoft.com/office/powerpoint/2010/main" val="927924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AA1EFE-E5FA-825F-12DF-7404D3E2539B}"/>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80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Selbstreflexion und Austausch zu zweit (5-10’)</a:t>
            </a:r>
          </a:p>
        </p:txBody>
      </p:sp>
      <p:sp>
        <p:nvSpPr>
          <p:cNvPr id="3" name="Textplatzhalter 4">
            <a:extLst>
              <a:ext uri="{FF2B5EF4-FFF2-40B4-BE49-F238E27FC236}">
                <a16:creationId xmlns:a16="http://schemas.microsoft.com/office/drawing/2014/main" id="{23BA2C75-0143-8DE4-7C14-4F357B26FD27}"/>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Was sind deine Reaktionen zu der Geschichte von </a:t>
            </a:r>
            <a:r>
              <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rPr>
              <a:t>Name</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 Gedanken gehen dir durch den Kopf?</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endParaRPr kumimoji="0" lang="de-CH" sz="2200" b="0" i="0" u="none" strike="noStrike" kern="1200" cap="none" spc="0" normalizeH="0" baseline="0" noProof="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denkst du ist die Situation für </a:t>
            </a:r>
            <a:r>
              <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rPr>
              <a:t>Name</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geht es </a:t>
            </a:r>
            <a:r>
              <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rPr>
              <a:t>Name</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 emotional?</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 Abwehrstrategien wendet </a:t>
            </a:r>
            <a:r>
              <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rPr>
              <a:t>Name</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 an? </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Weshalb greifen die Abwehrstrategien nicht?</a:t>
            </a:r>
          </a:p>
        </p:txBody>
      </p:sp>
      <p:sp>
        <p:nvSpPr>
          <p:cNvPr id="4" name="Titel 2">
            <a:extLst>
              <a:ext uri="{FF2B5EF4-FFF2-40B4-BE49-F238E27FC236}">
                <a16:creationId xmlns:a16="http://schemas.microsoft.com/office/drawing/2014/main" id="{AE110DE8-A3FC-76BB-6ECD-F165206E44A8}"/>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Situationsbeispiel reflektieren</a:t>
            </a:r>
          </a:p>
        </p:txBody>
      </p:sp>
    </p:spTree>
    <p:extLst>
      <p:ext uri="{BB962C8B-B14F-4D97-AF65-F5344CB8AC3E}">
        <p14:creationId xmlns:p14="http://schemas.microsoft.com/office/powerpoint/2010/main" val="203145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5">
            <a:extLst>
              <a:ext uri="{FF2B5EF4-FFF2-40B4-BE49-F238E27FC236}">
                <a16:creationId xmlns:a16="http://schemas.microsoft.com/office/drawing/2014/main" id="{D2A99B64-CFA1-FD1C-4A0D-F6DA70F339FB}"/>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Kleingruppendiskussion (10-20’) </a:t>
            </a:r>
          </a:p>
        </p:txBody>
      </p:sp>
      <p:sp>
        <p:nvSpPr>
          <p:cNvPr id="3" name="Textplatzhalter 6">
            <a:extLst>
              <a:ext uri="{FF2B5EF4-FFF2-40B4-BE49-F238E27FC236}">
                <a16:creationId xmlns:a16="http://schemas.microsoft.com/office/drawing/2014/main" id="{5D53F35B-146D-ACE4-516C-F4112D7FFEF3}"/>
              </a:ext>
            </a:extLst>
          </p:cNvPr>
          <p:cNvSpPr txBox="1">
            <a:spLocks/>
          </p:cNvSpPr>
          <p:nvPr/>
        </p:nvSpPr>
        <p:spPr>
          <a:xfrm>
            <a:off x="762001" y="2425700"/>
            <a:ext cx="9144000" cy="3703638"/>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konnte sich die Situation so entwickeln?</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 Akteure / Akteurinnen haben zur Entwicklung der Situation beigetragen? </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Wo gab es Risiken / «blinde Flecken»? Wer hätte diese erkennen müssen?</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 Rahmenbedingungen haben diese Situation ermöglicht oder gar gefördert? </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Was ist aus ethischer Sicht im Beispiel problematisch? Wo hätte jemand einschreiten können / sollen?</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Wo und wie zeigen sich Macht, Ideale, Nähe oder Druck in diesem Beispiel?</a:t>
            </a:r>
          </a:p>
        </p:txBody>
      </p:sp>
      <p:sp>
        <p:nvSpPr>
          <p:cNvPr id="4" name="Titel 1">
            <a:extLst>
              <a:ext uri="{FF2B5EF4-FFF2-40B4-BE49-F238E27FC236}">
                <a16:creationId xmlns:a16="http://schemas.microsoft.com/office/drawing/2014/main" id="{89C988B4-CEAE-E8F6-0AD0-5C818BDF4235}"/>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Situationsbeispiel reflektieren</a:t>
            </a:r>
          </a:p>
        </p:txBody>
      </p:sp>
    </p:spTree>
    <p:extLst>
      <p:ext uri="{BB962C8B-B14F-4D97-AF65-F5344CB8AC3E}">
        <p14:creationId xmlns:p14="http://schemas.microsoft.com/office/powerpoint/2010/main" val="133964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a:extLst>
              <a:ext uri="{FF2B5EF4-FFF2-40B4-BE49-F238E27FC236}">
                <a16:creationId xmlns:a16="http://schemas.microsoft.com/office/drawing/2014/main" id="{7DA116E3-02D2-862A-B84F-AA08D3449BC7}"/>
              </a:ext>
            </a:extLst>
          </p:cNvPr>
          <p:cNvSpPr txBox="1">
            <a:spLocks/>
          </p:cNvSpPr>
          <p:nvPr/>
        </p:nvSpPr>
        <p:spPr>
          <a:xfrm>
            <a:off x="390525"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Kernfragen und Dynamiken von </a:t>
            </a:r>
            <a:br>
              <a:rPr kumimoji="0" lang="de-CH" sz="4000" b="1" i="0" u="none" strike="noStrike" kern="1200" cap="none" spc="0" normalizeH="0" baseline="0" noProof="0">
                <a:ln>
                  <a:noFill/>
                </a:ln>
                <a:solidFill>
                  <a:sysClr val="windowText" lastClr="000000"/>
                </a:solidFill>
                <a:effectLst/>
                <a:uLnTx/>
                <a:uFillTx/>
                <a:latin typeface="Calibri"/>
                <a:ea typeface="+mj-ea"/>
                <a:cs typeface="+mj-cs"/>
              </a:rPr>
            </a:b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Macht, Idealen, Nähe, Druck</a:t>
            </a:r>
          </a:p>
        </p:txBody>
      </p:sp>
      <p:sp>
        <p:nvSpPr>
          <p:cNvPr id="8" name="Textfeld 7">
            <a:extLst>
              <a:ext uri="{FF2B5EF4-FFF2-40B4-BE49-F238E27FC236}">
                <a16:creationId xmlns:a16="http://schemas.microsoft.com/office/drawing/2014/main" id="{0F01296B-7142-6D7C-F264-C172F80EC6D6}"/>
              </a:ext>
            </a:extLst>
          </p:cNvPr>
          <p:cNvSpPr txBox="1"/>
          <p:nvPr/>
        </p:nvSpPr>
        <p:spPr>
          <a:xfrm>
            <a:off x="-1" y="2398844"/>
            <a:ext cx="12182921" cy="779765"/>
          </a:xfrm>
          <a:prstGeom prst="rect">
            <a:avLst/>
          </a:prstGeom>
          <a:gradFill flip="none" rotWithShape="1">
            <a:gsLst>
              <a:gs pos="23000">
                <a:srgbClr val="8ACE2B"/>
              </a:gs>
              <a:gs pos="62000">
                <a:srgbClr val="C8C8C8"/>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a:ln>
                  <a:noFill/>
                </a:ln>
                <a:solidFill>
                  <a:prstClr val="black"/>
                </a:solidFill>
                <a:effectLst/>
                <a:uLnTx/>
                <a:uFillTx/>
                <a:cs typeface="Calibri"/>
              </a:rPr>
              <a:t>				</a:t>
            </a:r>
            <a:r>
              <a:rPr kumimoji="0" lang="de-DE" sz="3200" b="0" i="0" u="none" strike="noStrike" kern="0" cap="none" spc="0" normalizeH="0" baseline="0" noProof="0">
                <a:ln>
                  <a:noFill/>
                </a:ln>
                <a:solidFill>
                  <a:prstClr val="black"/>
                </a:solidFill>
                <a:effectLst/>
                <a:uLnTx/>
                <a:uFillTx/>
                <a:cs typeface="Calibri"/>
              </a:rPr>
              <a:t>Wie</a:t>
            </a:r>
            <a:r>
              <a:rPr kumimoji="0" lang="de-DE" sz="3200" b="1" i="0" u="none" strike="noStrike" kern="0" cap="none" spc="0" normalizeH="0" baseline="0" noProof="0">
                <a:ln>
                  <a:noFill/>
                </a:ln>
                <a:solidFill>
                  <a:prstClr val="black"/>
                </a:solidFill>
                <a:effectLst/>
                <a:uLnTx/>
                <a:uFillTx/>
                <a:cs typeface="Calibri"/>
              </a:rPr>
              <a:t> </a:t>
            </a:r>
            <a:r>
              <a:rPr kumimoji="0" lang="de-DE" sz="4267" b="1" i="0" u="none" strike="noStrike" kern="0" cap="none" spc="0" normalizeH="0" baseline="0" noProof="0">
                <a:ln>
                  <a:noFill/>
                </a:ln>
                <a:solidFill>
                  <a:prstClr val="black"/>
                </a:solidFill>
                <a:effectLst/>
                <a:uLnTx/>
                <a:uFillTx/>
                <a:cs typeface="Calibri"/>
              </a:rPr>
              <a:t>Macht</a:t>
            </a:r>
            <a:r>
              <a:rPr kumimoji="0" lang="de-DE" sz="3200" b="1" i="0" u="none" strike="noStrike" kern="0" cap="none" spc="0" normalizeH="0" baseline="0" noProof="0">
                <a:ln>
                  <a:noFill/>
                </a:ln>
                <a:solidFill>
                  <a:prstClr val="black"/>
                </a:solidFill>
                <a:effectLst/>
                <a:uLnTx/>
                <a:uFillTx/>
                <a:cs typeface="Calibri"/>
              </a:rPr>
              <a:t> </a:t>
            </a:r>
            <a:r>
              <a:rPr kumimoji="0" lang="de-DE" sz="3200" b="0" i="0" u="none" strike="noStrike" kern="0" cap="none" spc="0" normalizeH="0" baseline="0" noProof="0">
                <a:ln>
                  <a:noFill/>
                </a:ln>
                <a:solidFill>
                  <a:prstClr val="black"/>
                </a:solidFill>
                <a:effectLst/>
                <a:uLnTx/>
                <a:uFillTx/>
                <a:cs typeface="Calibri"/>
              </a:rPr>
              <a:t>reflektieren und teilen?</a:t>
            </a:r>
            <a:endParaRPr kumimoji="0" lang="de-DE" sz="3200" b="0" i="0" u="none" strike="noStrike" kern="0" cap="none" spc="0" normalizeH="0" baseline="0" noProof="0">
              <a:ln>
                <a:noFill/>
              </a:ln>
              <a:solidFill>
                <a:prstClr val="black"/>
              </a:solidFill>
              <a:effectLst/>
              <a:uLnTx/>
              <a:uFillTx/>
            </a:endParaRPr>
          </a:p>
        </p:txBody>
      </p:sp>
      <p:sp>
        <p:nvSpPr>
          <p:cNvPr id="9" name="Textfeld 8">
            <a:extLst>
              <a:ext uri="{FF2B5EF4-FFF2-40B4-BE49-F238E27FC236}">
                <a16:creationId xmlns:a16="http://schemas.microsoft.com/office/drawing/2014/main" id="{2B073A6D-1ABD-3612-7EF2-967AD9E42AAE}"/>
              </a:ext>
            </a:extLst>
          </p:cNvPr>
          <p:cNvSpPr txBox="1"/>
          <p:nvPr/>
        </p:nvSpPr>
        <p:spPr>
          <a:xfrm>
            <a:off x="-3" y="3274853"/>
            <a:ext cx="12182921" cy="779765"/>
          </a:xfrm>
          <a:prstGeom prst="rect">
            <a:avLst/>
          </a:prstGeom>
          <a:gradFill flip="none" rotWithShape="1">
            <a:gsLst>
              <a:gs pos="24000">
                <a:srgbClr val="8ACE2B"/>
              </a:gs>
              <a:gs pos="62000">
                <a:srgbClr val="C4C2BD"/>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a:ln>
                  <a:noFill/>
                </a:ln>
                <a:solidFill>
                  <a:prstClr val="black"/>
                </a:solidFill>
                <a:effectLst/>
                <a:uLnTx/>
                <a:uFillTx/>
                <a:cs typeface="Calibri"/>
              </a:rPr>
              <a:t>				</a:t>
            </a:r>
            <a:r>
              <a:rPr kumimoji="0" lang="de-DE" sz="3200" b="0" i="0" u="none" strike="noStrike" kern="0" cap="none" spc="0" normalizeH="0" baseline="0" noProof="0">
                <a:ln>
                  <a:noFill/>
                </a:ln>
                <a:solidFill>
                  <a:prstClr val="black"/>
                </a:solidFill>
                <a:effectLst/>
                <a:uLnTx/>
                <a:uFillTx/>
                <a:cs typeface="Calibri"/>
              </a:rPr>
              <a:t>Wie</a:t>
            </a:r>
            <a:r>
              <a:rPr kumimoji="0" lang="de-DE" sz="3200" b="1" i="0" u="none" strike="noStrike" kern="0" cap="none" spc="0" normalizeH="0" baseline="0" noProof="0">
                <a:ln>
                  <a:noFill/>
                </a:ln>
                <a:solidFill>
                  <a:prstClr val="black"/>
                </a:solidFill>
                <a:effectLst/>
                <a:uLnTx/>
                <a:uFillTx/>
                <a:cs typeface="Calibri"/>
              </a:rPr>
              <a:t> </a:t>
            </a:r>
            <a:r>
              <a:rPr kumimoji="0" lang="de-DE" sz="4267" b="1" i="0" u="none" strike="noStrike" kern="0" cap="none" spc="0" normalizeH="0" baseline="0" noProof="0">
                <a:ln>
                  <a:noFill/>
                </a:ln>
                <a:solidFill>
                  <a:prstClr val="black"/>
                </a:solidFill>
                <a:effectLst/>
                <a:uLnTx/>
                <a:uFillTx/>
                <a:cs typeface="Calibri"/>
              </a:rPr>
              <a:t>Ideale</a:t>
            </a:r>
            <a:r>
              <a:rPr kumimoji="0" lang="de-DE" sz="3200" b="1" i="0" u="none" strike="noStrike" kern="0" cap="none" spc="0" normalizeH="0" baseline="0" noProof="0">
                <a:ln>
                  <a:noFill/>
                </a:ln>
                <a:solidFill>
                  <a:prstClr val="black"/>
                </a:solidFill>
                <a:effectLst/>
                <a:uLnTx/>
                <a:uFillTx/>
                <a:cs typeface="Calibri"/>
              </a:rPr>
              <a:t> </a:t>
            </a:r>
            <a:r>
              <a:rPr kumimoji="0" lang="de-DE" sz="3200" b="0" i="0" u="none" strike="noStrike" kern="0" cap="none" spc="0" normalizeH="0" baseline="0" noProof="0">
                <a:ln>
                  <a:noFill/>
                </a:ln>
                <a:solidFill>
                  <a:prstClr val="black"/>
                </a:solidFill>
                <a:effectLst/>
                <a:uLnTx/>
                <a:uFillTx/>
                <a:cs typeface="Calibri"/>
              </a:rPr>
              <a:t>erkennen und hinterfragen?</a:t>
            </a:r>
            <a:endParaRPr kumimoji="0" lang="de-DE" sz="3200" b="0" i="0" u="none" strike="noStrike" kern="0" cap="none" spc="0" normalizeH="0" baseline="0" noProof="0">
              <a:ln>
                <a:noFill/>
              </a:ln>
              <a:solidFill>
                <a:prstClr val="black"/>
              </a:solidFill>
              <a:effectLst/>
              <a:uLnTx/>
              <a:uFillTx/>
            </a:endParaRPr>
          </a:p>
        </p:txBody>
      </p:sp>
      <p:sp>
        <p:nvSpPr>
          <p:cNvPr id="10" name="Textfeld 9">
            <a:extLst>
              <a:ext uri="{FF2B5EF4-FFF2-40B4-BE49-F238E27FC236}">
                <a16:creationId xmlns:a16="http://schemas.microsoft.com/office/drawing/2014/main" id="{E902B22C-1E97-F596-822D-375B41CB6462}"/>
              </a:ext>
            </a:extLst>
          </p:cNvPr>
          <p:cNvSpPr txBox="1"/>
          <p:nvPr/>
        </p:nvSpPr>
        <p:spPr>
          <a:xfrm>
            <a:off x="-2796" y="4158660"/>
            <a:ext cx="12182921" cy="779765"/>
          </a:xfrm>
          <a:prstGeom prst="rect">
            <a:avLst/>
          </a:prstGeom>
          <a:gradFill flip="none" rotWithShape="1">
            <a:gsLst>
              <a:gs pos="24000">
                <a:srgbClr val="8ACE2B"/>
              </a:gs>
              <a:gs pos="62000">
                <a:srgbClr val="C4C2BD"/>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a:ln>
                  <a:noFill/>
                </a:ln>
                <a:solidFill>
                  <a:prstClr val="black"/>
                </a:solidFill>
                <a:effectLst/>
                <a:uLnTx/>
                <a:uFillTx/>
                <a:cs typeface="Calibri"/>
              </a:rPr>
              <a:t>				</a:t>
            </a:r>
            <a:r>
              <a:rPr kumimoji="0" lang="de-DE" sz="3200" b="0" i="0" u="none" strike="noStrike" kern="0" cap="none" spc="0" normalizeH="0" baseline="0" noProof="0">
                <a:ln>
                  <a:noFill/>
                </a:ln>
                <a:solidFill>
                  <a:prstClr val="black"/>
                </a:solidFill>
                <a:effectLst/>
                <a:uLnTx/>
                <a:uFillTx/>
                <a:cs typeface="Calibri"/>
              </a:rPr>
              <a:t>Wie</a:t>
            </a:r>
            <a:r>
              <a:rPr kumimoji="0" lang="de-DE" sz="3200" b="1" i="0" u="none" strike="noStrike" kern="0" cap="none" spc="0" normalizeH="0" baseline="0" noProof="0">
                <a:ln>
                  <a:noFill/>
                </a:ln>
                <a:solidFill>
                  <a:prstClr val="black"/>
                </a:solidFill>
                <a:effectLst/>
                <a:uLnTx/>
                <a:uFillTx/>
                <a:cs typeface="Calibri"/>
              </a:rPr>
              <a:t> </a:t>
            </a:r>
            <a:r>
              <a:rPr kumimoji="0" lang="de-DE" sz="4267" b="1" i="0" u="none" strike="noStrike" kern="0" cap="none" spc="0" normalizeH="0" baseline="0" noProof="0">
                <a:ln>
                  <a:noFill/>
                </a:ln>
                <a:solidFill>
                  <a:prstClr val="black"/>
                </a:solidFill>
                <a:effectLst/>
                <a:uLnTx/>
                <a:uFillTx/>
                <a:cs typeface="Calibri"/>
              </a:rPr>
              <a:t>Nähe</a:t>
            </a:r>
            <a:r>
              <a:rPr kumimoji="0" lang="de-DE" sz="3200" b="1" i="0" u="none" strike="noStrike" kern="0" cap="none" spc="0" normalizeH="0" baseline="0" noProof="0">
                <a:ln>
                  <a:noFill/>
                </a:ln>
                <a:solidFill>
                  <a:prstClr val="black"/>
                </a:solidFill>
                <a:effectLst/>
                <a:uLnTx/>
                <a:uFillTx/>
                <a:cs typeface="Calibri"/>
              </a:rPr>
              <a:t> </a:t>
            </a:r>
            <a:r>
              <a:rPr kumimoji="0" lang="de-DE" sz="3200" b="0" i="0" u="none" strike="noStrike" kern="0" cap="none" spc="0" normalizeH="0" baseline="0" noProof="0">
                <a:ln>
                  <a:noFill/>
                </a:ln>
                <a:solidFill>
                  <a:prstClr val="black"/>
                </a:solidFill>
                <a:effectLst/>
                <a:uLnTx/>
                <a:uFillTx/>
                <a:cs typeface="Calibri"/>
              </a:rPr>
              <a:t>gestalten und begrenzen?</a:t>
            </a:r>
            <a:endParaRPr kumimoji="0" lang="de-DE" sz="3200" b="0" i="0" u="none" strike="noStrike" kern="0" cap="none" spc="0" normalizeH="0" baseline="0" noProof="0">
              <a:ln>
                <a:noFill/>
              </a:ln>
              <a:solidFill>
                <a:prstClr val="black"/>
              </a:solidFill>
              <a:effectLst/>
              <a:uLnTx/>
              <a:uFillTx/>
            </a:endParaRPr>
          </a:p>
        </p:txBody>
      </p:sp>
      <p:sp>
        <p:nvSpPr>
          <p:cNvPr id="11" name="Textfeld 10">
            <a:extLst>
              <a:ext uri="{FF2B5EF4-FFF2-40B4-BE49-F238E27FC236}">
                <a16:creationId xmlns:a16="http://schemas.microsoft.com/office/drawing/2014/main" id="{673CFE9D-24C6-5CF1-235F-FDF32AABEFE7}"/>
              </a:ext>
            </a:extLst>
          </p:cNvPr>
          <p:cNvSpPr txBox="1"/>
          <p:nvPr/>
        </p:nvSpPr>
        <p:spPr>
          <a:xfrm>
            <a:off x="0" y="5042467"/>
            <a:ext cx="12182921" cy="779765"/>
          </a:xfrm>
          <a:prstGeom prst="rect">
            <a:avLst/>
          </a:prstGeom>
          <a:gradFill flip="none" rotWithShape="1">
            <a:gsLst>
              <a:gs pos="24000">
                <a:srgbClr val="8ACE2B"/>
              </a:gs>
              <a:gs pos="62000">
                <a:srgbClr val="C4C2BD"/>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a:ln>
                  <a:noFill/>
                </a:ln>
                <a:solidFill>
                  <a:prstClr val="black"/>
                </a:solidFill>
                <a:effectLst/>
                <a:uLnTx/>
                <a:uFillTx/>
                <a:cs typeface="Calibri"/>
              </a:rPr>
              <a:t>				</a:t>
            </a:r>
            <a:r>
              <a:rPr kumimoji="0" lang="de-DE" sz="3200" b="0" i="0" u="none" strike="noStrike" kern="0" cap="none" spc="0" normalizeH="0" baseline="0" noProof="0">
                <a:ln>
                  <a:noFill/>
                </a:ln>
                <a:solidFill>
                  <a:prstClr val="black"/>
                </a:solidFill>
                <a:effectLst/>
                <a:uLnTx/>
                <a:uFillTx/>
                <a:cs typeface="Calibri"/>
              </a:rPr>
              <a:t>Wie </a:t>
            </a:r>
            <a:r>
              <a:rPr kumimoji="0" lang="de-DE" sz="4267" b="1" i="0" u="none" strike="noStrike" kern="0" cap="none" spc="0" normalizeH="0" baseline="0" noProof="0">
                <a:ln>
                  <a:noFill/>
                </a:ln>
                <a:solidFill>
                  <a:prstClr val="black"/>
                </a:solidFill>
                <a:effectLst/>
                <a:uLnTx/>
                <a:uFillTx/>
                <a:cs typeface="Calibri"/>
              </a:rPr>
              <a:t>Druck</a:t>
            </a:r>
            <a:r>
              <a:rPr kumimoji="0" lang="de-DE" sz="3200" b="0" i="0" u="none" strike="noStrike" kern="0" cap="none" spc="0" normalizeH="0" baseline="0" noProof="0">
                <a:ln>
                  <a:noFill/>
                </a:ln>
                <a:solidFill>
                  <a:prstClr val="black"/>
                </a:solidFill>
                <a:effectLst/>
                <a:uLnTx/>
                <a:uFillTx/>
                <a:cs typeface="Calibri"/>
              </a:rPr>
              <a:t> verantworten und limitieren?</a:t>
            </a:r>
            <a:endParaRPr kumimoji="0" lang="de-DE" sz="32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75650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BC5DE7-A1C0-0076-F431-356D6D0DAAAD}"/>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5CB9212-8AFE-30DD-84E3-46FC0C4019A1}"/>
              </a:ext>
            </a:extLst>
          </p:cNvPr>
          <p:cNvSpPr>
            <a:spLocks noGrp="1"/>
          </p:cNvSpPr>
          <p:nvPr>
            <p:ph type="sldNum" sz="quarter" idx="4294967295"/>
          </p:nvPr>
        </p:nvSpPr>
        <p:spPr>
          <a:xfrm>
            <a:off x="11758613" y="6584950"/>
            <a:ext cx="433387" cy="179388"/>
          </a:xfrm>
        </p:spPr>
        <p:txBody>
          <a:bodyPr/>
          <a:lstStyle/>
          <a:p>
            <a:fld id="{19DB77B4-3C54-46CA-975D-F6A6D2A6B962}" type="slidenum">
              <a:rPr lang="de-CH" smtClean="0"/>
              <a:pPr/>
              <a:t>17</a:t>
            </a:fld>
            <a:endParaRPr lang="de-CH"/>
          </a:p>
        </p:txBody>
      </p:sp>
      <p:sp>
        <p:nvSpPr>
          <p:cNvPr id="2" name="Titel 8">
            <a:extLst>
              <a:ext uri="{FF2B5EF4-FFF2-40B4-BE49-F238E27FC236}">
                <a16:creationId xmlns:a16="http://schemas.microsoft.com/office/drawing/2014/main" id="{8773C09B-D631-99E9-48DE-ABC87F6ABA76}"/>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CH" sz="4000" b="1">
                <a:solidFill>
                  <a:srgbClr val="000000"/>
                </a:solidFill>
                <a:latin typeface="Calibri"/>
              </a:rPr>
              <a:t>C) Situationsbeispiel mit dem Swiss Olympic Ethik-Kompass und der eigenen Haltung einordnen</a:t>
            </a:r>
            <a:endParaRPr kumimoji="0" lang="de-CH" sz="4000" b="1" i="0" u="none" strike="noStrike" kern="1200" cap="none" spc="0" normalizeH="0" baseline="0" noProof="0">
              <a:ln>
                <a:noFill/>
              </a:ln>
              <a:solidFill>
                <a:srgbClr val="000000"/>
              </a:solidFill>
              <a:effectLst/>
              <a:uLnTx/>
              <a:uFillTx/>
              <a:latin typeface="Calibri"/>
              <a:ea typeface="+mj-ea"/>
              <a:cs typeface="+mj-cs"/>
            </a:endParaRPr>
          </a:p>
        </p:txBody>
      </p:sp>
    </p:spTree>
    <p:extLst>
      <p:ext uri="{BB962C8B-B14F-4D97-AF65-F5344CB8AC3E}">
        <p14:creationId xmlns:p14="http://schemas.microsoft.com/office/powerpoint/2010/main" val="423768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24FC648A-ABA1-37F8-20B9-25C66B90D060}"/>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Swiss Olympic Ethik-Kompass</a:t>
            </a:r>
          </a:p>
        </p:txBody>
      </p:sp>
      <p:pic>
        <p:nvPicPr>
          <p:cNvPr id="6" name="Grafik 5">
            <a:hlinkClick r:id="rId3"/>
            <a:extLst>
              <a:ext uri="{FF2B5EF4-FFF2-40B4-BE49-F238E27FC236}">
                <a16:creationId xmlns:a16="http://schemas.microsoft.com/office/drawing/2014/main" id="{39D2D4BD-D9D0-1E52-3E83-0CB009E0B0D9}"/>
              </a:ext>
            </a:extLst>
          </p:cNvPr>
          <p:cNvPicPr>
            <a:picLocks noChangeAspect="1"/>
          </p:cNvPicPr>
          <p:nvPr/>
        </p:nvPicPr>
        <p:blipFill>
          <a:blip r:embed="rId4"/>
          <a:stretch>
            <a:fillRect/>
          </a:stretch>
        </p:blipFill>
        <p:spPr>
          <a:xfrm>
            <a:off x="6402722" y="1683400"/>
            <a:ext cx="4783835" cy="4666375"/>
          </a:xfrm>
          <a:prstGeom prst="rect">
            <a:avLst/>
          </a:prstGeom>
        </p:spPr>
      </p:pic>
      <p:sp>
        <p:nvSpPr>
          <p:cNvPr id="7" name="Textplatzhalter 4">
            <a:extLst>
              <a:ext uri="{FF2B5EF4-FFF2-40B4-BE49-F238E27FC236}">
                <a16:creationId xmlns:a16="http://schemas.microsoft.com/office/drawing/2014/main" id="{037F3C18-5373-BC3E-5484-01A9810C2597}"/>
              </a:ext>
            </a:extLst>
          </p:cNvPr>
          <p:cNvSpPr>
            <a:spLocks noGrp="1"/>
          </p:cNvSpPr>
          <p:nvPr>
            <p:ph sz="half" idx="1"/>
          </p:nvPr>
        </p:nvSpPr>
        <p:spPr>
          <a:xfrm>
            <a:off x="390524" y="1585239"/>
            <a:ext cx="4572000" cy="4140339"/>
          </a:xfrm>
        </p:spPr>
        <p:txBody>
          <a:bodyPr vert="horz" lIns="0" tIns="0" rIns="0" bIns="0" rtlCol="0">
            <a:normAutofit/>
          </a:bodyPr>
          <a:lstStyle/>
          <a:p>
            <a:pPr marL="0" indent="0">
              <a:buNone/>
            </a:pPr>
            <a:r>
              <a:rPr lang="de-CH" sz="2200" b="1"/>
              <a:t>Der </a:t>
            </a:r>
            <a:r>
              <a:rPr lang="de-CH" sz="2200" b="1">
                <a:hlinkClick r:id="rId3"/>
              </a:rPr>
              <a:t>Ethik-Kompass</a:t>
            </a:r>
            <a:r>
              <a:rPr lang="de-CH" sz="2200" b="1"/>
              <a:t> ist</a:t>
            </a:r>
          </a:p>
          <a:p>
            <a:pPr>
              <a:buFont typeface="Symbol" panose="05050102010706020507" pitchFamily="18" charset="2"/>
              <a:buChar char="-"/>
            </a:pPr>
            <a:r>
              <a:rPr lang="de-CH" sz="2200"/>
              <a:t>Orientierungshilfe, Handlungs-Wegweiser und Sensibilisierungstool</a:t>
            </a:r>
          </a:p>
          <a:p>
            <a:pPr>
              <a:buFont typeface="Symbol" panose="05050102010706020507" pitchFamily="18" charset="2"/>
              <a:buChar char="-"/>
            </a:pPr>
            <a:r>
              <a:rPr lang="de-CH" sz="2200"/>
              <a:t>Schulungs- und Analyseinstrument</a:t>
            </a:r>
          </a:p>
          <a:p>
            <a:pPr>
              <a:buFont typeface="Symbol" panose="05050102010706020507" pitchFamily="18" charset="2"/>
              <a:buChar char="-"/>
            </a:pPr>
            <a:r>
              <a:rPr lang="de-CH" sz="2200"/>
              <a:t>Leitinstrument für die Arbeiten im Prozess</a:t>
            </a:r>
          </a:p>
          <a:p>
            <a:endParaRPr lang="de-CH"/>
          </a:p>
        </p:txBody>
      </p:sp>
      <p:pic>
        <p:nvPicPr>
          <p:cNvPr id="12" name="Grafik 11" descr="Ein Bild, das Muster, Screenshot, Quadrat enthält.&#10;&#10;Automatisch generierte Beschreibung">
            <a:extLst>
              <a:ext uri="{FF2B5EF4-FFF2-40B4-BE49-F238E27FC236}">
                <a16:creationId xmlns:a16="http://schemas.microsoft.com/office/drawing/2014/main" id="{CFD1FC0F-243F-8573-7656-9589BC816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51" y="4449230"/>
            <a:ext cx="1972490" cy="2006464"/>
          </a:xfrm>
          <a:prstGeom prst="rect">
            <a:avLst/>
          </a:prstGeom>
        </p:spPr>
      </p:pic>
      <p:sp>
        <p:nvSpPr>
          <p:cNvPr id="9" name="Textfeld 8">
            <a:extLst>
              <a:ext uri="{FF2B5EF4-FFF2-40B4-BE49-F238E27FC236}">
                <a16:creationId xmlns:a16="http://schemas.microsoft.com/office/drawing/2014/main" id="{4AC88FEF-4F3B-008A-8104-925F1F57B359}"/>
              </a:ext>
            </a:extLst>
          </p:cNvPr>
          <p:cNvSpPr txBox="1"/>
          <p:nvPr/>
        </p:nvSpPr>
        <p:spPr>
          <a:xfrm>
            <a:off x="2740290" y="6165109"/>
            <a:ext cx="6097978" cy="369332"/>
          </a:xfrm>
          <a:prstGeom prst="rect">
            <a:avLst/>
          </a:prstGeom>
          <a:noFill/>
        </p:spPr>
        <p:txBody>
          <a:bodyPr wrap="square">
            <a:spAutoFit/>
          </a:bodyPr>
          <a:lstStyle/>
          <a:p>
            <a:r>
              <a:rPr lang="de-CH">
                <a:hlinkClick r:id="rId6">
                  <a:extLst>
                    <a:ext uri="{A12FA001-AC4F-418D-AE19-62706E023703}">
                      <ahyp:hlinkClr xmlns:ahyp="http://schemas.microsoft.com/office/drawing/2018/hyperlinkcolor" val="tx"/>
                    </a:ext>
                  </a:extLst>
                </a:hlinkClick>
              </a:rPr>
              <a:t>swissolympic.ch/ethik-kompass</a:t>
            </a:r>
            <a:endParaRPr lang="de-DE"/>
          </a:p>
        </p:txBody>
      </p:sp>
    </p:spTree>
    <p:extLst>
      <p:ext uri="{BB962C8B-B14F-4D97-AF65-F5344CB8AC3E}">
        <p14:creationId xmlns:p14="http://schemas.microsoft.com/office/powerpoint/2010/main" val="113282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Handy, Gerät, tragbares Kommunikationsgerät enthält.&#10;&#10;Automatisch generierte Beschreibung">
            <a:hlinkClick r:id="rId3"/>
            <a:extLst>
              <a:ext uri="{FF2B5EF4-FFF2-40B4-BE49-F238E27FC236}">
                <a16:creationId xmlns:a16="http://schemas.microsoft.com/office/drawing/2014/main" id="{3324ABCC-304A-D0C4-EFFE-D207974B2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6263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4E1404D-9509-4557-B649-3C18A793DE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77B4-3C54-46CA-975D-F6A6D2A6B962}"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el 8">
            <a:extLst>
              <a:ext uri="{FF2B5EF4-FFF2-40B4-BE49-F238E27FC236}">
                <a16:creationId xmlns:a16="http://schemas.microsoft.com/office/drawing/2014/main" id="{1D7F3B0E-5D3B-2B0B-2FAC-4C4D9FD58488}"/>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defPPr>
              <a:defRPr lang="de-DE"/>
            </a:defPPr>
            <a:lvl1pPr marR="0" lvl="0" indent="0" fontAlgn="auto">
              <a:lnSpc>
                <a:spcPct val="90000"/>
              </a:lnSpc>
              <a:spcBef>
                <a:spcPct val="0"/>
              </a:spcBef>
              <a:spcAft>
                <a:spcPts val="0"/>
              </a:spcAft>
              <a:buClrTx/>
              <a:buSzTx/>
              <a:buFontTx/>
              <a:buNone/>
              <a:tabLst/>
              <a:defRPr kumimoji="0" sz="4000" b="1" i="0" u="none" strike="noStrike" cap="none" spc="0" normalizeH="0" baseline="0">
                <a:ln>
                  <a:noFill/>
                </a:ln>
                <a:solidFill>
                  <a:srgbClr val="000000"/>
                </a:solidFill>
                <a:effectLst/>
                <a:uLnTx/>
                <a:uFillTx/>
                <a:latin typeface="Calibri"/>
                <a:ea typeface="+mj-ea"/>
                <a:cs typeface="+mj-cs"/>
              </a:defRPr>
            </a:lvl1pPr>
          </a:lstStyle>
          <a:p>
            <a:r>
              <a:rPr lang="de-CH"/>
              <a:t>A) Einstieg</a:t>
            </a:r>
          </a:p>
        </p:txBody>
      </p:sp>
    </p:spTree>
    <p:extLst>
      <p:ext uri="{BB962C8B-B14F-4D97-AF65-F5344CB8AC3E}">
        <p14:creationId xmlns:p14="http://schemas.microsoft.com/office/powerpoint/2010/main" val="202603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FC91A4E5-463C-21F3-0F51-FEF36153EF31}"/>
              </a:ext>
            </a:extLst>
          </p:cNvPr>
          <p:cNvSpPr txBox="1">
            <a:spLocks/>
          </p:cNvSpPr>
          <p:nvPr/>
        </p:nvSpPr>
        <p:spPr>
          <a:xfrm>
            <a:off x="390524" y="1108662"/>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Auf einen Blick</a:t>
            </a:r>
          </a:p>
        </p:txBody>
      </p:sp>
      <p:sp>
        <p:nvSpPr>
          <p:cNvPr id="3" name="Titel 1">
            <a:extLst>
              <a:ext uri="{FF2B5EF4-FFF2-40B4-BE49-F238E27FC236}">
                <a16:creationId xmlns:a16="http://schemas.microsoft.com/office/drawing/2014/main" id="{E82138FA-C0D4-06AC-FC51-64EB73C57592}"/>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Swiss Olympic Ethik-Kompass </a:t>
            </a:r>
            <a:br>
              <a:rPr kumimoji="0" lang="de-CH" sz="4000" b="1" i="0" u="none" strike="noStrike" kern="1200" cap="none" spc="0" normalizeH="0" baseline="0" noProof="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a:ln>
                <a:noFill/>
              </a:ln>
              <a:solidFill>
                <a:sysClr val="windowText" lastClr="000000"/>
              </a:solidFill>
              <a:effectLst/>
              <a:uLnTx/>
              <a:uFillTx/>
              <a:latin typeface="Calibri"/>
              <a:ea typeface="+mj-ea"/>
              <a:cs typeface="+mj-cs"/>
            </a:endParaRPr>
          </a:p>
        </p:txBody>
      </p:sp>
      <p:pic>
        <p:nvPicPr>
          <p:cNvPr id="4" name="Grafik 3">
            <a:extLst>
              <a:ext uri="{FF2B5EF4-FFF2-40B4-BE49-F238E27FC236}">
                <a16:creationId xmlns:a16="http://schemas.microsoft.com/office/drawing/2014/main" id="{507E2223-9768-D30C-1D3B-17807C835142}"/>
              </a:ext>
            </a:extLst>
          </p:cNvPr>
          <p:cNvPicPr>
            <a:picLocks noChangeAspect="1"/>
          </p:cNvPicPr>
          <p:nvPr/>
        </p:nvPicPr>
        <p:blipFill>
          <a:blip r:embed="rId5"/>
          <a:stretch>
            <a:fillRect/>
          </a:stretch>
        </p:blipFill>
        <p:spPr>
          <a:xfrm>
            <a:off x="6263721" y="2023794"/>
            <a:ext cx="1278155" cy="4238503"/>
          </a:xfrm>
          <a:prstGeom prst="rect">
            <a:avLst/>
          </a:prstGeom>
        </p:spPr>
      </p:pic>
      <p:pic>
        <p:nvPicPr>
          <p:cNvPr id="5" name="Grafik 4">
            <a:extLst>
              <a:ext uri="{FF2B5EF4-FFF2-40B4-BE49-F238E27FC236}">
                <a16:creationId xmlns:a16="http://schemas.microsoft.com/office/drawing/2014/main" id="{D83A809D-0FA2-7BA3-203F-EF3F3CB7A592}"/>
              </a:ext>
            </a:extLst>
          </p:cNvPr>
          <p:cNvPicPr>
            <a:picLocks noChangeAspect="1"/>
          </p:cNvPicPr>
          <p:nvPr/>
        </p:nvPicPr>
        <p:blipFill>
          <a:blip r:embed="rId6"/>
          <a:stretch>
            <a:fillRect/>
          </a:stretch>
        </p:blipFill>
        <p:spPr>
          <a:xfrm>
            <a:off x="-120919" y="1730686"/>
            <a:ext cx="6836723" cy="4619089"/>
          </a:xfrm>
          <a:prstGeom prst="rect">
            <a:avLst/>
          </a:prstGeom>
        </p:spPr>
      </p:pic>
      <p:pic>
        <p:nvPicPr>
          <p:cNvPr id="7" name="Ethik-Kompass_SoMe-Animated_1080x1350px_DE">
            <a:hlinkClick r:id="" action="ppaction://media"/>
            <a:extLst>
              <a:ext uri="{FF2B5EF4-FFF2-40B4-BE49-F238E27FC236}">
                <a16:creationId xmlns:a16="http://schemas.microsoft.com/office/drawing/2014/main" id="{D4168258-E452-9B22-8292-3E02749EC58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976112" y="1627868"/>
            <a:ext cx="3859776" cy="48247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212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AB12B6C-4EDD-4FD8-83BA-0156B4EC7447}"/>
              </a:ext>
            </a:extLst>
          </p:cNvPr>
          <p:cNvSpPr txBox="1"/>
          <p:nvPr/>
        </p:nvSpPr>
        <p:spPr>
          <a:xfrm>
            <a:off x="769271" y="2726690"/>
            <a:ext cx="10218348" cy="461665"/>
          </a:xfrm>
          <a:prstGeom prst="rect">
            <a:avLst/>
          </a:prstGeom>
          <a:solidFill>
            <a:srgbClr val="8ACE2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a:ln>
                  <a:noFill/>
                </a:ln>
                <a:solidFill>
                  <a:prstClr val="black"/>
                </a:solidFill>
                <a:effectLst/>
                <a:uLnTx/>
                <a:uFillTx/>
                <a:latin typeface="Calibri"/>
                <a:ea typeface="+mn-ea"/>
                <a:cs typeface="+mn-cs"/>
              </a:rPr>
              <a:t>OK / Wertvoll</a:t>
            </a:r>
            <a:r>
              <a:rPr kumimoji="0" lang="de-CH" sz="2400" b="0" i="0" u="none" strike="noStrike" kern="1200" cap="none" spc="0" normalizeH="0" baseline="0" noProof="0">
                <a:ln>
                  <a:noFill/>
                </a:ln>
                <a:solidFill>
                  <a:prstClr val="black"/>
                </a:solidFill>
                <a:effectLst/>
                <a:uLnTx/>
                <a:uFillTx/>
                <a:latin typeface="Calibri"/>
                <a:ea typeface="+mn-ea"/>
                <a:cs typeface="+mn-cs"/>
              </a:rPr>
              <a:t>		Mensch und Situation stärken</a:t>
            </a:r>
          </a:p>
        </p:txBody>
      </p:sp>
      <p:sp>
        <p:nvSpPr>
          <p:cNvPr id="11" name="Textfeld 10">
            <a:extLst>
              <a:ext uri="{FF2B5EF4-FFF2-40B4-BE49-F238E27FC236}">
                <a16:creationId xmlns:a16="http://schemas.microsoft.com/office/drawing/2014/main" id="{0DECE192-BEBB-4C26-914A-D7A1863AF07A}"/>
              </a:ext>
            </a:extLst>
          </p:cNvPr>
          <p:cNvSpPr txBox="1"/>
          <p:nvPr/>
        </p:nvSpPr>
        <p:spPr>
          <a:xfrm>
            <a:off x="769271" y="4075622"/>
            <a:ext cx="10191247" cy="461665"/>
          </a:xfrm>
          <a:prstGeom prst="rect">
            <a:avLst/>
          </a:prstGeom>
          <a:solidFill>
            <a:srgbClr val="FCA0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a:ln>
                  <a:noFill/>
                </a:ln>
                <a:solidFill>
                  <a:prstClr val="black"/>
                </a:solidFill>
                <a:effectLst/>
                <a:uLnTx/>
                <a:uFillTx/>
                <a:latin typeface="Calibri"/>
                <a:ea typeface="+mn-ea"/>
                <a:cs typeface="+mn-cs"/>
              </a:rPr>
              <a:t>Verdächtig</a:t>
            </a:r>
            <a:r>
              <a:rPr kumimoji="0" lang="de-CH" sz="2400" b="0" i="0" u="none" strike="noStrike" kern="1200" cap="none" spc="0" normalizeH="0" baseline="0" noProof="0">
                <a:ln>
                  <a:noFill/>
                </a:ln>
                <a:solidFill>
                  <a:prstClr val="black"/>
                </a:solidFill>
                <a:effectLst/>
                <a:uLnTx/>
                <a:uFillTx/>
                <a:latin typeface="Calibri"/>
                <a:ea typeface="+mn-ea"/>
                <a:cs typeface="+mn-cs"/>
              </a:rPr>
              <a:t>		Meldung machen (Ethik-Statut; </a:t>
            </a:r>
            <a:r>
              <a:rPr kumimoji="0" lang="de-CH" sz="2133" b="0" i="0" u="none" strike="noStrike" kern="1200" cap="none" spc="0" normalizeH="0" baseline="0" noProof="0">
                <a:ln>
                  <a:noFill/>
                </a:ln>
                <a:solidFill>
                  <a:prstClr val="black"/>
                </a:solidFill>
                <a:effectLst/>
                <a:uLnTx/>
                <a:uFillTx/>
                <a:latin typeface="Calibri"/>
                <a:ea typeface="+mn-ea"/>
                <a:cs typeface="+mn-cs"/>
              </a:rPr>
              <a:t>Ethikverstoss, Missstand</a:t>
            </a:r>
            <a:r>
              <a:rPr kumimoji="0" lang="de-CH" sz="2400" b="0" i="0" u="none" strike="noStrike" kern="1200" cap="none" spc="0" normalizeH="0" baseline="0" noProof="0">
                <a:ln>
                  <a:noFill/>
                </a:ln>
                <a:solidFill>
                  <a:prstClr val="black"/>
                </a:solidFill>
                <a:effectLst/>
                <a:uLnTx/>
                <a:uFillTx/>
                <a:latin typeface="Calibri"/>
                <a:ea typeface="+mn-ea"/>
                <a:cs typeface="+mn-cs"/>
              </a:rPr>
              <a:t> )</a:t>
            </a:r>
          </a:p>
        </p:txBody>
      </p:sp>
      <p:sp>
        <p:nvSpPr>
          <p:cNvPr id="12" name="Textfeld 11">
            <a:extLst>
              <a:ext uri="{FF2B5EF4-FFF2-40B4-BE49-F238E27FC236}">
                <a16:creationId xmlns:a16="http://schemas.microsoft.com/office/drawing/2014/main" id="{A7001BAC-FBF9-4D7E-A99E-C8A5BF0641C3}"/>
              </a:ext>
            </a:extLst>
          </p:cNvPr>
          <p:cNvSpPr txBox="1"/>
          <p:nvPr/>
        </p:nvSpPr>
        <p:spPr>
          <a:xfrm>
            <a:off x="781200" y="3401155"/>
            <a:ext cx="10193868" cy="461665"/>
          </a:xfrm>
          <a:prstGeom prst="rect">
            <a:avLst/>
          </a:prstGeom>
          <a:solidFill>
            <a:srgbClr val="C4C2B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a:ln>
                  <a:noFill/>
                </a:ln>
                <a:solidFill>
                  <a:prstClr val="black"/>
                </a:solidFill>
                <a:effectLst/>
                <a:uLnTx/>
                <a:uFillTx/>
                <a:latin typeface="Calibri"/>
                <a:ea typeface="+mn-ea"/>
                <a:cs typeface="+mn-cs"/>
              </a:rPr>
              <a:t>Irritierend</a:t>
            </a:r>
            <a:r>
              <a:rPr kumimoji="0" lang="de-CH" sz="2400" b="0" i="0" u="none" strike="noStrike" kern="1200" cap="none" spc="0" normalizeH="0" baseline="0" noProof="0">
                <a:ln>
                  <a:noFill/>
                </a:ln>
                <a:solidFill>
                  <a:prstClr val="black"/>
                </a:solidFill>
                <a:effectLst/>
                <a:uLnTx/>
                <a:uFillTx/>
                <a:latin typeface="Calibri"/>
                <a:ea typeface="+mn-ea"/>
                <a:cs typeface="+mn-cs"/>
              </a:rPr>
              <a:t>		Situation besprechen</a:t>
            </a:r>
          </a:p>
        </p:txBody>
      </p:sp>
      <p:sp>
        <p:nvSpPr>
          <p:cNvPr id="13" name="Textfeld 12">
            <a:extLst>
              <a:ext uri="{FF2B5EF4-FFF2-40B4-BE49-F238E27FC236}">
                <a16:creationId xmlns:a16="http://schemas.microsoft.com/office/drawing/2014/main" id="{545E4B54-E98F-4611-8D4D-105AA18866F4}"/>
              </a:ext>
            </a:extLst>
          </p:cNvPr>
          <p:cNvSpPr txBox="1"/>
          <p:nvPr/>
        </p:nvSpPr>
        <p:spPr>
          <a:xfrm>
            <a:off x="762002" y="4750088"/>
            <a:ext cx="10190263" cy="461665"/>
          </a:xfrm>
          <a:prstGeom prst="rect">
            <a:avLst/>
          </a:prstGeom>
          <a:solidFill>
            <a:srgbClr val="FF183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400" b="1" i="0" u="none" strike="noStrike" kern="1200" cap="none" spc="0" normalizeH="0" baseline="0" noProof="0">
                <a:ln>
                  <a:noFill/>
                </a:ln>
                <a:solidFill>
                  <a:prstClr val="black"/>
                </a:solidFill>
                <a:effectLst/>
                <a:uLnTx/>
                <a:uFillTx/>
                <a:latin typeface="Calibri"/>
                <a:ea typeface="+mn-ea"/>
                <a:cs typeface="+mn-cs"/>
              </a:rPr>
              <a:t>Verdächtig</a:t>
            </a:r>
            <a:r>
              <a:rPr kumimoji="0" lang="de-CH" sz="2400" b="0" i="0" u="none" strike="noStrike" kern="1200" cap="none" spc="0" normalizeH="0" baseline="0" noProof="0">
                <a:ln>
                  <a:noFill/>
                </a:ln>
                <a:solidFill>
                  <a:prstClr val="black"/>
                </a:solidFill>
                <a:effectLst/>
                <a:uLnTx/>
                <a:uFillTx/>
                <a:latin typeface="Calibri"/>
                <a:ea typeface="+mn-ea"/>
                <a:cs typeface="+mn-cs"/>
              </a:rPr>
              <a:t>		Meldung machen (Gesetz: </a:t>
            </a:r>
            <a:r>
              <a:rPr kumimoji="0" lang="de-CH" sz="2133" b="0" i="0" u="none" strike="noStrike" kern="1200" cap="none" spc="0" normalizeH="0" baseline="0" noProof="0">
                <a:ln>
                  <a:noFill/>
                </a:ln>
                <a:solidFill>
                  <a:prstClr val="black"/>
                </a:solidFill>
                <a:effectLst/>
                <a:uLnTx/>
                <a:uFillTx/>
                <a:latin typeface="Calibri"/>
                <a:ea typeface="+mn-ea"/>
                <a:cs typeface="+mn-cs"/>
              </a:rPr>
              <a:t>Straftat</a:t>
            </a:r>
            <a:r>
              <a:rPr kumimoji="0" lang="de-CH" sz="2400" b="0" i="0" u="none" strike="noStrike" kern="1200" cap="none" spc="0" normalizeH="0" baseline="0" noProof="0">
                <a:ln>
                  <a:noFill/>
                </a:ln>
                <a:solidFill>
                  <a:prstClr val="black"/>
                </a:solidFill>
                <a:effectLst/>
                <a:uLnTx/>
                <a:uFillTx/>
                <a:latin typeface="Calibri"/>
                <a:ea typeface="+mn-ea"/>
                <a:cs typeface="+mn-cs"/>
              </a:rPr>
              <a:t>)</a:t>
            </a:r>
          </a:p>
        </p:txBody>
      </p:sp>
      <p:sp>
        <p:nvSpPr>
          <p:cNvPr id="17" name="Textplatzhalter 6">
            <a:extLst>
              <a:ext uri="{FF2B5EF4-FFF2-40B4-BE49-F238E27FC236}">
                <a16:creationId xmlns:a16="http://schemas.microsoft.com/office/drawing/2014/main" id="{DB6080DF-B9D7-42EE-ACA2-1CC234E6A21B}"/>
              </a:ext>
            </a:extLst>
          </p:cNvPr>
          <p:cNvSpPr>
            <a:spLocks noGrp="1"/>
          </p:cNvSpPr>
          <p:nvPr>
            <p:ph type="body" sz="quarter" idx="11"/>
          </p:nvPr>
        </p:nvSpPr>
        <p:spPr/>
        <p:txBody>
          <a:bodyPr/>
          <a:lstStyle/>
          <a:p>
            <a:r>
              <a:rPr lang="de-CH"/>
              <a:t>Bedeutung der Farben und Handlungsmöglichkeiten</a:t>
            </a:r>
          </a:p>
        </p:txBody>
      </p:sp>
      <p:sp>
        <p:nvSpPr>
          <p:cNvPr id="2" name="Titel 1">
            <a:extLst>
              <a:ext uri="{FF2B5EF4-FFF2-40B4-BE49-F238E27FC236}">
                <a16:creationId xmlns:a16="http://schemas.microsoft.com/office/drawing/2014/main" id="{F94A4085-D692-497F-9D98-A4FFC7B16ECB}"/>
              </a:ext>
            </a:extLst>
          </p:cNvPr>
          <p:cNvSpPr>
            <a:spLocks noGrp="1"/>
          </p:cNvSpPr>
          <p:nvPr>
            <p:ph type="title"/>
          </p:nvPr>
        </p:nvSpPr>
        <p:spPr/>
        <p:txBody>
          <a:bodyPr/>
          <a:lstStyle/>
          <a:p>
            <a:r>
              <a:rPr lang="de-CH"/>
              <a:t>Swiss Olympic Ethik-Kompass</a:t>
            </a:r>
          </a:p>
        </p:txBody>
      </p:sp>
      <p:sp>
        <p:nvSpPr>
          <p:cNvPr id="6" name="Textplatzhalter 5">
            <a:extLst>
              <a:ext uri="{FF2B5EF4-FFF2-40B4-BE49-F238E27FC236}">
                <a16:creationId xmlns:a16="http://schemas.microsoft.com/office/drawing/2014/main" id="{01549911-6F50-4826-A7C3-446A49A8FEC4}"/>
              </a:ext>
            </a:extLst>
          </p:cNvPr>
          <p:cNvSpPr>
            <a:spLocks noGrp="1"/>
          </p:cNvSpPr>
          <p:nvPr>
            <p:ph type="body" sz="quarter" idx="14"/>
          </p:nvPr>
        </p:nvSpPr>
        <p:spPr/>
        <p:txBody>
          <a:bodyPr/>
          <a:lstStyle/>
          <a:p>
            <a:endParaRPr lang="de-CH"/>
          </a:p>
        </p:txBody>
      </p:sp>
    </p:spTree>
    <p:extLst>
      <p:ext uri="{BB962C8B-B14F-4D97-AF65-F5344CB8AC3E}">
        <p14:creationId xmlns:p14="http://schemas.microsoft.com/office/powerpoint/2010/main" val="324644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35EF71E-3970-3AE9-CE3E-7293AF360B90}"/>
              </a:ext>
            </a:extLst>
          </p:cNvPr>
          <p:cNvPicPr>
            <a:picLocks noChangeAspect="1"/>
          </p:cNvPicPr>
          <p:nvPr/>
        </p:nvPicPr>
        <p:blipFill>
          <a:blip r:embed="rId3"/>
          <a:stretch>
            <a:fillRect/>
          </a:stretch>
        </p:blipFill>
        <p:spPr>
          <a:xfrm>
            <a:off x="8686197" y="1332586"/>
            <a:ext cx="1789041" cy="1637526"/>
          </a:xfrm>
          <a:prstGeom prst="rect">
            <a:avLst/>
          </a:prstGeom>
        </p:spPr>
      </p:pic>
      <p:pic>
        <p:nvPicPr>
          <p:cNvPr id="5" name="Grafik 4">
            <a:extLst>
              <a:ext uri="{FF2B5EF4-FFF2-40B4-BE49-F238E27FC236}">
                <a16:creationId xmlns:a16="http://schemas.microsoft.com/office/drawing/2014/main" id="{81B6F87F-3F65-9B98-20E9-8008B42FE3C6}"/>
              </a:ext>
            </a:extLst>
          </p:cNvPr>
          <p:cNvPicPr>
            <a:picLocks noChangeAspect="1"/>
          </p:cNvPicPr>
          <p:nvPr/>
        </p:nvPicPr>
        <p:blipFill>
          <a:blip r:embed="rId4"/>
          <a:stretch>
            <a:fillRect/>
          </a:stretch>
        </p:blipFill>
        <p:spPr>
          <a:xfrm>
            <a:off x="7685679" y="3076607"/>
            <a:ext cx="1789041" cy="1516028"/>
          </a:xfrm>
          <a:prstGeom prst="rect">
            <a:avLst/>
          </a:prstGeom>
        </p:spPr>
      </p:pic>
      <p:pic>
        <p:nvPicPr>
          <p:cNvPr id="6" name="Grafik 5">
            <a:extLst>
              <a:ext uri="{FF2B5EF4-FFF2-40B4-BE49-F238E27FC236}">
                <a16:creationId xmlns:a16="http://schemas.microsoft.com/office/drawing/2014/main" id="{E7D1CA05-EA1B-AD00-020D-8359CECB318C}"/>
              </a:ext>
            </a:extLst>
          </p:cNvPr>
          <p:cNvPicPr>
            <a:picLocks noChangeAspect="1"/>
          </p:cNvPicPr>
          <p:nvPr/>
        </p:nvPicPr>
        <p:blipFill>
          <a:blip r:embed="rId5"/>
          <a:stretch>
            <a:fillRect/>
          </a:stretch>
        </p:blipFill>
        <p:spPr>
          <a:xfrm>
            <a:off x="8276557" y="5006787"/>
            <a:ext cx="1789041" cy="1646155"/>
          </a:xfrm>
          <a:prstGeom prst="rect">
            <a:avLst/>
          </a:prstGeom>
        </p:spPr>
      </p:pic>
      <p:pic>
        <p:nvPicPr>
          <p:cNvPr id="7" name="Grafik 6">
            <a:extLst>
              <a:ext uri="{FF2B5EF4-FFF2-40B4-BE49-F238E27FC236}">
                <a16:creationId xmlns:a16="http://schemas.microsoft.com/office/drawing/2014/main" id="{F9D89F0A-9D66-DC9D-35E8-0D8669DF0CB2}"/>
              </a:ext>
            </a:extLst>
          </p:cNvPr>
          <p:cNvPicPr>
            <a:picLocks noChangeAspect="1"/>
          </p:cNvPicPr>
          <p:nvPr/>
        </p:nvPicPr>
        <p:blipFill>
          <a:blip r:embed="rId6"/>
          <a:stretch>
            <a:fillRect/>
          </a:stretch>
        </p:blipFill>
        <p:spPr>
          <a:xfrm>
            <a:off x="9918602" y="5163468"/>
            <a:ext cx="1789041" cy="1625619"/>
          </a:xfrm>
          <a:prstGeom prst="rect">
            <a:avLst/>
          </a:prstGeom>
        </p:spPr>
      </p:pic>
      <p:pic>
        <p:nvPicPr>
          <p:cNvPr id="8" name="Grafik 7">
            <a:extLst>
              <a:ext uri="{FF2B5EF4-FFF2-40B4-BE49-F238E27FC236}">
                <a16:creationId xmlns:a16="http://schemas.microsoft.com/office/drawing/2014/main" id="{D2C079C1-9EA9-0346-9A51-14D6C014FBEC}"/>
              </a:ext>
            </a:extLst>
          </p:cNvPr>
          <p:cNvPicPr>
            <a:picLocks noChangeAspect="1"/>
          </p:cNvPicPr>
          <p:nvPr/>
        </p:nvPicPr>
        <p:blipFill>
          <a:blip r:embed="rId7"/>
          <a:stretch>
            <a:fillRect/>
          </a:stretch>
        </p:blipFill>
        <p:spPr>
          <a:xfrm>
            <a:off x="9309617" y="3357523"/>
            <a:ext cx="1796303" cy="1451141"/>
          </a:xfrm>
          <a:prstGeom prst="rect">
            <a:avLst/>
          </a:prstGeom>
        </p:spPr>
      </p:pic>
      <p:pic>
        <p:nvPicPr>
          <p:cNvPr id="9" name="Grafik 8" descr="Ein Bild, das Text, Kreis, Screenshot, Farbigkeit enthält.&#10;&#10;Automatisch generierte Beschreibung">
            <a:extLst>
              <a:ext uri="{FF2B5EF4-FFF2-40B4-BE49-F238E27FC236}">
                <a16:creationId xmlns:a16="http://schemas.microsoft.com/office/drawing/2014/main" id="{C02FDAC1-DDB0-52F6-707C-98EE615F92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31025"/>
            <a:ext cx="8525091" cy="6026975"/>
          </a:xfrm>
          <a:prstGeom prst="rect">
            <a:avLst/>
          </a:prstGeom>
        </p:spPr>
      </p:pic>
      <p:sp>
        <p:nvSpPr>
          <p:cNvPr id="11" name="Titel 1">
            <a:extLst>
              <a:ext uri="{FF2B5EF4-FFF2-40B4-BE49-F238E27FC236}">
                <a16:creationId xmlns:a16="http://schemas.microsoft.com/office/drawing/2014/main" id="{C0586C52-712E-BFB9-872D-C1038547E515}"/>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Swiss Olympic Ethik-Kompass </a:t>
            </a:r>
            <a:br>
              <a:rPr kumimoji="0" lang="de-CH" sz="4000" b="1" i="0" u="none" strike="noStrike" kern="1200" cap="none" spc="0" normalizeH="0" baseline="0" noProof="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34606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feld 25">
            <a:extLst>
              <a:ext uri="{FF2B5EF4-FFF2-40B4-BE49-F238E27FC236}">
                <a16:creationId xmlns:a16="http://schemas.microsoft.com/office/drawing/2014/main" id="{0BE13D4F-1647-466D-82D4-0F3E71EF3BA2}"/>
              </a:ext>
            </a:extLst>
          </p:cNvPr>
          <p:cNvSpPr txBox="1"/>
          <p:nvPr/>
        </p:nvSpPr>
        <p:spPr>
          <a:xfrm>
            <a:off x="-2" y="4533278"/>
            <a:ext cx="12192001" cy="2092881"/>
          </a:xfrm>
          <a:prstGeom prst="rect">
            <a:avLst/>
          </a:prstGeom>
          <a:gradFill flip="none" rotWithShape="1">
            <a:gsLst>
              <a:gs pos="23000">
                <a:srgbClr val="8ACE2B"/>
              </a:gs>
              <a:gs pos="62000">
                <a:srgbClr val="C8C8C8"/>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C2291511-6618-4D84-B082-332F939D3F06}"/>
              </a:ext>
            </a:extLst>
          </p:cNvPr>
          <p:cNvGrpSpPr/>
          <p:nvPr/>
        </p:nvGrpSpPr>
        <p:grpSpPr>
          <a:xfrm>
            <a:off x="0" y="1605478"/>
            <a:ext cx="12192001" cy="3239743"/>
            <a:chOff x="358774" y="927168"/>
            <a:chExt cx="8528441" cy="2367177"/>
          </a:xfrm>
          <a:gradFill>
            <a:gsLst>
              <a:gs pos="23000">
                <a:srgbClr val="8ACE2B"/>
              </a:gs>
              <a:gs pos="62000">
                <a:srgbClr val="C8C8C8"/>
              </a:gs>
              <a:gs pos="33000">
                <a:srgbClr val="C4C2BD"/>
              </a:gs>
              <a:gs pos="78000">
                <a:srgbClr val="FF9E2D"/>
              </a:gs>
              <a:gs pos="92000">
                <a:srgbClr val="FF9E2D"/>
              </a:gs>
              <a:gs pos="100000">
                <a:srgbClr val="FF1839"/>
              </a:gs>
            </a:gsLst>
            <a:lin ang="0" scaled="1"/>
          </a:gradFill>
        </p:grpSpPr>
        <p:sp>
          <p:nvSpPr>
            <p:cNvPr id="3" name="Gleichschenkliges Dreieck 5">
              <a:extLst>
                <a:ext uri="{FF2B5EF4-FFF2-40B4-BE49-F238E27FC236}">
                  <a16:creationId xmlns:a16="http://schemas.microsoft.com/office/drawing/2014/main" id="{A1251A62-DD71-43D0-94EF-95FE9EEDB4CB}"/>
                </a:ext>
              </a:extLst>
            </p:cNvPr>
            <p:cNvSpPr/>
            <p:nvPr/>
          </p:nvSpPr>
          <p:spPr>
            <a:xfrm rot="5400000">
              <a:off x="3439406" y="-2153464"/>
              <a:ext cx="2367177" cy="8528441"/>
            </a:xfrm>
            <a:prstGeom prst="triangle">
              <a:avLst>
                <a:gd name="adj" fmla="val 48126"/>
              </a:avLst>
            </a:prstGeom>
            <a:grpFill/>
            <a:ln w="12700" cap="flat" cmpd="sng" algn="ctr">
              <a:noFill/>
              <a:prstDash val="solid"/>
              <a:miter lim="800000"/>
            </a:ln>
            <a:effectLst/>
          </p:spPr>
          <p:txBody>
            <a:bodyPr rtlCol="0" anchor="ctr"/>
            <a:lstStyle/>
            <a:p>
              <a:pPr marL="0" marR="0" lvl="0" indent="0" defTabSz="1219140" eaLnBrk="1" fontAlgn="auto" latinLnBrk="0" hangingPunct="1">
                <a:lnSpc>
                  <a:spcPct val="150000"/>
                </a:lnSpc>
                <a:spcBef>
                  <a:spcPts val="0"/>
                </a:spcBef>
                <a:spcAft>
                  <a:spcPts val="0"/>
                </a:spcAft>
                <a:buClrTx/>
                <a:buSzTx/>
                <a:buFontTx/>
                <a:buNone/>
                <a:tabLst/>
                <a:defRPr/>
              </a:pPr>
              <a:endParaRPr kumimoji="0" lang="de-DE" sz="2400" b="1" i="0" u="none" strike="noStrike" kern="0" cap="none" spc="0" normalizeH="0" baseline="0" noProof="0">
                <a:ln>
                  <a:noFill/>
                </a:ln>
                <a:solidFill>
                  <a:prstClr val="black"/>
                </a:solidFill>
                <a:effectLst/>
                <a:uLnTx/>
                <a:uFillTx/>
                <a:latin typeface="Calibri"/>
                <a:ea typeface="+mn-ea"/>
                <a:cs typeface="Calibri"/>
              </a:endParaRPr>
            </a:p>
          </p:txBody>
        </p:sp>
        <p:sp>
          <p:nvSpPr>
            <p:cNvPr id="10" name="Textfeld 9">
              <a:extLst>
                <a:ext uri="{FF2B5EF4-FFF2-40B4-BE49-F238E27FC236}">
                  <a16:creationId xmlns:a16="http://schemas.microsoft.com/office/drawing/2014/main" id="{B2ECE912-FBD9-4976-B6CA-DA76CF4BE9F9}"/>
                </a:ext>
              </a:extLst>
            </p:cNvPr>
            <p:cNvSpPr txBox="1"/>
            <p:nvPr/>
          </p:nvSpPr>
          <p:spPr>
            <a:xfrm>
              <a:off x="622278" y="1923834"/>
              <a:ext cx="2216001" cy="487339"/>
            </a:xfrm>
            <a:prstGeom prst="rect">
              <a:avLst/>
            </a:prstGeom>
            <a:grpFill/>
          </p:spPr>
          <p:txBody>
            <a:bodyPr wrap="square" rtlCol="0">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de-CH" sz="1867" b="1" i="0" u="none" strike="noStrike" kern="0" cap="none" spc="0" normalizeH="0" baseline="0" noProof="0">
                  <a:ln>
                    <a:noFill/>
                  </a:ln>
                  <a:solidFill>
                    <a:prstClr val="black"/>
                  </a:solidFill>
                  <a:effectLst/>
                  <a:uLnTx/>
                  <a:uFillTx/>
                  <a:latin typeface="Arial"/>
                </a:rPr>
                <a:t>Mensch / Situation  stärken</a:t>
              </a:r>
            </a:p>
          </p:txBody>
        </p:sp>
        <p:sp>
          <p:nvSpPr>
            <p:cNvPr id="12" name="Textfeld 11">
              <a:extLst>
                <a:ext uri="{FF2B5EF4-FFF2-40B4-BE49-F238E27FC236}">
                  <a16:creationId xmlns:a16="http://schemas.microsoft.com/office/drawing/2014/main" id="{24258E89-0948-44C5-80D0-2052F6D6D59E}"/>
                </a:ext>
              </a:extLst>
            </p:cNvPr>
            <p:cNvSpPr txBox="1"/>
            <p:nvPr/>
          </p:nvSpPr>
          <p:spPr>
            <a:xfrm>
              <a:off x="3219804" y="1923834"/>
              <a:ext cx="2240198" cy="487339"/>
            </a:xfrm>
            <a:prstGeom prst="rect">
              <a:avLst/>
            </a:prstGeom>
            <a:grpFill/>
          </p:spPr>
          <p:txBody>
            <a:bodyPr wrap="square" rtlCol="0">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de-CH" sz="1867" b="1" i="0" u="none" strike="noStrike" kern="0" cap="none" spc="0" normalizeH="0" baseline="0" noProof="0">
                  <a:ln>
                    <a:noFill/>
                  </a:ln>
                  <a:solidFill>
                    <a:prstClr val="black"/>
                  </a:solidFill>
                  <a:effectLst/>
                  <a:uLnTx/>
                  <a:uFillTx/>
                  <a:latin typeface="Arial"/>
                </a:rPr>
                <a:t>Situation reflektieren  </a:t>
              </a:r>
            </a:p>
            <a:p>
              <a:pPr marL="0" marR="0" lvl="0" indent="0" defTabSz="609570" eaLnBrk="1" fontAlgn="auto" latinLnBrk="0" hangingPunct="1">
                <a:lnSpc>
                  <a:spcPct val="100000"/>
                </a:lnSpc>
                <a:spcBef>
                  <a:spcPts val="0"/>
                </a:spcBef>
                <a:spcAft>
                  <a:spcPts val="0"/>
                </a:spcAft>
                <a:buClrTx/>
                <a:buSzTx/>
                <a:buFontTx/>
                <a:buNone/>
                <a:tabLst/>
                <a:defRPr/>
              </a:pPr>
              <a:r>
                <a:rPr kumimoji="0" lang="de-CH" sz="1867" b="1" i="0" u="none" strike="noStrike" kern="0" cap="none" spc="0" normalizeH="0" baseline="0" noProof="0">
                  <a:ln>
                    <a:noFill/>
                  </a:ln>
                  <a:solidFill>
                    <a:prstClr val="black"/>
                  </a:solidFill>
                  <a:effectLst/>
                  <a:uLnTx/>
                  <a:uFillTx/>
                  <a:latin typeface="Arial"/>
                </a:rPr>
                <a:t>Risiken besprechen</a:t>
              </a:r>
            </a:p>
          </p:txBody>
        </p:sp>
        <p:sp>
          <p:nvSpPr>
            <p:cNvPr id="13" name="Textfeld 12">
              <a:extLst>
                <a:ext uri="{FF2B5EF4-FFF2-40B4-BE49-F238E27FC236}">
                  <a16:creationId xmlns:a16="http://schemas.microsoft.com/office/drawing/2014/main" id="{5469E94A-7739-4B81-96C6-10C65BC8A6BD}"/>
                </a:ext>
              </a:extLst>
            </p:cNvPr>
            <p:cNvSpPr txBox="1"/>
            <p:nvPr/>
          </p:nvSpPr>
          <p:spPr>
            <a:xfrm>
              <a:off x="6362259" y="1923834"/>
              <a:ext cx="1912978" cy="277403"/>
            </a:xfrm>
            <a:prstGeom prst="rect">
              <a:avLst/>
            </a:prstGeom>
            <a:noFill/>
          </p:spPr>
          <p:txBody>
            <a:bodyPr wrap="square" rtlCol="0">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de-CH" sz="1867" b="1" i="0" u="none" strike="noStrike" kern="0" cap="none" spc="0" normalizeH="0" baseline="0" noProof="0">
                  <a:ln>
                    <a:noFill/>
                  </a:ln>
                  <a:solidFill>
                    <a:prstClr val="black"/>
                  </a:solidFill>
                  <a:effectLst/>
                  <a:uLnTx/>
                  <a:uFillTx/>
                  <a:latin typeface="Arial"/>
                </a:rPr>
                <a:t>Meldung machen</a:t>
              </a:r>
            </a:p>
          </p:txBody>
        </p:sp>
      </p:grpSp>
      <p:sp>
        <p:nvSpPr>
          <p:cNvPr id="27" name="Titel 26">
            <a:extLst>
              <a:ext uri="{FF2B5EF4-FFF2-40B4-BE49-F238E27FC236}">
                <a16:creationId xmlns:a16="http://schemas.microsoft.com/office/drawing/2014/main" id="{B65E6116-15D5-4AE5-8A6F-1469A1D0D209}"/>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Handlungsmöglichkeiten und </a:t>
            </a:r>
            <a:br>
              <a:rPr kumimoji="0" lang="de-CH" sz="4000" b="1" i="0" u="none" strike="noStrike" kern="1200" cap="none" spc="0" normalizeH="0" baseline="0" noProof="0">
                <a:ln>
                  <a:noFill/>
                </a:ln>
                <a:solidFill>
                  <a:sysClr val="windowText" lastClr="000000"/>
                </a:solidFill>
                <a:effectLst/>
                <a:uLnTx/>
                <a:uFillTx/>
                <a:latin typeface="Calibri"/>
                <a:ea typeface="+mj-ea"/>
                <a:cs typeface="+mj-cs"/>
              </a:rPr>
            </a:b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Grundlagen</a:t>
            </a:r>
          </a:p>
        </p:txBody>
      </p:sp>
      <p:sp>
        <p:nvSpPr>
          <p:cNvPr id="15" name="Textfeld 14">
            <a:extLst>
              <a:ext uri="{FF2B5EF4-FFF2-40B4-BE49-F238E27FC236}">
                <a16:creationId xmlns:a16="http://schemas.microsoft.com/office/drawing/2014/main" id="{41E1B6EC-A1E7-4D68-9C49-43909FD62172}"/>
              </a:ext>
            </a:extLst>
          </p:cNvPr>
          <p:cNvSpPr txBox="1"/>
          <p:nvPr/>
        </p:nvSpPr>
        <p:spPr>
          <a:xfrm>
            <a:off x="11249150" y="4975854"/>
            <a:ext cx="1040693" cy="666977"/>
          </a:xfrm>
          <a:prstGeom prst="rect">
            <a:avLst/>
          </a:prstGeom>
          <a:noFill/>
        </p:spPr>
        <p:txBody>
          <a:bodyPr wrap="square" rtlCol="0">
            <a:spAutoFit/>
          </a:bodyPr>
          <a:lstStyle/>
          <a:p>
            <a:pPr defTabSz="609570"/>
            <a:r>
              <a:rPr lang="de-CH" sz="1867" b="1">
                <a:solidFill>
                  <a:prstClr val="black"/>
                </a:solidFill>
                <a:latin typeface="Arial"/>
              </a:rPr>
              <a:t>Straf-tat</a:t>
            </a:r>
          </a:p>
        </p:txBody>
      </p:sp>
      <p:sp>
        <p:nvSpPr>
          <p:cNvPr id="16" name="Textfeld 15">
            <a:extLst>
              <a:ext uri="{FF2B5EF4-FFF2-40B4-BE49-F238E27FC236}">
                <a16:creationId xmlns:a16="http://schemas.microsoft.com/office/drawing/2014/main" id="{81C2FB40-60A5-43C7-A1FA-6479CF7DAA72}"/>
              </a:ext>
            </a:extLst>
          </p:cNvPr>
          <p:cNvSpPr txBox="1"/>
          <p:nvPr/>
        </p:nvSpPr>
        <p:spPr>
          <a:xfrm>
            <a:off x="8582403" y="4980407"/>
            <a:ext cx="1994275" cy="666977"/>
          </a:xfrm>
          <a:prstGeom prst="rect">
            <a:avLst/>
          </a:prstGeom>
          <a:noFill/>
        </p:spPr>
        <p:txBody>
          <a:bodyPr wrap="square" rtlCol="0">
            <a:spAutoFit/>
          </a:bodyPr>
          <a:lstStyle/>
          <a:p>
            <a:pPr defTabSz="609570"/>
            <a:r>
              <a:rPr lang="de-DE" sz="1867" b="1" err="1">
                <a:solidFill>
                  <a:prstClr val="black"/>
                </a:solidFill>
                <a:latin typeface="Arial"/>
              </a:rPr>
              <a:t>Ethikverstoss</a:t>
            </a:r>
            <a:endParaRPr lang="de-DE" sz="1867" b="1">
              <a:solidFill>
                <a:prstClr val="black"/>
              </a:solidFill>
              <a:latin typeface="Arial"/>
            </a:endParaRPr>
          </a:p>
          <a:p>
            <a:pPr defTabSz="609570"/>
            <a:r>
              <a:rPr lang="de-DE" sz="1867" b="1">
                <a:solidFill>
                  <a:prstClr val="black"/>
                </a:solidFill>
                <a:latin typeface="Arial"/>
              </a:rPr>
              <a:t>Missstand</a:t>
            </a:r>
          </a:p>
        </p:txBody>
      </p:sp>
      <p:sp>
        <p:nvSpPr>
          <p:cNvPr id="17" name="Textfeld 16">
            <a:extLst>
              <a:ext uri="{FF2B5EF4-FFF2-40B4-BE49-F238E27FC236}">
                <a16:creationId xmlns:a16="http://schemas.microsoft.com/office/drawing/2014/main" id="{262D3213-6C99-4360-BA24-696DB5B5A1BD}"/>
              </a:ext>
            </a:extLst>
          </p:cNvPr>
          <p:cNvSpPr txBox="1"/>
          <p:nvPr/>
        </p:nvSpPr>
        <p:spPr>
          <a:xfrm>
            <a:off x="4090042" y="4999987"/>
            <a:ext cx="1994275" cy="379656"/>
          </a:xfrm>
          <a:prstGeom prst="rect">
            <a:avLst/>
          </a:prstGeom>
          <a:noFill/>
        </p:spPr>
        <p:txBody>
          <a:bodyPr wrap="square" rtlCol="0">
            <a:spAutoFit/>
          </a:bodyPr>
          <a:lstStyle/>
          <a:p>
            <a:pPr defTabSz="609570"/>
            <a:r>
              <a:rPr lang="de-DE" sz="1867" b="1">
                <a:solidFill>
                  <a:prstClr val="black"/>
                </a:solidFill>
                <a:latin typeface="Arial"/>
              </a:rPr>
              <a:t>Irritation</a:t>
            </a:r>
          </a:p>
        </p:txBody>
      </p:sp>
      <p:sp>
        <p:nvSpPr>
          <p:cNvPr id="18" name="Textfeld 17">
            <a:extLst>
              <a:ext uri="{FF2B5EF4-FFF2-40B4-BE49-F238E27FC236}">
                <a16:creationId xmlns:a16="http://schemas.microsoft.com/office/drawing/2014/main" id="{EBF1112E-A0F9-4369-82D2-14457D88CA49}"/>
              </a:ext>
            </a:extLst>
          </p:cNvPr>
          <p:cNvSpPr txBox="1"/>
          <p:nvPr/>
        </p:nvSpPr>
        <p:spPr>
          <a:xfrm>
            <a:off x="390524" y="4970156"/>
            <a:ext cx="1665729" cy="379656"/>
          </a:xfrm>
          <a:prstGeom prst="rect">
            <a:avLst/>
          </a:prstGeom>
          <a:noFill/>
        </p:spPr>
        <p:txBody>
          <a:bodyPr wrap="square" rtlCol="0">
            <a:spAutoFit/>
          </a:bodyPr>
          <a:lstStyle/>
          <a:p>
            <a:pPr defTabSz="609570"/>
            <a:r>
              <a:rPr lang="de-CH" sz="1867" b="1">
                <a:solidFill>
                  <a:prstClr val="black"/>
                </a:solidFill>
                <a:latin typeface="Arial"/>
              </a:rPr>
              <a:t>Wertvoll</a:t>
            </a:r>
          </a:p>
        </p:txBody>
      </p:sp>
      <p:sp>
        <p:nvSpPr>
          <p:cNvPr id="21" name="Textfeld 20">
            <a:extLst>
              <a:ext uri="{FF2B5EF4-FFF2-40B4-BE49-F238E27FC236}">
                <a16:creationId xmlns:a16="http://schemas.microsoft.com/office/drawing/2014/main" id="{745D5255-1C0C-458E-B87C-BF56DF520E81}"/>
              </a:ext>
            </a:extLst>
          </p:cNvPr>
          <p:cNvSpPr txBox="1"/>
          <p:nvPr/>
        </p:nvSpPr>
        <p:spPr>
          <a:xfrm>
            <a:off x="390524" y="5642831"/>
            <a:ext cx="1345129"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1700" b="0" i="0" u="none" strike="noStrike" kern="0" cap="none" spc="0" normalizeH="0" baseline="0" noProof="0">
                <a:ln>
                  <a:noFill/>
                </a:ln>
                <a:solidFill>
                  <a:prstClr val="black"/>
                </a:solidFill>
                <a:effectLst/>
                <a:uLnTx/>
                <a:uFillTx/>
                <a:latin typeface="Calibri  "/>
              </a:rPr>
              <a:t>Ethik-Charta</a:t>
            </a:r>
          </a:p>
        </p:txBody>
      </p:sp>
      <p:sp>
        <p:nvSpPr>
          <p:cNvPr id="22" name="Textfeld 21">
            <a:extLst>
              <a:ext uri="{FF2B5EF4-FFF2-40B4-BE49-F238E27FC236}">
                <a16:creationId xmlns:a16="http://schemas.microsoft.com/office/drawing/2014/main" id="{19966737-AA65-47FB-A125-33582F51F083}"/>
              </a:ext>
            </a:extLst>
          </p:cNvPr>
          <p:cNvSpPr txBox="1"/>
          <p:nvPr/>
        </p:nvSpPr>
        <p:spPr>
          <a:xfrm>
            <a:off x="4092724" y="5634042"/>
            <a:ext cx="2323600"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1700" b="0" i="0" u="none" strike="noStrike" kern="0" cap="none" spc="0" normalizeH="0" baseline="0" noProof="0">
                <a:ln>
                  <a:noFill/>
                </a:ln>
                <a:solidFill>
                  <a:prstClr val="black"/>
                </a:solidFill>
                <a:effectLst/>
                <a:uLnTx/>
                <a:uFillTx/>
                <a:latin typeface="Calibri  "/>
              </a:rPr>
              <a:t>Qualitätskriterien</a:t>
            </a:r>
          </a:p>
        </p:txBody>
      </p:sp>
      <p:sp>
        <p:nvSpPr>
          <p:cNvPr id="23" name="Textfeld 22">
            <a:extLst>
              <a:ext uri="{FF2B5EF4-FFF2-40B4-BE49-F238E27FC236}">
                <a16:creationId xmlns:a16="http://schemas.microsoft.com/office/drawing/2014/main" id="{B6C48454-8BF5-46D4-ACF2-0605110F1993}"/>
              </a:ext>
            </a:extLst>
          </p:cNvPr>
          <p:cNvSpPr txBox="1"/>
          <p:nvPr/>
        </p:nvSpPr>
        <p:spPr>
          <a:xfrm>
            <a:off x="8582401" y="5642831"/>
            <a:ext cx="1635718" cy="353943"/>
          </a:xfrm>
          <a:prstGeom prst="rect">
            <a:avLst/>
          </a:prstGeom>
          <a:noFill/>
        </p:spPr>
        <p:txBody>
          <a:bodyPr wrap="square" rtlCol="0">
            <a:spAutoFit/>
          </a:bodyPr>
          <a:lstStyle/>
          <a:p>
            <a:r>
              <a:rPr lang="de-DE" sz="1700">
                <a:solidFill>
                  <a:prstClr val="black"/>
                </a:solidFill>
                <a:latin typeface="Calibri  "/>
              </a:rPr>
              <a:t>Ethik-Statut</a:t>
            </a:r>
            <a:endParaRPr lang="de-CH" sz="1700">
              <a:solidFill>
                <a:prstClr val="black"/>
              </a:solidFill>
              <a:latin typeface="Calibri  "/>
            </a:endParaRPr>
          </a:p>
        </p:txBody>
      </p:sp>
      <p:sp>
        <p:nvSpPr>
          <p:cNvPr id="24" name="Textfeld 23">
            <a:extLst>
              <a:ext uri="{FF2B5EF4-FFF2-40B4-BE49-F238E27FC236}">
                <a16:creationId xmlns:a16="http://schemas.microsoft.com/office/drawing/2014/main" id="{4A5B9946-3707-44FF-8AD0-9E000A244379}"/>
              </a:ext>
            </a:extLst>
          </p:cNvPr>
          <p:cNvSpPr txBox="1"/>
          <p:nvPr/>
        </p:nvSpPr>
        <p:spPr>
          <a:xfrm>
            <a:off x="11241206" y="5741998"/>
            <a:ext cx="1048637"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1700" b="0" i="0" u="none" strike="noStrike" kern="0" cap="none" spc="0" normalizeH="0" baseline="0" noProof="0">
                <a:ln>
                  <a:noFill/>
                </a:ln>
                <a:solidFill>
                  <a:prstClr val="black"/>
                </a:solidFill>
                <a:effectLst/>
                <a:uLnTx/>
                <a:uFillTx/>
                <a:latin typeface="Calibri  "/>
              </a:rPr>
              <a:t>Gesetz</a:t>
            </a:r>
          </a:p>
        </p:txBody>
      </p:sp>
      <p:pic>
        <p:nvPicPr>
          <p:cNvPr id="25" name="Grafik 9">
            <a:extLst>
              <a:ext uri="{FF2B5EF4-FFF2-40B4-BE49-F238E27FC236}">
                <a16:creationId xmlns:a16="http://schemas.microsoft.com/office/drawing/2014/main" id="{BAB5F8FE-61F3-415F-A7AB-3C6C50C2F3BC}"/>
              </a:ext>
            </a:extLst>
          </p:cNvPr>
          <p:cNvPicPr>
            <a:picLocks noChangeAspect="1"/>
          </p:cNvPicPr>
          <p:nvPr/>
        </p:nvPicPr>
        <p:blipFill>
          <a:blip r:embed="rId3">
            <a:alphaModFix amt="58000"/>
          </a:blip>
          <a:stretch>
            <a:fillRect/>
          </a:stretch>
        </p:blipFill>
        <p:spPr>
          <a:xfrm rot="6600000">
            <a:off x="178057" y="1588956"/>
            <a:ext cx="8092859" cy="8079867"/>
          </a:xfrm>
          <a:prstGeom prst="rect">
            <a:avLst/>
          </a:prstGeom>
        </p:spPr>
      </p:pic>
    </p:spTree>
    <p:extLst>
      <p:ext uri="{BB962C8B-B14F-4D97-AF65-F5344CB8AC3E}">
        <p14:creationId xmlns:p14="http://schemas.microsoft.com/office/powerpoint/2010/main" val="381150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E77399C-8485-5B4B-984E-7A7811E8A9F5}"/>
              </a:ext>
            </a:extLst>
          </p:cNvPr>
          <p:cNvPicPr>
            <a:picLocks noChangeAspect="1"/>
          </p:cNvPicPr>
          <p:nvPr/>
        </p:nvPicPr>
        <p:blipFill>
          <a:blip r:embed="rId3"/>
          <a:stretch>
            <a:fillRect/>
          </a:stretch>
        </p:blipFill>
        <p:spPr>
          <a:xfrm>
            <a:off x="4143380" y="1722041"/>
            <a:ext cx="3766633" cy="1934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platzhalter 7">
            <a:extLst>
              <a:ext uri="{FF2B5EF4-FFF2-40B4-BE49-F238E27FC236}">
                <a16:creationId xmlns:a16="http://schemas.microsoft.com/office/drawing/2014/main" id="{6FCB6B55-1B03-8FE5-F0A4-7C0A4B414C5B}"/>
              </a:ext>
            </a:extLst>
          </p:cNvPr>
          <p:cNvSpPr txBox="1">
            <a:spLocks/>
          </p:cNvSpPr>
          <p:nvPr/>
        </p:nvSpPr>
        <p:spPr>
          <a:xfrm>
            <a:off x="4196309" y="3931008"/>
            <a:ext cx="5952829" cy="3055296"/>
          </a:xfrm>
          <a:prstGeom prst="rect">
            <a:avLst/>
          </a:prstGeom>
        </p:spPr>
        <p:txBody>
          <a:bodyPr/>
          <a:lstStyle>
            <a:lvl1pPr marL="342900" indent="-342900" algn="l" rtl="0" eaLnBrk="1" fontAlgn="base" hangingPunct="1">
              <a:spcBef>
                <a:spcPct val="20000"/>
              </a:spcBef>
              <a:spcAft>
                <a:spcPct val="0"/>
              </a:spcAft>
              <a:buClr>
                <a:schemeClr val="tx1">
                  <a:lumMod val="65000"/>
                  <a:lumOff val="35000"/>
                </a:schemeClr>
              </a:buClr>
              <a:buChar char="•"/>
              <a:defRPr sz="2600" b="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400">
                <a:solidFill>
                  <a:schemeClr val="tx1"/>
                </a:solidFill>
                <a:latin typeface="+mn-lt"/>
              </a:defRPr>
            </a:lvl2pPr>
            <a:lvl3pPr marL="1143000" indent="-228600" algn="l" rtl="0" eaLnBrk="1" fontAlgn="base" hangingPunct="1">
              <a:spcBef>
                <a:spcPct val="20000"/>
              </a:spcBef>
              <a:spcAft>
                <a:spcPct val="0"/>
              </a:spcAft>
              <a:buClr>
                <a:srgbClr val="B2B2B2"/>
              </a:buClr>
              <a:buFont typeface="Symbol" panose="05050102010706020507" pitchFamily="18" charset="2"/>
              <a:buChar char="-"/>
              <a:defRPr sz="2000">
                <a:solidFill>
                  <a:schemeClr val="tx1"/>
                </a:solidFill>
                <a:latin typeface="+mn-lt"/>
              </a:defRPr>
            </a:lvl3pPr>
            <a:lvl4pPr marL="1600200" indent="-228600" algn="l" rtl="0" eaLnBrk="1" fontAlgn="base" hangingPunct="1">
              <a:spcBef>
                <a:spcPct val="20000"/>
              </a:spcBef>
              <a:spcAft>
                <a:spcPct val="0"/>
              </a:spcAft>
              <a:buClr>
                <a:srgbClr val="C0C0C0"/>
              </a:buClr>
              <a:buFont typeface="Symbol" panose="05050102010706020507" pitchFamily="18" charset="2"/>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Font typeface="Symbol" panose="05050102010706020507" pitchFamily="18" charset="2"/>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de-CH" sz="2200" b="0" i="0" u="none" strike="noStrike" kern="0" cap="none" spc="0" normalizeH="0" baseline="0" noProof="0">
                <a:ln>
                  <a:noFill/>
                </a:ln>
                <a:solidFill>
                  <a:prstClr val="black"/>
                </a:solidFill>
                <a:effectLst/>
                <a:uLnTx/>
                <a:uFillTx/>
                <a:latin typeface="Calibri"/>
                <a:ea typeface="+mn-ea"/>
                <a:cs typeface="+mn-cs"/>
              </a:rPr>
              <a:t>Beratung via Hotline </a:t>
            </a:r>
            <a:endParaRPr kumimoji="0" lang="de-CH" sz="2200" b="0" i="0" u="none" strike="sngStrike" kern="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de-CH" sz="2200" b="0" i="0" u="none" strike="noStrike" kern="0" cap="none" spc="0" normalizeH="0" baseline="0" noProof="0">
                <a:ln>
                  <a:noFill/>
                </a:ln>
                <a:solidFill>
                  <a:prstClr val="black"/>
                </a:solidFill>
                <a:effectLst/>
                <a:uLnTx/>
                <a:uFillTx/>
                <a:latin typeface="Calibri"/>
                <a:ea typeface="+mn-ea"/>
                <a:cs typeface="+mn-cs"/>
              </a:rPr>
              <a:t>steht allen Personen für eine Meldung offen </a:t>
            </a:r>
            <a:endParaRPr kumimoji="0" lang="de-CH" sz="2200" b="0" i="0" u="none" strike="sngStrike" kern="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de-CH" sz="2200" b="0" i="0" u="none" strike="noStrike" kern="0" cap="none" spc="0" normalizeH="0" baseline="0" noProof="0">
                <a:ln>
                  <a:noFill/>
                </a:ln>
                <a:solidFill>
                  <a:prstClr val="black"/>
                </a:solidFill>
                <a:effectLst/>
                <a:uLnTx/>
                <a:uFillTx/>
                <a:latin typeface="Calibri"/>
                <a:ea typeface="+mn-ea"/>
                <a:cs typeface="+mn-cs"/>
              </a:rPr>
              <a:t>Per </a:t>
            </a:r>
            <a:r>
              <a:rPr kumimoji="0" lang="de-CH" sz="2200" b="0" i="0" u="none" strike="noStrike" kern="0" cap="none" spc="0" normalizeH="0" baseline="0" noProof="0">
                <a:ln>
                  <a:noFill/>
                </a:ln>
                <a:solidFill>
                  <a:prstClr val="black"/>
                </a:solidFill>
                <a:effectLst/>
                <a:uLnTx/>
                <a:uFillTx/>
                <a:latin typeface="Calibri"/>
                <a:ea typeface="+mn-ea"/>
                <a:cs typeface="+mn-cs"/>
                <a:hlinkClick r:id="rId4"/>
              </a:rPr>
              <a:t>Meldeformular</a:t>
            </a:r>
            <a:r>
              <a:rPr kumimoji="0" lang="de-CH" sz="2200" b="0" i="0" u="none" strike="noStrike" kern="0" cap="none" spc="0" normalizeH="0" baseline="0" noProof="0">
                <a:ln>
                  <a:noFill/>
                </a:ln>
                <a:solidFill>
                  <a:prstClr val="black"/>
                </a:solidFill>
                <a:effectLst/>
                <a:uLnTx/>
                <a:uFillTx/>
                <a:latin typeface="Calibri"/>
                <a:ea typeface="+mn-ea"/>
                <a:cs typeface="+mn-cs"/>
              </a:rPr>
              <a:t> oder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tab pos="478355" algn="l"/>
              </a:tabLst>
              <a:defRPr/>
            </a:pPr>
            <a:r>
              <a:rPr kumimoji="0" lang="de-CH" sz="2200" b="0" i="0" u="none" strike="noStrike" kern="0" cap="none" spc="0" normalizeH="0" baseline="0" noProof="0">
                <a:ln>
                  <a:noFill/>
                </a:ln>
                <a:solidFill>
                  <a:prstClr val="black"/>
                </a:solidFill>
                <a:effectLst/>
                <a:uLnTx/>
                <a:uFillTx/>
                <a:latin typeface="Calibri"/>
                <a:ea typeface="+mn-ea"/>
                <a:cs typeface="+mn-cs"/>
              </a:rPr>
              <a:t>Hotline SSI Tel +41 31 550 21 31</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de-CH" altLang="de-DE" sz="2200" b="0" i="0" u="none" strike="noStrike" kern="0" cap="none" spc="0" normalizeH="0" baseline="0" noProof="0">
                <a:ln>
                  <a:noFill/>
                </a:ln>
                <a:solidFill>
                  <a:prstClr val="black"/>
                </a:solidFill>
                <a:effectLst/>
                <a:uLnTx/>
                <a:uFillTx/>
                <a:latin typeface="Calibri"/>
                <a:ea typeface="+mn-ea"/>
                <a:cs typeface="+mn-cs"/>
              </a:rPr>
              <a:t>Auf Wunsch anonym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Arial" panose="020B0604020202020204" pitchFamily="34" charset="0"/>
              <a:buChar char="•"/>
              <a:tabLst/>
              <a:defRPr/>
            </a:pPr>
            <a:endParaRPr kumimoji="0" lang="de-CH" altLang="de-DE" sz="3467" b="0" i="0" u="none" strike="noStrike" kern="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Tx/>
              <a:buChar char="•"/>
              <a:tabLst/>
              <a:defRPr/>
            </a:pPr>
            <a:endParaRPr kumimoji="0" lang="de-CH" sz="3467" b="0" i="0" u="none" strike="noStrike" kern="0" cap="none" spc="0" normalizeH="0" baseline="0" noProof="0">
              <a:ln>
                <a:noFill/>
              </a:ln>
              <a:solidFill>
                <a:prstClr val="black"/>
              </a:solidFill>
              <a:effectLst/>
              <a:uLnTx/>
              <a:uFillTx/>
              <a:latin typeface="Calibri"/>
              <a:ea typeface="+mn-ea"/>
              <a:cs typeface="+mn-cs"/>
            </a:endParaRPr>
          </a:p>
        </p:txBody>
      </p:sp>
      <p:pic>
        <p:nvPicPr>
          <p:cNvPr id="14" name="Grafik 13">
            <a:extLst>
              <a:ext uri="{FF2B5EF4-FFF2-40B4-BE49-F238E27FC236}">
                <a16:creationId xmlns:a16="http://schemas.microsoft.com/office/drawing/2014/main" id="{A03CDBF1-DFB5-525A-EF49-347BC3D8B01C}"/>
              </a:ext>
            </a:extLst>
          </p:cNvPr>
          <p:cNvPicPr>
            <a:picLocks noChangeAspect="1"/>
          </p:cNvPicPr>
          <p:nvPr/>
        </p:nvPicPr>
        <p:blipFill>
          <a:blip r:embed="rId5"/>
          <a:stretch>
            <a:fillRect/>
          </a:stretch>
        </p:blipFill>
        <p:spPr>
          <a:xfrm>
            <a:off x="494584" y="1722040"/>
            <a:ext cx="3267076" cy="4627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itel 7">
            <a:extLst>
              <a:ext uri="{FF2B5EF4-FFF2-40B4-BE49-F238E27FC236}">
                <a16:creationId xmlns:a16="http://schemas.microsoft.com/office/drawing/2014/main" id="{99C7A751-0F5D-CBE1-26C8-7CB1AEF6A58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Ethik-Statut, Swiss Sport Integrity</a:t>
            </a:r>
          </a:p>
        </p:txBody>
      </p:sp>
      <p:pic>
        <p:nvPicPr>
          <p:cNvPr id="16" name="Grafik 15">
            <a:extLst>
              <a:ext uri="{FF2B5EF4-FFF2-40B4-BE49-F238E27FC236}">
                <a16:creationId xmlns:a16="http://schemas.microsoft.com/office/drawing/2014/main" id="{6441E916-1237-8323-C4CC-5C1D75FF536F}"/>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l="34819" t="28391" r="13225" b="9489"/>
          <a:stretch/>
        </p:blipFill>
        <p:spPr>
          <a:xfrm>
            <a:off x="8162970" y="1722040"/>
            <a:ext cx="1337289" cy="1973927"/>
          </a:xfrm>
          <a:prstGeom prst="rect">
            <a:avLst/>
          </a:prstGeom>
          <a:noFill/>
        </p:spPr>
      </p:pic>
    </p:spTree>
    <p:extLst>
      <p:ext uri="{BB962C8B-B14F-4D97-AF65-F5344CB8AC3E}">
        <p14:creationId xmlns:p14="http://schemas.microsoft.com/office/powerpoint/2010/main" val="145667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7911DE00-C206-FFAF-437F-B4BB1A82D27C}"/>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Nach Farben</a:t>
            </a:r>
          </a:p>
        </p:txBody>
      </p:sp>
      <p:sp>
        <p:nvSpPr>
          <p:cNvPr id="9" name="Textplatzhalter 7">
            <a:extLst>
              <a:ext uri="{FF2B5EF4-FFF2-40B4-BE49-F238E27FC236}">
                <a16:creationId xmlns:a16="http://schemas.microsoft.com/office/drawing/2014/main" id="{2817DB46-700E-F8FA-150E-611F1B42FBB3}"/>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Calibri" panose="020F0502020204030204" pitchFamily="34" charset="0"/>
                <a:cs typeface="Calibri" panose="020F0502020204030204" pitchFamily="34" charset="0"/>
              </a:rPr>
              <a:t>Individuelles Arbeiten (5’)</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Calibri" panose="020F0502020204030204" pitchFamily="34" charset="0"/>
                <a:cs typeface="Calibri" panose="020F0502020204030204" pitchFamily="34" charset="0"/>
              </a:rPr>
              <a:t>Welche Teile des Situationsbeispiels sind grün, grau, orange oder rot?</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0" i="0" u="none" strike="noStrike" kern="1200" cap="none" spc="0" normalizeH="0" baseline="0" noProof="0">
              <a:ln>
                <a:noFill/>
              </a:ln>
              <a:solidFill>
                <a:sysClr val="windowText" lastClr="000000"/>
              </a:solidFill>
              <a:effectLst/>
              <a:uLnTx/>
              <a:uFillTx/>
              <a:latin typeface="Calibri"/>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Calibri" panose="020F0502020204030204" pitchFamily="34" charset="0"/>
                <a:cs typeface="Calibri" panose="020F0502020204030204" pitchFamily="34" charset="0"/>
              </a:rPr>
              <a:t>Diskussion zu zweit (5’)</a:t>
            </a:r>
            <a:endParaRPr kumimoji="0" lang="de-CH" sz="2200" b="1" i="0" u="none" strike="noStrike" kern="1200" cap="none" spc="0" normalizeH="0" baseline="0" noProof="0">
              <a:ln>
                <a:noFill/>
              </a:ln>
              <a:solidFill>
                <a:sysClr val="windowText" lastClr="000000"/>
              </a:solidFill>
              <a:effectLst/>
              <a:uLnTx/>
              <a:uFillTx/>
              <a:latin typeface="Calibri"/>
              <a:ea typeface="Calibri" panose="020F0502020204030204" pitchFamily="34" charset="0"/>
              <a:cs typeface="+mn-cs"/>
            </a:endParaRP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Calibri" panose="020F0502020204030204" pitchFamily="34" charset="0"/>
                <a:cs typeface="Calibri" panose="020F0502020204030204" pitchFamily="34" charset="0"/>
              </a:rPr>
              <a:t>Warum schätzt du diese Teile so ein? Begründe deine Einschätzung.</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Calibri" panose="020F0502020204030204" pitchFamily="34" charset="0"/>
                <a:cs typeface="Calibri" panose="020F0502020204030204" pitchFamily="34" charset="0"/>
              </a:rPr>
              <a:t>Bei unterschiedlichen Einschätzungen: warum könnte es diese Unterschiede geben?</a:t>
            </a:r>
            <a:endParaRPr kumimoji="0" lang="de-CH" sz="22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0" name="Titel 5">
            <a:extLst>
              <a:ext uri="{FF2B5EF4-FFF2-40B4-BE49-F238E27FC236}">
                <a16:creationId xmlns:a16="http://schemas.microsoft.com/office/drawing/2014/main" id="{40E177BF-64AF-965C-862F-07EB408527BF}"/>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Situationsbeispiel</a:t>
            </a:r>
          </a:p>
        </p:txBody>
      </p:sp>
    </p:spTree>
    <p:extLst>
      <p:ext uri="{BB962C8B-B14F-4D97-AF65-F5344CB8AC3E}">
        <p14:creationId xmlns:p14="http://schemas.microsoft.com/office/powerpoint/2010/main" val="67342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
            <a:extLst>
              <a:ext uri="{FF2B5EF4-FFF2-40B4-BE49-F238E27FC236}">
                <a16:creationId xmlns:a16="http://schemas.microsoft.com/office/drawing/2014/main" id="{0A4C866D-2C3B-BAD7-B6DA-FC3709312961}"/>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Handlungsmöglichkeiten</a:t>
            </a:r>
          </a:p>
        </p:txBody>
      </p:sp>
      <p:sp>
        <p:nvSpPr>
          <p:cNvPr id="8" name="Textplatzhalter 2">
            <a:extLst>
              <a:ext uri="{FF2B5EF4-FFF2-40B4-BE49-F238E27FC236}">
                <a16:creationId xmlns:a16="http://schemas.microsoft.com/office/drawing/2014/main" id="{7514F446-300B-30FA-087A-9171CD97E455}"/>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Diskussion zu zweit (10’)</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Wenn grau, orange oder rot: wie könnte und/oder müsste der Hauptakteur / die Hauptakteurin handeln? Warum?</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 Herausforderungen könnten diese Handlungen für den Hauptakteur bzw. die Hauptakteurin haben?</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Wer müsste sonst noch handeln? Wie?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 Rahmenbedingungen des Beispiels erleichtern / stärken bzw. erschweren dieses Handeln?</a:t>
            </a:r>
          </a:p>
        </p:txBody>
      </p:sp>
      <p:sp>
        <p:nvSpPr>
          <p:cNvPr id="9" name="Titel 3">
            <a:extLst>
              <a:ext uri="{FF2B5EF4-FFF2-40B4-BE49-F238E27FC236}">
                <a16:creationId xmlns:a16="http://schemas.microsoft.com/office/drawing/2014/main" id="{905F5AF3-1BD5-EB26-7B87-CBBF9C3A934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Situationsbeispiel</a:t>
            </a:r>
          </a:p>
        </p:txBody>
      </p:sp>
    </p:spTree>
    <p:extLst>
      <p:ext uri="{BB962C8B-B14F-4D97-AF65-F5344CB8AC3E}">
        <p14:creationId xmlns:p14="http://schemas.microsoft.com/office/powerpoint/2010/main" val="2574412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8">
            <a:extLst>
              <a:ext uri="{FF2B5EF4-FFF2-40B4-BE49-F238E27FC236}">
                <a16:creationId xmlns:a16="http://schemas.microsoft.com/office/drawing/2014/main" id="{96F3F751-C486-B742-1ADB-AF9FD1D53FF2}"/>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Expertisensicht</a:t>
            </a:r>
          </a:p>
        </p:txBody>
      </p:sp>
      <p:sp>
        <p:nvSpPr>
          <p:cNvPr id="3" name="Inhaltsplatzhalter 6">
            <a:extLst>
              <a:ext uri="{FF2B5EF4-FFF2-40B4-BE49-F238E27FC236}">
                <a16:creationId xmlns:a16="http://schemas.microsoft.com/office/drawing/2014/main" id="{63777C2A-C023-84CE-D8DD-BB0D1F3D1DCD}"/>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rPr>
              <a:t>Auf dieser Folie fügt die Kursleitung die «Auflösung» des Bsp. ein (farbliche Hinterlegung orange, rot) –&gt; </a:t>
            </a:r>
            <a:r>
              <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sym typeface="Wingdings" panose="05000000000000000000" pitchFamily="2" charset="2"/>
              </a:rPr>
              <a:t>auf </a:t>
            </a:r>
            <a:r>
              <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rPr>
              <a:t>mobilesport abrufbar</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endParaRP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ist es euch bei der Aufgabe ergangen?</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Wo hattet ihr Schwierigkeiten?</a:t>
            </a:r>
          </a:p>
        </p:txBody>
      </p:sp>
      <p:sp>
        <p:nvSpPr>
          <p:cNvPr id="4" name="Titel 5">
            <a:extLst>
              <a:ext uri="{FF2B5EF4-FFF2-40B4-BE49-F238E27FC236}">
                <a16:creationId xmlns:a16="http://schemas.microsoft.com/office/drawing/2014/main" id="{7FC474BB-CB32-2F91-3826-60870B140122}"/>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Situationsbeispiel</a:t>
            </a:r>
          </a:p>
        </p:txBody>
      </p:sp>
    </p:spTree>
    <p:extLst>
      <p:ext uri="{BB962C8B-B14F-4D97-AF65-F5344CB8AC3E}">
        <p14:creationId xmlns:p14="http://schemas.microsoft.com/office/powerpoint/2010/main" val="1285915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71B14-B36F-43DC-1F60-E0222EA99F80}"/>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Was beachten</a:t>
            </a:r>
          </a:p>
        </p:txBody>
      </p:sp>
      <p:sp>
        <p:nvSpPr>
          <p:cNvPr id="3" name="Textplatzhalter 6">
            <a:extLst>
              <a:ext uri="{FF2B5EF4-FFF2-40B4-BE49-F238E27FC236}">
                <a16:creationId xmlns:a16="http://schemas.microsoft.com/office/drawing/2014/main" id="{F3E4190C-16A1-8976-2302-36542C3B82AE}"/>
              </a:ext>
            </a:extLst>
          </p:cNvPr>
          <p:cNvSpPr txBox="1">
            <a:spLocks/>
          </p:cNvSpPr>
          <p:nvPr/>
        </p:nvSpPr>
        <p:spPr>
          <a:xfrm>
            <a:off x="762000" y="1993900"/>
            <a:ext cx="9144000" cy="4129088"/>
          </a:xfrm>
          <a:prstGeom prst="rect">
            <a:avLst/>
          </a:prstGeom>
        </p:spPr>
        <p:txBody>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highlight>
                  <a:srgbClr val="FFFF00"/>
                </a:highlight>
                <a:uLnTx/>
                <a:uFillTx/>
                <a:latin typeface="Calibri"/>
                <a:ea typeface="+mn-ea"/>
                <a:cs typeface="+mn-cs"/>
              </a:rPr>
              <a:t>An dieser Stelle fügt die Kursleitung stichwortartig Handlungsmöglichkeiten ein mit Fokus auf: Rollenklarheit, Information, Selbstbestimmung, Kommunikation</a:t>
            </a:r>
            <a:endParaRPr kumimoji="0" lang="de-CH" sz="2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351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8">
            <a:extLst>
              <a:ext uri="{FF2B5EF4-FFF2-40B4-BE49-F238E27FC236}">
                <a16:creationId xmlns:a16="http://schemas.microsoft.com/office/drawing/2014/main" id="{CE03A48B-561E-0693-CF3E-897B37025504}"/>
              </a:ext>
            </a:extLst>
          </p:cNvPr>
          <p:cNvSpPr txBox="1">
            <a:spLocks/>
          </p:cNvSpPr>
          <p:nvPr/>
        </p:nvSpPr>
        <p:spPr>
          <a:xfrm>
            <a:off x="1338262" y="2090738"/>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rgbClr val="000000"/>
                </a:solidFill>
                <a:effectLst/>
                <a:uLnTx/>
                <a:uFillTx/>
                <a:latin typeface="Calibri"/>
                <a:ea typeface="+mj-ea"/>
                <a:cs typeface="+mj-cs"/>
              </a:rPr>
              <a:t>D) Optionale Erweiterung</a:t>
            </a:r>
            <a:br>
              <a:rPr kumimoji="0" lang="de-CH" sz="4000" b="1" i="0" u="none" strike="noStrike" kern="1200" cap="none" spc="0" normalizeH="0" baseline="0" noProof="0">
                <a:ln>
                  <a:noFill/>
                </a:ln>
                <a:solidFill>
                  <a:srgbClr val="000000"/>
                </a:solidFill>
                <a:effectLst/>
                <a:uLnTx/>
                <a:uFillTx/>
                <a:latin typeface="Calibri"/>
                <a:ea typeface="+mj-ea"/>
                <a:cs typeface="+mj-cs"/>
              </a:rPr>
            </a:br>
            <a:br>
              <a:rPr kumimoji="0" lang="de-CH" sz="4000" b="1" i="0" u="none" strike="noStrike" kern="1200" cap="none" spc="0" normalizeH="0" baseline="0" noProof="0">
                <a:ln>
                  <a:noFill/>
                </a:ln>
                <a:solidFill>
                  <a:srgbClr val="000000"/>
                </a:solidFill>
                <a:effectLst/>
                <a:uLnTx/>
                <a:uFillTx/>
                <a:latin typeface="Calibri"/>
                <a:ea typeface="+mj-ea"/>
                <a:cs typeface="+mj-cs"/>
              </a:rPr>
            </a:br>
            <a:r>
              <a:rPr kumimoji="0" lang="de-CH" sz="4000" b="1" i="0" u="none" strike="noStrike" kern="1200" cap="none" spc="0" normalizeH="0" baseline="0" noProof="0">
                <a:ln>
                  <a:noFill/>
                </a:ln>
                <a:solidFill>
                  <a:srgbClr val="000000"/>
                </a:solidFill>
                <a:effectLst/>
                <a:uLnTx/>
                <a:uFillTx/>
                <a:latin typeface="Calibri"/>
                <a:ea typeface="+mj-ea"/>
                <a:cs typeface="+mj-cs"/>
              </a:rPr>
              <a:t>Handlungsfokus durch weitere Beispiele aus dem Graubereich konkretisieren</a:t>
            </a:r>
            <a:endParaRPr kumimoji="0" lang="de-CH" sz="4000" b="1" i="0" u="none" strike="noStrike" kern="1200" cap="none" spc="0" normalizeH="0" baseline="0" noProof="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396990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19BD5AB-F7C2-01CD-3530-1A5AB752F862}"/>
              </a:ext>
            </a:extLst>
          </p:cNvPr>
          <p:cNvSpPr>
            <a:spLocks noGrp="1"/>
          </p:cNvSpPr>
          <p:nvPr>
            <p:ph sz="half" idx="2"/>
          </p:nvPr>
        </p:nvSpPr>
        <p:spPr>
          <a:xfrm>
            <a:off x="542905" y="1876301"/>
            <a:ext cx="5476896" cy="4218359"/>
          </a:xfrm>
        </p:spPr>
        <p:txBody>
          <a:bodyPr>
            <a:normAutofit/>
          </a:bodyPr>
          <a:lstStyle/>
          <a:p>
            <a:endParaRPr lang="de-DE" sz="2200"/>
          </a:p>
        </p:txBody>
      </p:sp>
      <p:sp>
        <p:nvSpPr>
          <p:cNvPr id="6" name="Inhaltsplatzhalter 5">
            <a:extLst>
              <a:ext uri="{FF2B5EF4-FFF2-40B4-BE49-F238E27FC236}">
                <a16:creationId xmlns:a16="http://schemas.microsoft.com/office/drawing/2014/main" id="{50E7151C-2BF3-FB30-8E40-2084B8EADC7B}"/>
              </a:ext>
            </a:extLst>
          </p:cNvPr>
          <p:cNvSpPr>
            <a:spLocks noGrp="1"/>
          </p:cNvSpPr>
          <p:nvPr>
            <p:ph sz="quarter" idx="4"/>
          </p:nvPr>
        </p:nvSpPr>
        <p:spPr>
          <a:xfrm>
            <a:off x="6172200" y="1876301"/>
            <a:ext cx="5183188" cy="4218359"/>
          </a:xfrm>
        </p:spPr>
        <p:txBody>
          <a:bodyPr>
            <a:normAutofit/>
          </a:bodyPr>
          <a:lstStyle/>
          <a:p>
            <a:endParaRPr lang="de-DE" sz="2200"/>
          </a:p>
        </p:txBody>
      </p:sp>
      <p:sp>
        <p:nvSpPr>
          <p:cNvPr id="7" name="Titel 17">
            <a:extLst>
              <a:ext uri="{FF2B5EF4-FFF2-40B4-BE49-F238E27FC236}">
                <a16:creationId xmlns:a16="http://schemas.microsoft.com/office/drawing/2014/main" id="{5906D3CD-2C9E-C5D7-2136-D2151B66E7DF}"/>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Einstieg ins Thema</a:t>
            </a:r>
          </a:p>
        </p:txBody>
      </p:sp>
    </p:spTree>
    <p:extLst>
      <p:ext uri="{BB962C8B-B14F-4D97-AF65-F5344CB8AC3E}">
        <p14:creationId xmlns:p14="http://schemas.microsoft.com/office/powerpoint/2010/main" val="49087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6">
            <a:extLst>
              <a:ext uri="{FF2B5EF4-FFF2-40B4-BE49-F238E27FC236}">
                <a16:creationId xmlns:a16="http://schemas.microsoft.com/office/drawing/2014/main" id="{450DA648-90E6-FC07-1FB0-59A7820E8C0C}"/>
              </a:ext>
            </a:extLst>
          </p:cNvPr>
          <p:cNvSpPr txBox="1">
            <a:spLocks/>
          </p:cNvSpPr>
          <p:nvPr/>
        </p:nvSpPr>
        <p:spPr>
          <a:xfrm>
            <a:off x="399500" y="506413"/>
            <a:ext cx="6416500" cy="1069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Einordnung und Diskussion von Kurzbeispielen</a:t>
            </a:r>
          </a:p>
        </p:txBody>
      </p:sp>
      <p:sp>
        <p:nvSpPr>
          <p:cNvPr id="3" name="Inhaltsplatzhalter 7">
            <a:extLst>
              <a:ext uri="{FF2B5EF4-FFF2-40B4-BE49-F238E27FC236}">
                <a16:creationId xmlns:a16="http://schemas.microsoft.com/office/drawing/2014/main" id="{A1BE9FB5-41D8-E2AB-C7EC-F2B2B035C30A}"/>
              </a:ext>
            </a:extLst>
          </p:cNvPr>
          <p:cNvSpPr txBox="1">
            <a:spLocks/>
          </p:cNvSpPr>
          <p:nvPr/>
        </p:nvSpPr>
        <p:spPr>
          <a:xfrm>
            <a:off x="441187" y="1917450"/>
            <a:ext cx="6041600" cy="4140339"/>
          </a:xfrm>
          <a:prstGeom prst="rect">
            <a:avLst/>
          </a:prstGeom>
        </p:spPr>
        <p:txBody>
          <a:bodyPr anchor="ct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1" i="0" u="none" strike="noStrike" kern="1200" cap="none" spc="0" normalizeH="0" baseline="0" noProof="0">
                <a:ln>
                  <a:noFill/>
                </a:ln>
                <a:solidFill>
                  <a:prstClr val="black"/>
                </a:solidFill>
                <a:effectLst/>
                <a:uLnTx/>
                <a:uFillTx/>
                <a:latin typeface="Calibri"/>
                <a:ea typeface="+mn-ea"/>
                <a:cs typeface="+mn-cs"/>
              </a:rPr>
              <a:t>Diskussion in Kleingruppen (30’)</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Eine Person aus der Gruppe wählt ein Kurzbeispiel aus und liest es laut vor</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Jede/r aus der Gruppe platziert seine «Figur» im entsprechenden Farbkreis</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Anschliessend die Leitfragen diskutieren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Eine neue Person wählt ein anderes Beispiel, gleicher Ablauf</a:t>
            </a:r>
          </a:p>
        </p:txBody>
      </p:sp>
      <p:pic>
        <p:nvPicPr>
          <p:cNvPr id="4" name="Grafik 3">
            <a:extLst>
              <a:ext uri="{FF2B5EF4-FFF2-40B4-BE49-F238E27FC236}">
                <a16:creationId xmlns:a16="http://schemas.microsoft.com/office/drawing/2014/main" id="{502A963D-537D-E123-5F81-F44F6E45882E}"/>
              </a:ext>
            </a:extLst>
          </p:cNvPr>
          <p:cNvPicPr>
            <a:picLocks noChangeAspect="1"/>
          </p:cNvPicPr>
          <p:nvPr/>
        </p:nvPicPr>
        <p:blipFill>
          <a:blip r:embed="rId3"/>
          <a:stretch>
            <a:fillRect/>
          </a:stretch>
        </p:blipFill>
        <p:spPr>
          <a:xfrm>
            <a:off x="7244400" y="2390997"/>
            <a:ext cx="4506413" cy="3193247"/>
          </a:xfrm>
          <a:prstGeom prst="rect">
            <a:avLst/>
          </a:prstGeom>
        </p:spPr>
      </p:pic>
    </p:spTree>
    <p:extLst>
      <p:ext uri="{BB962C8B-B14F-4D97-AF65-F5344CB8AC3E}">
        <p14:creationId xmlns:p14="http://schemas.microsoft.com/office/powerpoint/2010/main" val="135504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7">
            <a:extLst>
              <a:ext uri="{FF2B5EF4-FFF2-40B4-BE49-F238E27FC236}">
                <a16:creationId xmlns:a16="http://schemas.microsoft.com/office/drawing/2014/main" id="{3BE6CE68-95C7-DA48-8546-776BE5B1C556}"/>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Einordnung und Diskussion von Kurzbeispielen</a:t>
            </a:r>
          </a:p>
        </p:txBody>
      </p:sp>
      <p:sp>
        <p:nvSpPr>
          <p:cNvPr id="5" name="Inhaltsplatzhalter 8">
            <a:extLst>
              <a:ext uri="{FF2B5EF4-FFF2-40B4-BE49-F238E27FC236}">
                <a16:creationId xmlns:a16="http://schemas.microsoft.com/office/drawing/2014/main" id="{67D2B000-F987-7FCE-ACC3-A4F507DC0A89}"/>
              </a:ext>
            </a:extLst>
          </p:cNvPr>
          <p:cNvSpPr txBox="1">
            <a:spLocks/>
          </p:cNvSpPr>
          <p:nvPr/>
        </p:nvSpPr>
        <p:spPr>
          <a:xfrm>
            <a:off x="762000" y="1993900"/>
            <a:ext cx="9144000" cy="4129088"/>
          </a:xfrm>
          <a:prstGeom prst="rect">
            <a:avLst/>
          </a:prstGeom>
        </p:spPr>
        <p:txBody>
          <a:bodyPr anchor="ct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Erkläre, warum du deine «Figur» in diesem Farbbereich platziert hast.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Durch welche Handlungen lässt sich die Situation verbessern?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Was denkst du selbst zu diesem Beispiel?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Welche ähnlichen Situationen erlebst du in  </a:t>
            </a:r>
            <a:br>
              <a:rPr kumimoji="0" lang="de-CH" sz="2200" b="0" i="0" u="none" strike="noStrike" kern="1200" cap="none" spc="0" normalizeH="0" baseline="0" noProof="0">
                <a:ln>
                  <a:noFill/>
                </a:ln>
                <a:solidFill>
                  <a:prstClr val="black"/>
                </a:solidFill>
                <a:effectLst/>
                <a:uLnTx/>
                <a:uFillTx/>
                <a:latin typeface="Calibri"/>
                <a:ea typeface="+mn-ea"/>
                <a:cs typeface="+mn-cs"/>
              </a:rPr>
            </a:br>
            <a:r>
              <a:rPr kumimoji="0" lang="de-CH" sz="2200" b="0" i="0" u="none" strike="noStrike" kern="1200" cap="none" spc="0" normalizeH="0" baseline="0" noProof="0">
                <a:ln>
                  <a:noFill/>
                </a:ln>
                <a:solidFill>
                  <a:prstClr val="black"/>
                </a:solidFill>
                <a:effectLst/>
                <a:uLnTx/>
                <a:uFillTx/>
                <a:latin typeface="Calibri"/>
                <a:ea typeface="+mn-ea"/>
                <a:cs typeface="+mn-cs"/>
              </a:rPr>
              <a:t>deinem Alltag? (Wie hast du gehandelt? Wie ging die Situation aus?)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Wo ordnest du das Beispiel im Swiss Olympic Ethik-Kompass ein? </a:t>
            </a:r>
          </a:p>
        </p:txBody>
      </p:sp>
    </p:spTree>
    <p:extLst>
      <p:ext uri="{BB962C8B-B14F-4D97-AF65-F5344CB8AC3E}">
        <p14:creationId xmlns:p14="http://schemas.microsoft.com/office/powerpoint/2010/main" val="1292881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09ECB8-8F5D-CFF0-914D-4B5BEB7A192E}"/>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Auflösung Kurzbeispiele </a:t>
            </a:r>
          </a:p>
        </p:txBody>
      </p:sp>
      <p:sp>
        <p:nvSpPr>
          <p:cNvPr id="3" name="Inhaltsplatzhalter 2">
            <a:extLst>
              <a:ext uri="{FF2B5EF4-FFF2-40B4-BE49-F238E27FC236}">
                <a16:creationId xmlns:a16="http://schemas.microsoft.com/office/drawing/2014/main" id="{67061A89-E5A4-61E6-55A3-9F47337FC60E}"/>
              </a:ext>
            </a:extLst>
          </p:cNvPr>
          <p:cNvSpPr txBox="1">
            <a:spLocks/>
          </p:cNvSpPr>
          <p:nvPr/>
        </p:nvSpPr>
        <p:spPr>
          <a:xfrm>
            <a:off x="390524" y="2017651"/>
            <a:ext cx="9144000" cy="4129088"/>
          </a:xfrm>
          <a:prstGeom prst="rect">
            <a:avLst/>
          </a:prstGeom>
        </p:spPr>
        <p:txBody>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0" i="0" u="none" strike="noStrike" kern="1200" cap="none" spc="0" normalizeH="0" baseline="0" noProof="0">
                <a:ln>
                  <a:noFill/>
                </a:ln>
                <a:solidFill>
                  <a:prstClr val="black"/>
                </a:solidFill>
                <a:effectLst/>
                <a:highlight>
                  <a:srgbClr val="FFFF00"/>
                </a:highlight>
                <a:uLnTx/>
                <a:uFillTx/>
                <a:latin typeface="Calibri"/>
                <a:ea typeface="+mn-ea"/>
                <a:cs typeface="+mn-cs"/>
              </a:rPr>
              <a:t>An dieser Stelle löst die Kursleitung die Kurzbeispiele auf </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Farbe Ethik-Kompass</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Begriff Ethik-Kompass (Adjektiv)</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Kernthema Ethik-Kompass (Macht, Ideale, Nähe, Druck)</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prstClr val="black"/>
                </a:solidFill>
                <a:effectLst/>
                <a:uLnTx/>
                <a:uFillTx/>
                <a:latin typeface="Calibri"/>
                <a:ea typeface="+mn-ea"/>
                <a:cs typeface="+mn-cs"/>
              </a:rPr>
              <a:t>Handlungsmöglichkeiten / «was beachten»</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Grafik 5">
            <a:extLst>
              <a:ext uri="{FF2B5EF4-FFF2-40B4-BE49-F238E27FC236}">
                <a16:creationId xmlns:a16="http://schemas.microsoft.com/office/drawing/2014/main" id="{30311BBC-0186-D1E3-D9FC-03AB27F4C38B}"/>
              </a:ext>
            </a:extLst>
          </p:cNvPr>
          <p:cNvPicPr>
            <a:picLocks noChangeAspect="1"/>
          </p:cNvPicPr>
          <p:nvPr/>
        </p:nvPicPr>
        <p:blipFill>
          <a:blip r:embed="rId3"/>
          <a:stretch>
            <a:fillRect/>
          </a:stretch>
        </p:blipFill>
        <p:spPr>
          <a:xfrm>
            <a:off x="7418119" y="1686956"/>
            <a:ext cx="4572000" cy="3874770"/>
          </a:xfrm>
          <a:prstGeom prst="rect">
            <a:avLst/>
          </a:prstGeom>
          <a:noFill/>
        </p:spPr>
      </p:pic>
    </p:spTree>
    <p:extLst>
      <p:ext uri="{BB962C8B-B14F-4D97-AF65-F5344CB8AC3E}">
        <p14:creationId xmlns:p14="http://schemas.microsoft.com/office/powerpoint/2010/main" val="3610455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platzhalter 5">
            <a:extLst>
              <a:ext uri="{FF2B5EF4-FFF2-40B4-BE49-F238E27FC236}">
                <a16:creationId xmlns:a16="http://schemas.microsoft.com/office/drawing/2014/main" id="{14901284-5C55-086D-91DB-236B2019A962}"/>
              </a:ext>
            </a:extLst>
          </p:cNvPr>
          <p:cNvSpPr txBox="1">
            <a:spLocks/>
          </p:cNvSpPr>
          <p:nvPr/>
        </p:nvSpPr>
        <p:spPr>
          <a:xfrm>
            <a:off x="0" y="-556"/>
            <a:ext cx="12192000" cy="1173192"/>
          </a:xfrm>
          <a:prstGeom prst="rect">
            <a:avLst/>
          </a:prstGeom>
          <a:solidFill>
            <a:srgbClr val="C4C2BD"/>
          </a:solidFill>
        </p:spPr>
        <p:txBody>
          <a:bodyPr vert="horz" lIns="91440" tIns="45720" rIns="91440" bIns="45720" rtlCol="0" anchor="ctr">
            <a:normAutofit/>
          </a:bodyPr>
          <a:lstStyle>
            <a:lvl1pPr marL="228600" indent="-22860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33513" indent="0">
              <a:buNone/>
            </a:pPr>
            <a:endParaRPr lang="de-CH" sz="2400" b="1"/>
          </a:p>
        </p:txBody>
      </p:sp>
      <p:sp>
        <p:nvSpPr>
          <p:cNvPr id="6" name="Titel 2">
            <a:extLst>
              <a:ext uri="{FF2B5EF4-FFF2-40B4-BE49-F238E27FC236}">
                <a16:creationId xmlns:a16="http://schemas.microsoft.com/office/drawing/2014/main" id="{00F77D6B-0132-2CD8-87B5-86569B152F9E}"/>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Hannes: </a:t>
            </a:r>
            <a:r>
              <a:rPr kumimoji="0" lang="de-CH" sz="4000" b="0" i="0" u="none" strike="noStrike" kern="1200" cap="none" spc="0" normalizeH="0" baseline="0" noProof="0">
                <a:ln>
                  <a:noFill/>
                </a:ln>
                <a:solidFill>
                  <a:sysClr val="windowText" lastClr="000000"/>
                </a:solidFill>
                <a:effectLst/>
                <a:uLnTx/>
                <a:uFillTx/>
                <a:latin typeface="Calibri"/>
                <a:ea typeface="+mj-ea"/>
                <a:cs typeface="+mj-cs"/>
              </a:rPr>
              <a:t>grau, unklar, Macht</a:t>
            </a:r>
            <a:br>
              <a:rPr kumimoji="0" lang="de-CH" sz="4000" b="1" i="0" u="none" strike="noStrike" kern="1200" cap="none" spc="0" normalizeH="0" baseline="0" noProof="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a:ln>
                <a:noFill/>
              </a:ln>
              <a:solidFill>
                <a:sysClr val="windowText" lastClr="000000"/>
              </a:solidFill>
              <a:effectLst/>
              <a:uLnTx/>
              <a:uFillTx/>
              <a:latin typeface="Calibri"/>
              <a:ea typeface="+mj-ea"/>
              <a:cs typeface="+mj-cs"/>
            </a:endParaRPr>
          </a:p>
        </p:txBody>
      </p:sp>
      <p:sp>
        <p:nvSpPr>
          <p:cNvPr id="7" name="Textplatzhalter 5">
            <a:extLst>
              <a:ext uri="{FF2B5EF4-FFF2-40B4-BE49-F238E27FC236}">
                <a16:creationId xmlns:a16="http://schemas.microsoft.com/office/drawing/2014/main" id="{85F5E231-EB7C-AEEB-0AB6-A7D49B4E112E}"/>
              </a:ext>
            </a:extLst>
          </p:cNvPr>
          <p:cNvSpPr txBox="1">
            <a:spLocks/>
          </p:cNvSpPr>
          <p:nvPr/>
        </p:nvSpPr>
        <p:spPr>
          <a:xfrm>
            <a:off x="762000" y="1993900"/>
            <a:ext cx="9144000" cy="4129088"/>
          </a:xfrm>
          <a:prstGeom prst="rect">
            <a:avLst/>
          </a:prstGeom>
          <a:noFill/>
        </p:spPr>
        <p:txBody>
          <a:bodyPr anchor="ctr">
            <a:normAutofit fontScale="25000" lnSpcReduction="20000"/>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0000"/>
              </a:lnSpc>
              <a:spcBef>
                <a:spcPts val="1000"/>
              </a:spcBef>
              <a:spcAft>
                <a:spcPts val="1200"/>
              </a:spcAft>
              <a:buClrTx/>
              <a:buSzTx/>
              <a:buFont typeface="Symbol" panose="05050102010706020507" pitchFamily="18" charset="2"/>
              <a:buNone/>
              <a:tabLst/>
              <a:defRPr/>
            </a:pPr>
            <a:r>
              <a:rPr kumimoji="0" lang="de-CH" sz="9600" b="1" i="0" u="none" strike="noStrike" kern="1200" cap="none" spc="0" normalizeH="0" baseline="0" noProof="0">
                <a:ln>
                  <a:noFill/>
                </a:ln>
                <a:solidFill>
                  <a:prstClr val="black"/>
                </a:solidFill>
                <a:effectLst/>
                <a:uLnTx/>
                <a:uFillTx/>
                <a:latin typeface="Calibri"/>
                <a:ea typeface="+mn-ea"/>
                <a:cs typeface="+mn-cs"/>
              </a:rPr>
              <a:t>Was beachten…</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prstClr val="black"/>
                </a:solidFill>
                <a:effectLst/>
                <a:uLnTx/>
                <a:uFillTx/>
                <a:latin typeface="Calibri"/>
                <a:ea typeface="+mn-ea"/>
                <a:cs typeface="+mn-cs"/>
              </a:rPr>
              <a:t>Der Club muss die Selektionskriterien und Abläufe transparent und möglichst messbar darlegen.</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prstClr val="black"/>
                </a:solidFill>
                <a:effectLst/>
                <a:uLnTx/>
                <a:uFillTx/>
                <a:latin typeface="Calibri"/>
                <a:ea typeface="+mn-ea"/>
                <a:cs typeface="+mn-cs"/>
              </a:rPr>
              <a:t>Kriterien dürfen nicht willkürlich verändert werden; Selektion ohne Begründung schafft ein Gefühl von Ohnmacht.</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prstClr val="black"/>
                </a:solidFill>
                <a:effectLst/>
                <a:uLnTx/>
                <a:uFillTx/>
                <a:latin typeface="Calibri"/>
                <a:ea typeface="+mn-ea"/>
                <a:cs typeface="+mn-cs"/>
              </a:rPr>
              <a:t>Wettkampfsituationen sind wichtig für die Weiterentwicklung. Alle sollen die Möglichkeit haben, Erfahrungen zu sammeln. Rotiere in der Aufstellung.</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prstClr val="black"/>
                </a:solidFill>
                <a:effectLst/>
                <a:uLnTx/>
                <a:uFillTx/>
                <a:latin typeface="Calibri"/>
                <a:ea typeface="+mn-ea"/>
                <a:cs typeface="+mn-cs"/>
              </a:rPr>
              <a:t>Informiere Hannes persönlich und sachlich über die Gründe seiner Nichtselektion. Er ist motiviert, ehrgeizig und glaubt an fairen (Schwing-) Sport.</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prstClr val="black"/>
                </a:solidFill>
                <a:effectLst/>
                <a:uLnTx/>
                <a:uFillTx/>
                <a:latin typeface="Calibri"/>
                <a:ea typeface="+mn-ea"/>
                <a:cs typeface="+mn-cs"/>
              </a:rPr>
              <a:t>Zeige Hannes seine Stärken und Perspektiven auf, um ihn zu motivieren und das Vertrauen in den Verband zu stärken.</a:t>
            </a:r>
          </a:p>
        </p:txBody>
      </p:sp>
    </p:spTree>
    <p:extLst>
      <p:ext uri="{BB962C8B-B14F-4D97-AF65-F5344CB8AC3E}">
        <p14:creationId xmlns:p14="http://schemas.microsoft.com/office/powerpoint/2010/main" val="3497598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5">
            <a:extLst>
              <a:ext uri="{FF2B5EF4-FFF2-40B4-BE49-F238E27FC236}">
                <a16:creationId xmlns:a16="http://schemas.microsoft.com/office/drawing/2014/main" id="{8832D313-0541-8A5B-9612-FBC86C6F1DAA}"/>
              </a:ext>
            </a:extLst>
          </p:cNvPr>
          <p:cNvSpPr txBox="1">
            <a:spLocks/>
          </p:cNvSpPr>
          <p:nvPr/>
        </p:nvSpPr>
        <p:spPr>
          <a:xfrm>
            <a:off x="0" y="0"/>
            <a:ext cx="12192000" cy="1173192"/>
          </a:xfrm>
          <a:prstGeom prst="rect">
            <a:avLst/>
          </a:prstGeom>
          <a:solidFill>
            <a:srgbClr val="C4C2BD"/>
          </a:solidFill>
        </p:spPr>
        <p:txBody>
          <a:bodyPr vert="horz" lIns="91440" tIns="45720" rIns="91440" bIns="45720" rtlCol="0" anchor="t">
            <a:normAutofit/>
          </a:bodyPr>
          <a:lstStyle>
            <a:lvl1pPr marL="228600" indent="-22860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CH">
              <a:solidFill>
                <a:prstClr val="black"/>
              </a:solidFill>
              <a:cs typeface="Calibri"/>
            </a:endParaRPr>
          </a:p>
        </p:txBody>
      </p:sp>
      <p:sp>
        <p:nvSpPr>
          <p:cNvPr id="3" name="Titel 1">
            <a:extLst>
              <a:ext uri="{FF2B5EF4-FFF2-40B4-BE49-F238E27FC236}">
                <a16:creationId xmlns:a16="http://schemas.microsoft.com/office/drawing/2014/main" id="{716F6560-4A5B-D826-BBD9-B15D23EC11E4}"/>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Lionel:</a:t>
            </a:r>
            <a:r>
              <a:rPr kumimoji="0" lang="de-CH" sz="4000" b="0" i="0" u="none" strike="noStrike" kern="1200" cap="none" spc="0" normalizeH="0" baseline="0" noProof="0">
                <a:ln>
                  <a:noFill/>
                </a:ln>
                <a:solidFill>
                  <a:sysClr val="windowText" lastClr="000000"/>
                </a:solidFill>
                <a:effectLst/>
                <a:uLnTx/>
                <a:uFillTx/>
                <a:latin typeface="Calibri"/>
                <a:ea typeface="+mj-ea"/>
                <a:cs typeface="+mj-cs"/>
              </a:rPr>
              <a:t> Grau, stereotyp, Ideale</a:t>
            </a:r>
            <a:br>
              <a:rPr kumimoji="0" lang="de-CH" sz="4000" b="1" i="0" u="none" strike="noStrike" kern="1200" cap="none" spc="0" normalizeH="0" baseline="0" noProof="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a:ln>
                <a:noFill/>
              </a:ln>
              <a:solidFill>
                <a:sysClr val="windowText" lastClr="000000"/>
              </a:solidFill>
              <a:effectLst/>
              <a:uLnTx/>
              <a:uFillTx/>
              <a:latin typeface="Calibri"/>
              <a:ea typeface="+mj-ea"/>
              <a:cs typeface="+mj-cs"/>
            </a:endParaRPr>
          </a:p>
        </p:txBody>
      </p:sp>
      <p:sp>
        <p:nvSpPr>
          <p:cNvPr id="4" name="Textplatzhalter 5">
            <a:extLst>
              <a:ext uri="{FF2B5EF4-FFF2-40B4-BE49-F238E27FC236}">
                <a16:creationId xmlns:a16="http://schemas.microsoft.com/office/drawing/2014/main" id="{D969C499-603C-011E-9B39-2AC7552ED14C}"/>
              </a:ext>
            </a:extLst>
          </p:cNvPr>
          <p:cNvSpPr txBox="1">
            <a:spLocks/>
          </p:cNvSpPr>
          <p:nvPr/>
        </p:nvSpPr>
        <p:spPr>
          <a:xfrm>
            <a:off x="762000" y="2028802"/>
            <a:ext cx="9144000" cy="4129088"/>
          </a:xfrm>
          <a:prstGeom prst="rect">
            <a:avLst/>
          </a:prstGeom>
          <a:noFill/>
        </p:spPr>
        <p:txBody>
          <a:bodyPr vert="horz" lIns="0" tIns="0" rIns="0" bIns="0" rtlCol="0" anchor="ctr">
            <a:normAutofit fontScale="25000" lnSpcReduction="20000"/>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0000"/>
              </a:lnSpc>
              <a:spcBef>
                <a:spcPts val="1000"/>
              </a:spcBef>
              <a:spcAft>
                <a:spcPts val="1200"/>
              </a:spcAft>
              <a:buClrTx/>
              <a:buSzTx/>
              <a:buFont typeface="Symbol" panose="05050102010706020507" pitchFamily="18" charset="2"/>
              <a:buNone/>
              <a:tabLst/>
              <a:defRPr/>
            </a:pPr>
            <a:r>
              <a:rPr kumimoji="0" lang="de-CH" sz="9600" b="1" i="0" u="none" strike="noStrike" kern="1200" cap="none" spc="0" normalizeH="0" baseline="0" noProof="0">
                <a:ln>
                  <a:noFill/>
                </a:ln>
                <a:solidFill>
                  <a:sysClr val="windowText" lastClr="000000"/>
                </a:solidFill>
                <a:effectLst/>
                <a:uLnTx/>
                <a:uFillTx/>
                <a:latin typeface="Calibri"/>
                <a:ea typeface="+mn-ea"/>
                <a:cs typeface="+mn-cs"/>
              </a:rPr>
              <a:t>Was beachten…</a:t>
            </a:r>
            <a:endParaRPr kumimoji="0" lang="de-DE" sz="9600" b="1" i="0" u="none" strike="noStrike" kern="1200" cap="none" spc="0" normalizeH="0" baseline="0" noProof="0">
              <a:ln>
                <a:noFill/>
              </a:ln>
              <a:solidFill>
                <a:sysClr val="windowText" lastClr="000000"/>
              </a:solidFill>
              <a:effectLst/>
              <a:uLnTx/>
              <a:uFillTx/>
              <a:latin typeface="Calibri"/>
              <a:ea typeface="+mn-ea"/>
              <a:cs typeface="+mn-cs"/>
            </a:endParaRP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sysClr val="windowText" lastClr="000000"/>
                </a:solidFill>
                <a:effectLst/>
                <a:uLnTx/>
                <a:uFillTx/>
                <a:latin typeface="Calibri"/>
                <a:ea typeface="+mn-ea"/>
                <a:cs typeface="+mn-cs"/>
              </a:rPr>
              <a:t>Verletzende Äußerungen dürfen weder ignoriert noch verharmlost werden: Stoppe solche Aussagen, unterbrich das Training und besprich die Situation mit Allen. </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sysClr val="windowText" lastClr="000000"/>
                </a:solidFill>
                <a:effectLst/>
                <a:uLnTx/>
                <a:uFillTx/>
                <a:latin typeface="Calibri"/>
                <a:ea typeface="+mn-ea"/>
                <a:cs typeface="+mn-cs"/>
              </a:rPr>
              <a:t>Verwende respektvolle, diskriminierungsfreie Sprache; der Lernbaustein «Vielfalt fördern» hilft dir dabei.</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sysClr val="windowText" lastClr="000000"/>
                </a:solidFill>
                <a:effectLst/>
                <a:uLnTx/>
                <a:uFillTx/>
                <a:latin typeface="Calibri"/>
                <a:ea typeface="+mn-ea"/>
                <a:cs typeface="+mn-cs"/>
              </a:rPr>
              <a:t>Betone, dass jeder seinen eigenen Wurfstil hat, unabhängig vom Geschlecht.</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sysClr val="windowText" lastClr="000000"/>
                </a:solidFill>
                <a:effectLst/>
                <a:uLnTx/>
                <a:uFillTx/>
                <a:latin typeface="Calibri"/>
                <a:ea typeface="+mn-ea"/>
                <a:cs typeface="+mn-cs"/>
              </a:rPr>
              <a:t>Sprich mit Lionel über seine Gefühle und mache ihm klar, dass Übung seine Wurfgenauigkeit verbessert.</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sysClr val="windowText" lastClr="000000"/>
                </a:solidFill>
                <a:effectLst/>
                <a:uLnTx/>
                <a:uFillTx/>
                <a:latin typeface="Calibri"/>
                <a:ea typeface="+mn-ea"/>
                <a:cs typeface="+mn-cs"/>
              </a:rPr>
              <a:t>Vereinbart Kommunikationsregeln im Team und fordere respektvolle Sprache ein. </a:t>
            </a:r>
          </a:p>
          <a:p>
            <a:pPr marL="252000" marR="0" lvl="0" indent="-252000" algn="l" defTabSz="914400" rtl="0" eaLnBrk="1" fontAlgn="auto" latinLnBrk="0" hangingPunct="1">
              <a:lnSpc>
                <a:spcPct val="120000"/>
              </a:lnSpc>
              <a:spcBef>
                <a:spcPts val="600"/>
              </a:spcBef>
              <a:spcAft>
                <a:spcPts val="600"/>
              </a:spcAft>
              <a:buClrTx/>
              <a:buSzTx/>
              <a:buFont typeface="Symbol" panose="05050102010706020507" pitchFamily="18" charset="2"/>
              <a:buChar char="-"/>
              <a:tabLst/>
              <a:defRPr/>
            </a:pPr>
            <a:r>
              <a:rPr kumimoji="0" lang="de-DE" sz="8800" b="0" i="0" u="none" strike="noStrike" kern="1200" cap="none" spc="0" normalizeH="0" baseline="0" noProof="0">
                <a:ln>
                  <a:noFill/>
                </a:ln>
                <a:solidFill>
                  <a:sysClr val="windowText" lastClr="000000"/>
                </a:solidFill>
                <a:effectLst/>
                <a:uLnTx/>
                <a:uFillTx/>
                <a:latin typeface="Calibri"/>
                <a:ea typeface="+mn-ea"/>
                <a:cs typeface="+mn-cs"/>
              </a:rPr>
              <a:t>Thematisiere Vorurteile z.B. durch Spiele und Übungen von «Mobilesport».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a:ln>
                <a:noFill/>
              </a:ln>
              <a:solidFill>
                <a:srgbClr val="F3C400">
                  <a:lumMod val="75000"/>
                </a:srgbClr>
              </a:solidFill>
              <a:effectLst/>
              <a:uLnTx/>
              <a:uFillTx/>
              <a:latin typeface="Calibri"/>
              <a:ea typeface="+mn-ea"/>
              <a:cs typeface="+mn-cs"/>
            </a:endParaRPr>
          </a:p>
        </p:txBody>
      </p:sp>
      <p:pic>
        <p:nvPicPr>
          <p:cNvPr id="5" name="Image 7">
            <a:extLst>
              <a:ext uri="{FF2B5EF4-FFF2-40B4-BE49-F238E27FC236}">
                <a16:creationId xmlns:a16="http://schemas.microsoft.com/office/drawing/2014/main" id="{929075B8-0BDA-E333-F19E-DFAED34E92C6}"/>
              </a:ext>
            </a:extLst>
          </p:cNvPr>
          <p:cNvPicPr>
            <a:picLocks noChangeAspect="1"/>
          </p:cNvPicPr>
          <p:nvPr/>
        </p:nvPicPr>
        <p:blipFill>
          <a:blip r:embed="rId3"/>
          <a:stretch>
            <a:fillRect/>
          </a:stretch>
        </p:blipFill>
        <p:spPr>
          <a:xfrm>
            <a:off x="10297723" y="4967561"/>
            <a:ext cx="1386876" cy="1302822"/>
          </a:xfrm>
          <a:prstGeom prst="rect">
            <a:avLst/>
          </a:prstGeom>
        </p:spPr>
      </p:pic>
      <p:pic>
        <p:nvPicPr>
          <p:cNvPr id="6" name="Image 2">
            <a:extLst>
              <a:ext uri="{FF2B5EF4-FFF2-40B4-BE49-F238E27FC236}">
                <a16:creationId xmlns:a16="http://schemas.microsoft.com/office/drawing/2014/main" id="{A142E72E-7BD4-4B61-1419-F7E08F311B3E}"/>
              </a:ext>
            </a:extLst>
          </p:cNvPr>
          <p:cNvPicPr>
            <a:picLocks noChangeAspect="1"/>
          </p:cNvPicPr>
          <p:nvPr/>
        </p:nvPicPr>
        <p:blipFill>
          <a:blip r:embed="rId4"/>
          <a:stretch>
            <a:fillRect/>
          </a:stretch>
        </p:blipFill>
        <p:spPr>
          <a:xfrm>
            <a:off x="10297723" y="3429000"/>
            <a:ext cx="1397418" cy="1328692"/>
          </a:xfrm>
          <a:prstGeom prst="rect">
            <a:avLst/>
          </a:prstGeom>
        </p:spPr>
      </p:pic>
      <p:pic>
        <p:nvPicPr>
          <p:cNvPr id="7" name="Image 9">
            <a:extLst>
              <a:ext uri="{FF2B5EF4-FFF2-40B4-BE49-F238E27FC236}">
                <a16:creationId xmlns:a16="http://schemas.microsoft.com/office/drawing/2014/main" id="{B0A4D5BC-7687-11AE-A689-9D31A23B9979}"/>
              </a:ext>
            </a:extLst>
          </p:cNvPr>
          <p:cNvPicPr>
            <a:picLocks noChangeAspect="1"/>
          </p:cNvPicPr>
          <p:nvPr/>
        </p:nvPicPr>
        <p:blipFill>
          <a:blip r:embed="rId5"/>
          <a:stretch>
            <a:fillRect/>
          </a:stretch>
        </p:blipFill>
        <p:spPr>
          <a:xfrm>
            <a:off x="10324929" y="1865759"/>
            <a:ext cx="1359670" cy="1318469"/>
          </a:xfrm>
          <a:prstGeom prst="rect">
            <a:avLst/>
          </a:prstGeom>
        </p:spPr>
      </p:pic>
    </p:spTree>
    <p:extLst>
      <p:ext uri="{BB962C8B-B14F-4D97-AF65-F5344CB8AC3E}">
        <p14:creationId xmlns:p14="http://schemas.microsoft.com/office/powerpoint/2010/main" val="2609241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5">
            <a:extLst>
              <a:ext uri="{FF2B5EF4-FFF2-40B4-BE49-F238E27FC236}">
                <a16:creationId xmlns:a16="http://schemas.microsoft.com/office/drawing/2014/main" id="{40D89A34-7BB5-CB22-4727-D84BE5AF9157}"/>
              </a:ext>
            </a:extLst>
          </p:cNvPr>
          <p:cNvSpPr txBox="1">
            <a:spLocks/>
          </p:cNvSpPr>
          <p:nvPr/>
        </p:nvSpPr>
        <p:spPr>
          <a:xfrm>
            <a:off x="0" y="0"/>
            <a:ext cx="12192000" cy="1173192"/>
          </a:xfrm>
          <a:prstGeom prst="rect">
            <a:avLst/>
          </a:prstGeom>
          <a:gradFill flip="none" rotWithShape="1">
            <a:gsLst>
              <a:gs pos="48000">
                <a:srgbClr val="FF9933"/>
              </a:gs>
              <a:gs pos="22000">
                <a:srgbClr val="C4C2BD"/>
              </a:gs>
              <a:gs pos="0">
                <a:srgbClr val="C4C2BD"/>
              </a:gs>
              <a:gs pos="63000">
                <a:srgbClr val="FF9900"/>
              </a:gs>
              <a:gs pos="83000">
                <a:srgbClr val="FF9933"/>
              </a:gs>
              <a:gs pos="100000">
                <a:srgbClr val="FF9900"/>
              </a:gs>
            </a:gsLst>
            <a:lin ang="0" scaled="1"/>
            <a:tileRect/>
          </a:gradFill>
        </p:spPr>
        <p:txBody>
          <a:bodyPr vert="horz" lIns="91440" tIns="45720" rIns="91440" bIns="45720" rtlCol="0" anchor="t">
            <a:normAutofit/>
          </a:bodyPr>
          <a:lstStyle>
            <a:lvl1pPr marL="228600" indent="-22860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CH">
              <a:solidFill>
                <a:prstClr val="black"/>
              </a:solidFill>
              <a:cs typeface="Calibri"/>
            </a:endParaRPr>
          </a:p>
        </p:txBody>
      </p:sp>
      <p:sp>
        <p:nvSpPr>
          <p:cNvPr id="3" name="Titel 2">
            <a:extLst>
              <a:ext uri="{FF2B5EF4-FFF2-40B4-BE49-F238E27FC236}">
                <a16:creationId xmlns:a16="http://schemas.microsoft.com/office/drawing/2014/main" id="{4A2E979F-45A2-0E29-2E8F-E13863E4C28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Mandy: </a:t>
            </a:r>
            <a:r>
              <a:rPr kumimoji="0" lang="de-CH" sz="4000" b="0" i="0" u="none" strike="noStrike" kern="1200" cap="none" spc="0" normalizeH="0" baseline="0" noProof="0">
                <a:ln>
                  <a:noFill/>
                </a:ln>
                <a:solidFill>
                  <a:sysClr val="windowText" lastClr="000000"/>
                </a:solidFill>
                <a:effectLst/>
                <a:uLnTx/>
                <a:uFillTx/>
                <a:latin typeface="Calibri"/>
                <a:ea typeface="+mj-ea"/>
                <a:cs typeface="+mj-cs"/>
              </a:rPr>
              <a:t>Grau-orange, ausgrenzend, Druck</a:t>
            </a:r>
            <a:br>
              <a:rPr kumimoji="0" lang="de-CH" sz="4000" b="0" i="0" u="none" strike="noStrike" kern="1200" cap="none" spc="0" normalizeH="0" baseline="0" noProof="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a:ln>
                <a:noFill/>
              </a:ln>
              <a:solidFill>
                <a:sysClr val="windowText" lastClr="000000"/>
              </a:solidFill>
              <a:effectLst/>
              <a:uLnTx/>
              <a:uFillTx/>
              <a:latin typeface="Calibri"/>
              <a:ea typeface="+mj-ea"/>
              <a:cs typeface="+mj-cs"/>
            </a:endParaRPr>
          </a:p>
        </p:txBody>
      </p:sp>
      <p:sp>
        <p:nvSpPr>
          <p:cNvPr id="4" name="Textplatzhalter 5">
            <a:extLst>
              <a:ext uri="{FF2B5EF4-FFF2-40B4-BE49-F238E27FC236}">
                <a16:creationId xmlns:a16="http://schemas.microsoft.com/office/drawing/2014/main" id="{B9DA1A3A-9AAB-B9FC-D3AE-0FE41BF69999}"/>
              </a:ext>
            </a:extLst>
          </p:cNvPr>
          <p:cNvSpPr txBox="1">
            <a:spLocks/>
          </p:cNvSpPr>
          <p:nvPr/>
        </p:nvSpPr>
        <p:spPr>
          <a:xfrm>
            <a:off x="762000" y="1993900"/>
            <a:ext cx="9144000" cy="4129088"/>
          </a:xfrm>
          <a:prstGeom prst="rect">
            <a:avLst/>
          </a:prstGeom>
          <a:noFill/>
        </p:spPr>
        <p:txBody>
          <a:bodyPr vert="horz" lIns="0" tIns="0" rIns="0" bIns="0" rtlCol="0" anchor="ctr">
            <a:normAutofit fontScale="77500" lnSpcReduction="20000"/>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ts val="2640"/>
              </a:lnSpc>
              <a:spcBef>
                <a:spcPts val="1000"/>
              </a:spcBef>
              <a:spcAft>
                <a:spcPts val="1200"/>
              </a:spcAft>
              <a:buClrTx/>
              <a:buSzTx/>
              <a:buFont typeface="Symbol" panose="05050102010706020507" pitchFamily="18" charset="2"/>
              <a:buNone/>
              <a:tabLst/>
              <a:defRPr/>
            </a:pPr>
            <a:r>
              <a:rPr kumimoji="0" lang="de-CH" sz="2800" b="1" i="0" u="none" strike="noStrike" kern="1200" cap="none" spc="0" normalizeH="0" baseline="0" noProof="0">
                <a:ln>
                  <a:noFill/>
                </a:ln>
                <a:solidFill>
                  <a:sysClr val="windowText" lastClr="000000"/>
                </a:solidFill>
                <a:effectLst/>
                <a:uLnTx/>
                <a:uFillTx/>
                <a:latin typeface="Calibri"/>
                <a:ea typeface="+mn-ea"/>
                <a:cs typeface="+mn-cs"/>
              </a:rPr>
              <a:t>Was beachten…</a:t>
            </a:r>
          </a:p>
          <a:p>
            <a:pPr marL="252000" marR="0" lvl="0" indent="-252000" algn="l" defTabSz="914400" rtl="0" eaLnBrk="1" fontAlgn="auto" latinLnBrk="0" hangingPunct="1">
              <a:lnSpc>
                <a:spcPts val="2640"/>
              </a:lnSpc>
              <a:spcBef>
                <a:spcPts val="600"/>
              </a:spcBef>
              <a:spcAft>
                <a:spcPts val="600"/>
              </a:spcAft>
              <a:buClrTx/>
              <a:buSzTx/>
              <a:buFont typeface="Symbol" panose="05050102010706020507" pitchFamily="18" charset="2"/>
              <a:buChar char="-"/>
              <a:tabLst/>
              <a:defRPr/>
            </a:pPr>
            <a:r>
              <a:rPr kumimoji="0" lang="de-DE" sz="2600" b="0" i="0" u="none" strike="noStrike" kern="1200" cap="none" spc="0" normalizeH="0" baseline="0" noProof="0">
                <a:ln>
                  <a:noFill/>
                </a:ln>
                <a:solidFill>
                  <a:sysClr val="windowText" lastClr="000000"/>
                </a:solidFill>
                <a:effectLst/>
                <a:uLnTx/>
                <a:uFillTx/>
                <a:latin typeface="Calibri"/>
                <a:ea typeface="+mn-ea"/>
                <a:cs typeface="+mn-cs"/>
              </a:rPr>
              <a:t>Sorge für ein positives Gruppenklima und zeige eine konfliktlösende Haltung.</a:t>
            </a:r>
          </a:p>
          <a:p>
            <a:pPr marL="252000" marR="0" lvl="0" indent="-252000" algn="l" defTabSz="914400" rtl="0" eaLnBrk="1" fontAlgn="auto" latinLnBrk="0" hangingPunct="1">
              <a:lnSpc>
                <a:spcPts val="2640"/>
              </a:lnSpc>
              <a:spcBef>
                <a:spcPts val="600"/>
              </a:spcBef>
              <a:spcAft>
                <a:spcPts val="600"/>
              </a:spcAft>
              <a:buClrTx/>
              <a:buSzTx/>
              <a:buFont typeface="Symbol" panose="05050102010706020507" pitchFamily="18" charset="2"/>
              <a:buChar char="-"/>
              <a:tabLst/>
              <a:defRPr/>
            </a:pPr>
            <a:r>
              <a:rPr kumimoji="0" lang="de-DE" sz="2600" b="0" i="0" u="none" strike="noStrike" kern="1200" cap="none" spc="0" normalizeH="0" baseline="0" noProof="0">
                <a:ln>
                  <a:noFill/>
                </a:ln>
                <a:solidFill>
                  <a:sysClr val="windowText" lastClr="000000"/>
                </a:solidFill>
                <a:effectLst/>
                <a:uLnTx/>
                <a:uFillTx/>
                <a:latin typeface="Calibri"/>
                <a:ea typeface="+mn-ea"/>
                <a:cs typeface="+mn-cs"/>
              </a:rPr>
              <a:t>Bei Mobbing: Interveniere zeitnah, bevor sich Verhalten und Fronten verfestigen. </a:t>
            </a:r>
          </a:p>
          <a:p>
            <a:pPr marL="252000" marR="0" lvl="0" indent="-252000" algn="l" defTabSz="914400" rtl="0" eaLnBrk="1" fontAlgn="auto" latinLnBrk="0" hangingPunct="1">
              <a:lnSpc>
                <a:spcPts val="2640"/>
              </a:lnSpc>
              <a:spcBef>
                <a:spcPts val="600"/>
              </a:spcBef>
              <a:spcAft>
                <a:spcPts val="600"/>
              </a:spcAft>
              <a:buClrTx/>
              <a:buSzTx/>
              <a:buFont typeface="Symbol" panose="05050102010706020507" pitchFamily="18" charset="2"/>
              <a:buChar char="-"/>
              <a:tabLst/>
              <a:defRPr/>
            </a:pPr>
            <a:r>
              <a:rPr kumimoji="0" lang="de-DE" sz="2400" b="0" i="0" u="none" strike="noStrike" kern="1200" cap="none" spc="0" normalizeH="0" baseline="0" noProof="0">
                <a:ln>
                  <a:noFill/>
                </a:ln>
                <a:solidFill>
                  <a:sysClr val="windowText" lastClr="000000"/>
                </a:solidFill>
                <a:effectLst/>
                <a:uLnTx/>
                <a:uFillTx/>
                <a:latin typeface="Calibri"/>
                <a:ea typeface="+mn-ea"/>
                <a:cs typeface="+mn-cs"/>
              </a:rPr>
              <a:t>Hole Unterstützung bei Mobbingberatungsstellen oder bei Swiss Sport Integrity.</a:t>
            </a:r>
          </a:p>
          <a:p>
            <a:pPr marL="252000" marR="0" lvl="0" indent="-252000" algn="l" defTabSz="914400" rtl="0" eaLnBrk="1" fontAlgn="auto" latinLnBrk="0" hangingPunct="1">
              <a:lnSpc>
                <a:spcPts val="2640"/>
              </a:lnSpc>
              <a:spcBef>
                <a:spcPts val="600"/>
              </a:spcBef>
              <a:spcAft>
                <a:spcPts val="600"/>
              </a:spcAft>
              <a:buClrTx/>
              <a:buSzTx/>
              <a:buFont typeface="Symbol" panose="05050102010706020507" pitchFamily="18" charset="2"/>
              <a:buChar char="-"/>
              <a:tabLst/>
              <a:defRPr/>
            </a:pPr>
            <a:r>
              <a:rPr kumimoji="0" lang="de-DE" sz="2400" b="0" i="0" u="none" strike="noStrike" kern="1200" cap="none" spc="0" normalizeH="0" baseline="0" noProof="0">
                <a:ln>
                  <a:noFill/>
                </a:ln>
                <a:solidFill>
                  <a:sysClr val="windowText" lastClr="000000"/>
                </a:solidFill>
                <a:effectLst/>
                <a:uLnTx/>
                <a:uFillTx/>
                <a:latin typeface="Calibri"/>
                <a:ea typeface="+mn-ea"/>
                <a:cs typeface="+mn-cs"/>
              </a:rPr>
              <a:t>Biete Mandy ein Gespräch an und höre ihr offen zu.</a:t>
            </a:r>
          </a:p>
          <a:p>
            <a:pPr marL="252000" marR="0" lvl="0" indent="-252000" algn="l" defTabSz="914400" rtl="0" eaLnBrk="1" fontAlgn="auto" latinLnBrk="0" hangingPunct="1">
              <a:lnSpc>
                <a:spcPts val="2640"/>
              </a:lnSpc>
              <a:spcBef>
                <a:spcPts val="600"/>
              </a:spcBef>
              <a:spcAft>
                <a:spcPts val="600"/>
              </a:spcAft>
              <a:buClrTx/>
              <a:buSzTx/>
              <a:buFont typeface="Symbol" panose="05050102010706020507" pitchFamily="18" charset="2"/>
              <a:buChar char="-"/>
              <a:tabLst/>
              <a:defRPr/>
            </a:pPr>
            <a:r>
              <a:rPr kumimoji="0" lang="de-DE" sz="2400" b="0" i="0" u="none" strike="noStrike" kern="1200" cap="none" spc="0" normalizeH="0" baseline="0" noProof="0">
                <a:ln>
                  <a:noFill/>
                </a:ln>
                <a:solidFill>
                  <a:sysClr val="windowText" lastClr="000000"/>
                </a:solidFill>
                <a:effectLst/>
                <a:uLnTx/>
                <a:uFillTx/>
                <a:latin typeface="Calibri"/>
                <a:ea typeface="+mn-ea"/>
                <a:cs typeface="+mn-cs"/>
              </a:rPr>
              <a:t>Führe ein klärendes Gespräch mit der Gruppe; ein respektvolles Miteinander ist Voraussetzung für gemeinsames Spielen. </a:t>
            </a:r>
          </a:p>
          <a:p>
            <a:pPr marL="252000" marR="0" lvl="0" indent="-252000" algn="l" defTabSz="914400" rtl="0" eaLnBrk="1" fontAlgn="auto" latinLnBrk="0" hangingPunct="1">
              <a:lnSpc>
                <a:spcPts val="2640"/>
              </a:lnSpc>
              <a:spcBef>
                <a:spcPts val="600"/>
              </a:spcBef>
              <a:spcAft>
                <a:spcPts val="600"/>
              </a:spcAft>
              <a:buClrTx/>
              <a:buSzTx/>
              <a:buFont typeface="Symbol" panose="05050102010706020507" pitchFamily="18" charset="2"/>
              <a:buChar char="-"/>
              <a:tabLst/>
              <a:defRPr/>
            </a:pPr>
            <a:r>
              <a:rPr kumimoji="0" lang="de-DE" sz="2400" b="0" i="0" u="none" strike="noStrike" kern="1200" cap="none" spc="0" normalizeH="0" baseline="0" noProof="0">
                <a:ln>
                  <a:noFill/>
                </a:ln>
                <a:solidFill>
                  <a:sysClr val="windowText" lastClr="000000"/>
                </a:solidFill>
                <a:effectLst/>
                <a:uLnTx/>
                <a:uFillTx/>
                <a:latin typeface="Calibri"/>
                <a:ea typeface="+mn-ea"/>
                <a:cs typeface="+mn-cs"/>
              </a:rPr>
              <a:t>Besprich die Situation vertraulich mit Vereinskolleg/-innen.</a:t>
            </a:r>
          </a:p>
          <a:p>
            <a:pPr marL="252000" marR="0" lvl="0" indent="-252000" algn="l" defTabSz="914400" rtl="0" eaLnBrk="1" fontAlgn="auto" latinLnBrk="0" hangingPunct="1">
              <a:lnSpc>
                <a:spcPts val="2640"/>
              </a:lnSpc>
              <a:spcBef>
                <a:spcPts val="600"/>
              </a:spcBef>
              <a:spcAft>
                <a:spcPts val="600"/>
              </a:spcAft>
              <a:buClrTx/>
              <a:buSzTx/>
              <a:buFont typeface="Symbol" panose="05050102010706020507" pitchFamily="18" charset="2"/>
              <a:buChar char="-"/>
              <a:tabLst/>
              <a:defRPr/>
            </a:pPr>
            <a:r>
              <a:rPr kumimoji="0" lang="de-DE" sz="2400" b="0" i="0" u="none" strike="noStrike" kern="1200" cap="none" spc="0" normalizeH="0" baseline="0" noProof="0">
                <a:ln>
                  <a:noFill/>
                </a:ln>
                <a:solidFill>
                  <a:sysClr val="windowText" lastClr="000000"/>
                </a:solidFill>
                <a:effectLst/>
                <a:uLnTx/>
                <a:uFillTx/>
                <a:latin typeface="Calibri"/>
                <a:ea typeface="+mn-ea"/>
                <a:cs typeface="+mn-cs"/>
              </a:rPr>
              <a:t>Fördere den Gruppenzusammenhalt durch Spiele und Übungen.</a:t>
            </a:r>
            <a:endParaRPr kumimoji="0" lang="de-CH" sz="2400" b="0" i="0" u="none" strike="noStrike" kern="1200" cap="none" spc="0" normalizeH="0" baseline="0" noProof="0">
              <a:ln>
                <a:noFill/>
              </a:ln>
              <a:solidFill>
                <a:sysClr val="windowText" lastClr="000000"/>
              </a:solidFill>
              <a:effectLst/>
              <a:uLnTx/>
              <a:uFillTx/>
              <a:latin typeface="Calibri"/>
              <a:ea typeface="+mn-ea"/>
              <a:cs typeface="+mn-cs"/>
            </a:endParaRPr>
          </a:p>
        </p:txBody>
      </p:sp>
      <p:pic>
        <p:nvPicPr>
          <p:cNvPr id="5" name="Grafik 4">
            <a:extLst>
              <a:ext uri="{FF2B5EF4-FFF2-40B4-BE49-F238E27FC236}">
                <a16:creationId xmlns:a16="http://schemas.microsoft.com/office/drawing/2014/main" id="{047CBFBD-A123-77D1-2574-662FFC958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5013176"/>
            <a:ext cx="1173192" cy="1173192"/>
          </a:xfrm>
          <a:prstGeom prst="rect">
            <a:avLst/>
          </a:prstGeom>
        </p:spPr>
      </p:pic>
    </p:spTree>
    <p:extLst>
      <p:ext uri="{BB962C8B-B14F-4D97-AF65-F5344CB8AC3E}">
        <p14:creationId xmlns:p14="http://schemas.microsoft.com/office/powerpoint/2010/main" val="3994961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9B36B-051C-BD57-B916-92AD86732D98}"/>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Was beachten im «Graubereich»</a:t>
            </a:r>
          </a:p>
        </p:txBody>
      </p:sp>
      <p:sp>
        <p:nvSpPr>
          <p:cNvPr id="3" name="Inhaltsplatzhalter 2">
            <a:extLst>
              <a:ext uri="{FF2B5EF4-FFF2-40B4-BE49-F238E27FC236}">
                <a16:creationId xmlns:a16="http://schemas.microsoft.com/office/drawing/2014/main" id="{2BE1F762-F0F8-4FA2-B867-3E1E953383A9}"/>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Risiken gehören zum Sport!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Risiken sind nicht per se negativ!</a:t>
            </a:r>
            <a:endParaRPr kumimoji="0" lang="de-CH" sz="2200" b="0" i="0" u="none" strike="noStrike" kern="1200" cap="none" spc="0" normalizeH="0" baseline="0" noProof="0">
              <a:ln>
                <a:noFill/>
              </a:ln>
              <a:solidFill>
                <a:sysClr val="windowText" lastClr="000000"/>
              </a:solidFill>
              <a:effectLst/>
              <a:uLnTx/>
              <a:uFillTx/>
              <a:latin typeface="Calibri"/>
              <a:ea typeface="+mn-ea"/>
              <a:cs typeface="+mn-cs"/>
              <a:sym typeface="Wingdings" panose="05000000000000000000" pitchFamily="2" charset="2"/>
            </a:endParaRP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Wenn Risiken erkannt und reflektiert werden, können sie transparent und umsichtig gestaltet werden!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Klarheit ist gefragt. Diese gelingt durch gemeinsame Reflexion!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Qualitätskriterien sind hilfreich zur Orientierung!</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Bei Unsicherheiten Beratung beanspruchen!</a:t>
            </a:r>
          </a:p>
        </p:txBody>
      </p:sp>
    </p:spTree>
    <p:extLst>
      <p:ext uri="{BB962C8B-B14F-4D97-AF65-F5344CB8AC3E}">
        <p14:creationId xmlns:p14="http://schemas.microsoft.com/office/powerpoint/2010/main" val="394139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9B36B-051C-BD57-B916-92AD86732D98}"/>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Was beachten im «Graubereich»</a:t>
            </a:r>
          </a:p>
        </p:txBody>
      </p:sp>
      <p:sp>
        <p:nvSpPr>
          <p:cNvPr id="5" name="Inhaltsplatzhalter 2">
            <a:extLst>
              <a:ext uri="{FF2B5EF4-FFF2-40B4-BE49-F238E27FC236}">
                <a16:creationId xmlns:a16="http://schemas.microsoft.com/office/drawing/2014/main" id="{F6F3F4BE-1BF0-32C0-0A90-4F755CC4A7A5}"/>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Rollenklarheit</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 Was gehört zur Rolle und zum Auftrag in dieser Situation?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Information: </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 (fachlichen) Informationen helfen mir in dieser Situation?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Selbstbestimmung: </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beachte ich die Selbstbestimmung der Sportlerin / des Sportlers in dieser Situation? </a:t>
            </a:r>
            <a:r>
              <a:rPr kumimoji="0" lang="de-DE" sz="2200" b="0" i="0" u="none" strike="noStrike" kern="1200" cap="none" spc="0" normalizeH="0" baseline="0" noProof="0">
                <a:ln>
                  <a:noFill/>
                </a:ln>
                <a:solidFill>
                  <a:sysClr val="windowText" lastClr="000000"/>
                </a:solidFill>
                <a:effectLst/>
                <a:uLnTx/>
                <a:uFillTx/>
                <a:latin typeface="Calibri"/>
                <a:ea typeface="+mn-ea"/>
                <a:cs typeface="+mn-cs"/>
              </a:rPr>
              <a:t>Welche Voice-, Choice- und Exitmöglichkeiten schaffe ich?</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DE" sz="2200" b="1" i="0" u="none" strike="noStrike" kern="1200" cap="none" spc="0" normalizeH="0" baseline="0" noProof="0">
                <a:ln>
                  <a:noFill/>
                </a:ln>
                <a:solidFill>
                  <a:sysClr val="windowText" lastClr="000000"/>
                </a:solidFill>
                <a:effectLst/>
                <a:uLnTx/>
                <a:uFillTx/>
                <a:latin typeface="Calibri"/>
                <a:ea typeface="+mn-ea"/>
                <a:cs typeface="+mn-cs"/>
              </a:rPr>
              <a:t>Kommunikation: </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kommuniziere ich in dieser Situation? Wie schaffe ich vorausschauende und nachträgliche Transparenz?</a:t>
            </a:r>
          </a:p>
        </p:txBody>
      </p:sp>
    </p:spTree>
    <p:extLst>
      <p:ext uri="{BB962C8B-B14F-4D97-AF65-F5344CB8AC3E}">
        <p14:creationId xmlns:p14="http://schemas.microsoft.com/office/powerpoint/2010/main" val="14250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7596C4-6954-D0FE-70A8-225FBBE823A9}"/>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8132F12-C8C7-4E73-97D1-EF86BB1DABA9}"/>
              </a:ext>
            </a:extLst>
          </p:cNvPr>
          <p:cNvSpPr>
            <a:spLocks noGrp="1"/>
          </p:cNvSpPr>
          <p:nvPr>
            <p:ph type="sldNum" sz="quarter" idx="4294967295"/>
          </p:nvPr>
        </p:nvSpPr>
        <p:spPr>
          <a:xfrm>
            <a:off x="11758613" y="6584950"/>
            <a:ext cx="433387" cy="1793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77B4-3C54-46CA-975D-F6A6D2A6B962}"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el 8">
            <a:extLst>
              <a:ext uri="{FF2B5EF4-FFF2-40B4-BE49-F238E27FC236}">
                <a16:creationId xmlns:a16="http://schemas.microsoft.com/office/drawing/2014/main" id="{650CBA1B-7000-249E-C96F-D0AE8C6EBE9C}"/>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de-CH">
                <a:solidFill>
                  <a:srgbClr val="000000"/>
                </a:solidFill>
                <a:latin typeface="Calibri"/>
              </a:rPr>
              <a:t>E) Transfer zum eigenen Wirkungskontext</a:t>
            </a:r>
          </a:p>
        </p:txBody>
      </p:sp>
    </p:spTree>
    <p:extLst>
      <p:ext uri="{BB962C8B-B14F-4D97-AF65-F5344CB8AC3E}">
        <p14:creationId xmlns:p14="http://schemas.microsoft.com/office/powerpoint/2010/main" val="3221689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BC644-DF89-A56E-BDF5-B8E4F7A5BB45}"/>
              </a:ext>
            </a:extLst>
          </p:cNvPr>
          <p:cNvSpPr txBox="1">
            <a:spLocks/>
          </p:cNvSpPr>
          <p:nvPr/>
        </p:nvSpPr>
        <p:spPr>
          <a:xfrm>
            <a:off x="390524" y="5463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Sportartspezifische Analyse</a:t>
            </a:r>
          </a:p>
        </p:txBody>
      </p:sp>
      <p:sp>
        <p:nvSpPr>
          <p:cNvPr id="5" name="Inhaltsplatzhalter 6">
            <a:extLst>
              <a:ext uri="{FF2B5EF4-FFF2-40B4-BE49-F238E27FC236}">
                <a16:creationId xmlns:a16="http://schemas.microsoft.com/office/drawing/2014/main" id="{AB1423F7-1EA3-0FC8-890F-C3832FBB9AAD}"/>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120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Selbstreflexion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Wo gibt es Macht, Ideale, Nähe und Druck in «meiner» Sportart?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erlebe ich Macht, Ideale, Nähe und Druck in meiner Rolle als </a:t>
            </a:r>
            <a:r>
              <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rPr>
              <a:t>xxx</a:t>
            </a: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erlebe ich Macht, Ideale, Nähe und Druck innerhalb «meiner» Sportgruppe?</a:t>
            </a:r>
          </a:p>
        </p:txBody>
      </p:sp>
    </p:spTree>
    <p:extLst>
      <p:ext uri="{BB962C8B-B14F-4D97-AF65-F5344CB8AC3E}">
        <p14:creationId xmlns:p14="http://schemas.microsoft.com/office/powerpoint/2010/main" val="850368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17">
            <a:extLst>
              <a:ext uri="{FF2B5EF4-FFF2-40B4-BE49-F238E27FC236}">
                <a16:creationId xmlns:a16="http://schemas.microsoft.com/office/drawing/2014/main" id="{4771C92E-4023-E5FF-BBC9-98B31DFE240A}"/>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CH">
                <a:solidFill>
                  <a:sysClr val="windowText" lastClr="000000"/>
                </a:solidFill>
                <a:latin typeface="Calibri"/>
              </a:rPr>
              <a:t>Kugellager</a:t>
            </a:r>
            <a:endParaRPr kumimoji="0" lang="de-CH" sz="4000" b="1" i="0" u="none" strike="noStrike" kern="1200" cap="none" spc="0" normalizeH="0" baseline="0" noProof="0">
              <a:ln>
                <a:noFill/>
              </a:ln>
              <a:solidFill>
                <a:sysClr val="windowText" lastClr="000000"/>
              </a:solidFill>
              <a:effectLst/>
              <a:uLnTx/>
              <a:uFillTx/>
              <a:latin typeface="Calibri"/>
              <a:ea typeface="+mj-ea"/>
              <a:cs typeface="+mj-cs"/>
            </a:endParaRPr>
          </a:p>
        </p:txBody>
      </p:sp>
      <p:pic>
        <p:nvPicPr>
          <p:cNvPr id="1026" name="Picture 2" descr="Manual Experte – Good Practice – Unterrichtsmethoden: Kugellager">
            <a:extLst>
              <a:ext uri="{FF2B5EF4-FFF2-40B4-BE49-F238E27FC236}">
                <a16:creationId xmlns:a16="http://schemas.microsoft.com/office/drawing/2014/main" id="{861A6A95-75C9-1612-69AB-8A4A7ECD5843}"/>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068" y="1995330"/>
            <a:ext cx="10615864" cy="3512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422AED-E36F-F633-F97D-012683380631}"/>
              </a:ext>
            </a:extLst>
          </p:cNvPr>
          <p:cNvSpPr txBox="1"/>
          <p:nvPr/>
        </p:nvSpPr>
        <p:spPr>
          <a:xfrm>
            <a:off x="299884" y="6457335"/>
            <a:ext cx="752413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CH" sz="1000">
                <a:ea typeface="Calibri"/>
                <a:cs typeface="Calibri"/>
              </a:rPr>
              <a:t>Link zum Kugellager : </a:t>
            </a:r>
            <a:r>
              <a:rPr lang="de-CH" sz="1000">
                <a:ea typeface="+mn-lt"/>
                <a:cs typeface="+mn-lt"/>
                <a:hlinkClick r:id="rId4"/>
              </a:rPr>
              <a:t>Manual Experte – Good Practice – Unterrichtsmethoden: Kugellager » mobilesport.ch</a:t>
            </a:r>
            <a:endParaRPr lang="de-CH" sz="1000">
              <a:ea typeface="Calibri"/>
              <a:cs typeface="Calibri"/>
            </a:endParaRPr>
          </a:p>
        </p:txBody>
      </p:sp>
    </p:spTree>
    <p:extLst>
      <p:ext uri="{BB962C8B-B14F-4D97-AF65-F5344CB8AC3E}">
        <p14:creationId xmlns:p14="http://schemas.microsoft.com/office/powerpoint/2010/main" val="1811851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BC644-DF89-A56E-BDF5-B8E4F7A5BB45}"/>
              </a:ext>
            </a:extLst>
          </p:cNvPr>
          <p:cNvSpPr txBox="1">
            <a:spLocks/>
          </p:cNvSpPr>
          <p:nvPr/>
        </p:nvSpPr>
        <p:spPr>
          <a:xfrm>
            <a:off x="390524" y="5463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Sportartspezifische Analyse</a:t>
            </a:r>
          </a:p>
        </p:txBody>
      </p:sp>
      <p:sp>
        <p:nvSpPr>
          <p:cNvPr id="3" name="Inhaltsplatzhalter 2">
            <a:extLst>
              <a:ext uri="{FF2B5EF4-FFF2-40B4-BE49-F238E27FC236}">
                <a16:creationId xmlns:a16="http://schemas.microsoft.com/office/drawing/2014/main" id="{52CABF6A-A672-197D-515B-B5D1AE106953}"/>
              </a:ext>
            </a:extLst>
          </p:cNvPr>
          <p:cNvSpPr txBox="1">
            <a:spLocks/>
          </p:cNvSpPr>
          <p:nvPr/>
        </p:nvSpPr>
        <p:spPr>
          <a:xfrm>
            <a:off x="762000" y="20320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ts val="2640"/>
              </a:lnSpc>
              <a:spcBef>
                <a:spcPts val="1000"/>
              </a:spcBef>
              <a:spcAft>
                <a:spcPts val="1200"/>
              </a:spcAft>
              <a:buClrTx/>
              <a:buSzTx/>
              <a:buFont typeface="Symbol" panose="05050102010706020507" pitchFamily="18" charset="2"/>
              <a:buNone/>
              <a:tabLst/>
              <a:defRPr/>
            </a:pPr>
            <a:r>
              <a:rPr kumimoji="0" lang="de-CH" sz="2200" b="1" i="0" u="none" strike="noStrike" kern="1200" cap="none" spc="0" normalizeH="0" baseline="0" noProof="0">
                <a:ln>
                  <a:noFill/>
                </a:ln>
                <a:solidFill>
                  <a:sysClr val="windowText" lastClr="000000"/>
                </a:solidFill>
                <a:effectLst/>
                <a:uLnTx/>
                <a:uFillTx/>
                <a:latin typeface="Calibri"/>
                <a:ea typeface="+mn-ea"/>
                <a:cs typeface="+mn-cs"/>
              </a:rPr>
              <a:t>Kleingruppendiskussion</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 konkreten Risiken gibt es in solchen Situationen in meinem Vereins-/ Sportalltag?</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können diese Risikosituationen gestaltet werden?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Wer muss (vorgängig und nachträglich) über diese Risikosituationen informiert werden?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Was tue ich um die Risiken zu minimieren?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Wer kann mich dabei unterstützen?</a:t>
            </a:r>
          </a:p>
        </p:txBody>
      </p:sp>
    </p:spTree>
    <p:extLst>
      <p:ext uri="{BB962C8B-B14F-4D97-AF65-F5344CB8AC3E}">
        <p14:creationId xmlns:p14="http://schemas.microsoft.com/office/powerpoint/2010/main" val="1356865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C563A8F-8728-9D9D-49DD-E4586AE6B433}"/>
              </a:ext>
            </a:extLst>
          </p:cNvPr>
          <p:cNvSpPr/>
          <p:nvPr/>
        </p:nvSpPr>
        <p:spPr>
          <a:xfrm>
            <a:off x="1" y="1646010"/>
            <a:ext cx="12191999" cy="5211989"/>
          </a:xfrm>
          <a:prstGeom prst="rect">
            <a:avLst/>
          </a:prstGeom>
          <a:solidFill>
            <a:srgbClr val="004377"/>
          </a:solidFill>
          <a:ln w="12700" cap="flat" cmpd="sng" algn="ctr">
            <a:solidFill>
              <a:srgbClr val="004377"/>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Titel 5">
            <a:extLst>
              <a:ext uri="{FF2B5EF4-FFF2-40B4-BE49-F238E27FC236}">
                <a16:creationId xmlns:a16="http://schemas.microsoft.com/office/drawing/2014/main" id="{0B1E8A0E-FD61-7C5A-815A-0587D8ACD163}"/>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highlight>
                  <a:srgbClr val="FFFFFF"/>
                </a:highlight>
                <a:uLnTx/>
                <a:uFillTx/>
                <a:latin typeface="Calibri"/>
                <a:ea typeface="+mj-ea"/>
                <a:cs typeface="+mj-cs"/>
              </a:rPr>
              <a:t>Positive Effekte von Macht, Idealen, </a:t>
            </a:r>
            <a:br>
              <a:rPr kumimoji="0" lang="de-CH" sz="4000" b="1" i="0" u="none" strike="noStrike" kern="1200" cap="none" spc="0" normalizeH="0" baseline="0" noProof="0">
                <a:ln>
                  <a:noFill/>
                </a:ln>
                <a:solidFill>
                  <a:sysClr val="windowText" lastClr="000000"/>
                </a:solidFill>
                <a:effectLst/>
                <a:highlight>
                  <a:srgbClr val="FFFFFF"/>
                </a:highlight>
                <a:uLnTx/>
                <a:uFillTx/>
                <a:latin typeface="Calibri"/>
                <a:ea typeface="+mj-ea"/>
                <a:cs typeface="+mj-cs"/>
              </a:rPr>
            </a:br>
            <a:r>
              <a:rPr kumimoji="0" lang="de-CH" sz="4000" b="1" i="0" u="none" strike="noStrike" kern="1200" cap="none" spc="0" normalizeH="0" baseline="0" noProof="0">
                <a:ln>
                  <a:noFill/>
                </a:ln>
                <a:solidFill>
                  <a:sysClr val="windowText" lastClr="000000"/>
                </a:solidFill>
                <a:effectLst/>
                <a:highlight>
                  <a:srgbClr val="FFFFFF"/>
                </a:highlight>
                <a:uLnTx/>
                <a:uFillTx/>
                <a:latin typeface="Calibri"/>
                <a:ea typeface="+mj-ea"/>
                <a:cs typeface="+mj-cs"/>
              </a:rPr>
              <a:t>Nähe und Druck</a:t>
            </a:r>
            <a:br>
              <a:rPr kumimoji="0" lang="de-CH" sz="4000" b="1" i="0" u="none" strike="noStrike" kern="1200" cap="none" spc="0" normalizeH="0" baseline="0" noProof="0">
                <a:ln>
                  <a:noFill/>
                </a:ln>
                <a:solidFill>
                  <a:sysClr val="windowText" lastClr="000000"/>
                </a:solidFill>
                <a:effectLst/>
                <a:highlight>
                  <a:srgbClr val="FFFFFF"/>
                </a:highlight>
                <a:uLnTx/>
                <a:uFillTx/>
                <a:latin typeface="Calibri"/>
                <a:ea typeface="+mj-ea"/>
                <a:cs typeface="+mj-cs"/>
              </a:rPr>
            </a:br>
            <a:endParaRPr kumimoji="0" lang="de-CH" sz="4000" b="1" i="0" u="none" strike="noStrike" kern="1200" cap="none" spc="0" normalizeH="0" baseline="0" noProof="0">
              <a:ln>
                <a:noFill/>
              </a:ln>
              <a:solidFill>
                <a:sysClr val="windowText" lastClr="000000"/>
              </a:solidFill>
              <a:effectLst/>
              <a:uLnTx/>
              <a:uFillTx/>
              <a:latin typeface="Calibri"/>
              <a:ea typeface="+mj-ea"/>
              <a:cs typeface="+mj-cs"/>
            </a:endParaRPr>
          </a:p>
        </p:txBody>
      </p:sp>
      <p:pic>
        <p:nvPicPr>
          <p:cNvPr id="4" name="Grafik 3" descr="Ein Bild, das Karte, Text, Kreis, Diagramm enthält.&#10;&#10;Automatisch generierte Beschreibung">
            <a:hlinkClick r:id="rId3" action="ppaction://hlinksldjump"/>
            <a:extLst>
              <a:ext uri="{FF2B5EF4-FFF2-40B4-BE49-F238E27FC236}">
                <a16:creationId xmlns:a16="http://schemas.microsoft.com/office/drawing/2014/main" id="{07D0890E-0B48-8FCC-C789-4385917B1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392" y="1712684"/>
            <a:ext cx="6711132" cy="5078639"/>
          </a:xfrm>
          <a:prstGeom prst="rect">
            <a:avLst/>
          </a:prstGeom>
        </p:spPr>
      </p:pic>
    </p:spTree>
    <p:extLst>
      <p:ext uri="{BB962C8B-B14F-4D97-AF65-F5344CB8AC3E}">
        <p14:creationId xmlns:p14="http://schemas.microsoft.com/office/powerpoint/2010/main" val="333304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hlinkClick r:id="rId3" action="ppaction://hlinksldjump"/>
            <a:extLst>
              <a:ext uri="{FF2B5EF4-FFF2-40B4-BE49-F238E27FC236}">
                <a16:creationId xmlns:a16="http://schemas.microsoft.com/office/drawing/2014/main" id="{E5547BA6-EB95-7E72-1142-8F8296817417}"/>
              </a:ext>
            </a:extLst>
          </p:cNvPr>
          <p:cNvSpPr/>
          <p:nvPr/>
        </p:nvSpPr>
        <p:spPr>
          <a:xfrm>
            <a:off x="-1" y="-1"/>
            <a:ext cx="12339084" cy="6858000"/>
          </a:xfrm>
          <a:prstGeom prst="rect">
            <a:avLst/>
          </a:prstGeom>
          <a:no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Rechteck 2">
            <a:extLst>
              <a:ext uri="{FF2B5EF4-FFF2-40B4-BE49-F238E27FC236}">
                <a16:creationId xmlns:a16="http://schemas.microsoft.com/office/drawing/2014/main" id="{F8A72196-3600-52F3-A0A4-BCED68A85F22}"/>
              </a:ext>
            </a:extLst>
          </p:cNvPr>
          <p:cNvSpPr/>
          <p:nvPr/>
        </p:nvSpPr>
        <p:spPr>
          <a:xfrm>
            <a:off x="-1" y="-1"/>
            <a:ext cx="12192000" cy="6857999"/>
          </a:xfrm>
          <a:prstGeom prst="rect">
            <a:avLst/>
          </a:prstGeom>
          <a:solidFill>
            <a:srgbClr val="004377"/>
          </a:solidFill>
          <a:ln>
            <a:solidFill>
              <a:srgbClr val="0043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Aptos" panose="02110004020202020204"/>
            </a:endParaRPr>
          </a:p>
        </p:txBody>
      </p:sp>
      <p:pic>
        <p:nvPicPr>
          <p:cNvPr id="5" name="Grafik 4" descr="Ein Bild, das Text, Cartoon, Kreis, Logo enthält.&#10;&#10;Automatisch generierte Beschreibung">
            <a:hlinkClick r:id="rId3" action="ppaction://hlinksldjump"/>
            <a:extLst>
              <a:ext uri="{FF2B5EF4-FFF2-40B4-BE49-F238E27FC236}">
                <a16:creationId xmlns:a16="http://schemas.microsoft.com/office/drawing/2014/main" id="{E8E68EA4-7B6A-AB5F-0174-D841E90EF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324" y="72427"/>
            <a:ext cx="7271339" cy="6785573"/>
          </a:xfrm>
          <a:prstGeom prst="rect">
            <a:avLst/>
          </a:prstGeom>
        </p:spPr>
      </p:pic>
    </p:spTree>
    <p:extLst>
      <p:ext uri="{BB962C8B-B14F-4D97-AF65-F5344CB8AC3E}">
        <p14:creationId xmlns:p14="http://schemas.microsoft.com/office/powerpoint/2010/main" val="3743521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551E7-768D-F2D4-3F68-2275D013B6A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Positive Effekte von Macht, Idealen, </a:t>
            </a:r>
            <a:br>
              <a:rPr kumimoji="0" lang="de-CH" sz="4000" b="1" i="0" u="none" strike="noStrike" kern="1200" cap="none" spc="0" normalizeH="0" baseline="0" noProof="0">
                <a:ln>
                  <a:noFill/>
                </a:ln>
                <a:solidFill>
                  <a:sysClr val="windowText" lastClr="000000"/>
                </a:solidFill>
                <a:effectLst/>
                <a:uLnTx/>
                <a:uFillTx/>
                <a:latin typeface="Calibri"/>
                <a:ea typeface="+mj-ea"/>
                <a:cs typeface="+mj-cs"/>
              </a:rPr>
            </a:b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Nähe und Druck</a:t>
            </a:r>
          </a:p>
        </p:txBody>
      </p:sp>
      <p:sp>
        <p:nvSpPr>
          <p:cNvPr id="3" name="Inhaltsplatzhalter 2">
            <a:extLst>
              <a:ext uri="{FF2B5EF4-FFF2-40B4-BE49-F238E27FC236}">
                <a16:creationId xmlns:a16="http://schemas.microsoft.com/office/drawing/2014/main" id="{0CF49438-ABF1-17F0-78F3-2BA23840B0C7}"/>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Wo und wie können Macht, Ideale, Nähe und Druck positiv wirken?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nutzt du deine Macht im Vereinsalltag positiv?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Wann setzt du Druck in deinem Training sinnvoll ein?</a:t>
            </a:r>
          </a:p>
        </p:txBody>
      </p:sp>
    </p:spTree>
    <p:extLst>
      <p:ext uri="{BB962C8B-B14F-4D97-AF65-F5344CB8AC3E}">
        <p14:creationId xmlns:p14="http://schemas.microsoft.com/office/powerpoint/2010/main" val="1282971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426B60-76FF-D28C-E422-D9B684FC8891}"/>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84A1083-47A5-BE8B-DB5C-63A1D1AA2EC5}"/>
              </a:ext>
            </a:extLst>
          </p:cNvPr>
          <p:cNvSpPr>
            <a:spLocks noGrp="1"/>
          </p:cNvSpPr>
          <p:nvPr>
            <p:ph type="sldNum" sz="quarter" idx="4294967295"/>
          </p:nvPr>
        </p:nvSpPr>
        <p:spPr>
          <a:xfrm>
            <a:off x="11758613" y="6584950"/>
            <a:ext cx="433387" cy="1793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77B4-3C54-46CA-975D-F6A6D2A6B962}"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el 8">
            <a:extLst>
              <a:ext uri="{FF2B5EF4-FFF2-40B4-BE49-F238E27FC236}">
                <a16:creationId xmlns:a16="http://schemas.microsoft.com/office/drawing/2014/main" id="{AD885FE0-27BC-D0DF-8C1C-E070D05B5114}"/>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CH">
                <a:solidFill>
                  <a:srgbClr val="000000"/>
                </a:solidFill>
                <a:latin typeface="Calibri"/>
              </a:rPr>
              <a:t>F</a:t>
            </a:r>
            <a:r>
              <a:rPr kumimoji="0" lang="de-CH" sz="4000" b="1" i="0" u="none" strike="noStrike" kern="1200" cap="none" spc="0" normalizeH="0" baseline="0" noProof="0">
                <a:ln>
                  <a:noFill/>
                </a:ln>
                <a:solidFill>
                  <a:srgbClr val="000000"/>
                </a:solidFill>
                <a:effectLst/>
                <a:uLnTx/>
                <a:uFillTx/>
                <a:latin typeface="Calibri"/>
                <a:ea typeface="+mj-ea"/>
                <a:cs typeface="+mj-cs"/>
              </a:rPr>
              <a:t>) Abschluss</a:t>
            </a:r>
          </a:p>
        </p:txBody>
      </p:sp>
    </p:spTree>
    <p:extLst>
      <p:ext uri="{BB962C8B-B14F-4D97-AF65-F5344CB8AC3E}">
        <p14:creationId xmlns:p14="http://schemas.microsoft.com/office/powerpoint/2010/main" val="3324063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arte enthält.&#10;&#10;Automatisch generierte Beschreibung">
            <a:hlinkClick r:id="rId3" action="ppaction://hlinksldjump"/>
            <a:extLst>
              <a:ext uri="{FF2B5EF4-FFF2-40B4-BE49-F238E27FC236}">
                <a16:creationId xmlns:a16="http://schemas.microsoft.com/office/drawing/2014/main" id="{CB4E15A6-F97D-5F1D-96D9-428922C65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llipse 1">
            <a:hlinkClick r:id="rId5" action="ppaction://hlinksldjump"/>
            <a:extLst>
              <a:ext uri="{FF2B5EF4-FFF2-40B4-BE49-F238E27FC236}">
                <a16:creationId xmlns:a16="http://schemas.microsoft.com/office/drawing/2014/main" id="{D258E7F4-CB1B-07A8-98D5-EB374A33E847}"/>
              </a:ext>
            </a:extLst>
          </p:cNvPr>
          <p:cNvSpPr/>
          <p:nvPr/>
        </p:nvSpPr>
        <p:spPr>
          <a:xfrm>
            <a:off x="2319688" y="79408"/>
            <a:ext cx="2743200" cy="277207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Ellipse 4">
            <a:hlinkClick r:id="rId5" action="ppaction://hlinksldjump"/>
            <a:extLst>
              <a:ext uri="{FF2B5EF4-FFF2-40B4-BE49-F238E27FC236}">
                <a16:creationId xmlns:a16="http://schemas.microsoft.com/office/drawing/2014/main" id="{7B301B97-985E-2298-D423-00252E4948B3}"/>
              </a:ext>
            </a:extLst>
          </p:cNvPr>
          <p:cNvSpPr/>
          <p:nvPr/>
        </p:nvSpPr>
        <p:spPr>
          <a:xfrm>
            <a:off x="412282" y="3186762"/>
            <a:ext cx="3928712" cy="359182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Ellipse 5">
            <a:hlinkClick r:id="rId5" action="ppaction://hlinksldjump"/>
            <a:extLst>
              <a:ext uri="{FF2B5EF4-FFF2-40B4-BE49-F238E27FC236}">
                <a16:creationId xmlns:a16="http://schemas.microsoft.com/office/drawing/2014/main" id="{571C5101-EE30-4C8C-017E-07C5E4B5A6AA}"/>
              </a:ext>
            </a:extLst>
          </p:cNvPr>
          <p:cNvSpPr/>
          <p:nvPr/>
        </p:nvSpPr>
        <p:spPr>
          <a:xfrm>
            <a:off x="4593656" y="992620"/>
            <a:ext cx="5805638" cy="57374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Ellipse 6">
            <a:hlinkClick r:id="rId6" action="ppaction://hlinksldjump"/>
            <a:extLst>
              <a:ext uri="{FF2B5EF4-FFF2-40B4-BE49-F238E27FC236}">
                <a16:creationId xmlns:a16="http://schemas.microsoft.com/office/drawing/2014/main" id="{8F2BCC06-C1B3-370E-7A6C-2C0D750FAF1D}"/>
              </a:ext>
            </a:extLst>
          </p:cNvPr>
          <p:cNvSpPr/>
          <p:nvPr/>
        </p:nvSpPr>
        <p:spPr>
          <a:xfrm>
            <a:off x="412282" y="1146206"/>
            <a:ext cx="1270534" cy="12889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Ellipse 7">
            <a:hlinkClick r:id="rId7" action="ppaction://hlinksldjump"/>
            <a:extLst>
              <a:ext uri="{FF2B5EF4-FFF2-40B4-BE49-F238E27FC236}">
                <a16:creationId xmlns:a16="http://schemas.microsoft.com/office/drawing/2014/main" id="{FBFE30AC-6E19-0A1D-A079-D7080BFCDE9D}"/>
              </a:ext>
            </a:extLst>
          </p:cNvPr>
          <p:cNvSpPr/>
          <p:nvPr/>
        </p:nvSpPr>
        <p:spPr>
          <a:xfrm>
            <a:off x="10399294" y="2675018"/>
            <a:ext cx="1670785" cy="189698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Ellipse 8">
            <a:hlinkClick r:id="rId8" action="ppaction://hlinksldjump"/>
            <a:extLst>
              <a:ext uri="{FF2B5EF4-FFF2-40B4-BE49-F238E27FC236}">
                <a16:creationId xmlns:a16="http://schemas.microsoft.com/office/drawing/2014/main" id="{23C9E452-F0C8-5B90-2342-FD41A327F4CC}"/>
              </a:ext>
            </a:extLst>
          </p:cNvPr>
          <p:cNvSpPr/>
          <p:nvPr/>
        </p:nvSpPr>
        <p:spPr>
          <a:xfrm>
            <a:off x="8981173" y="-68784"/>
            <a:ext cx="3088906" cy="143557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Bogen 3">
            <a:extLst>
              <a:ext uri="{FF2B5EF4-FFF2-40B4-BE49-F238E27FC236}">
                <a16:creationId xmlns:a16="http://schemas.microsoft.com/office/drawing/2014/main" id="{0F9F9FA1-1350-DB22-F1A1-1C912540D816}"/>
              </a:ext>
            </a:extLst>
          </p:cNvPr>
          <p:cNvSpPr/>
          <p:nvPr/>
        </p:nvSpPr>
        <p:spPr>
          <a:xfrm rot="18661518">
            <a:off x="1027290" y="415622"/>
            <a:ext cx="1447882" cy="634114"/>
          </a:xfrm>
          <a:prstGeom prst="arc">
            <a:avLst>
              <a:gd name="adj1" fmla="val 842180"/>
              <a:gd name="adj2" fmla="val 0"/>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ogen 10">
            <a:extLst>
              <a:ext uri="{FF2B5EF4-FFF2-40B4-BE49-F238E27FC236}">
                <a16:creationId xmlns:a16="http://schemas.microsoft.com/office/drawing/2014/main" id="{10306D3E-0B95-FE52-9864-69333DDA7818}"/>
              </a:ext>
            </a:extLst>
          </p:cNvPr>
          <p:cNvSpPr/>
          <p:nvPr/>
        </p:nvSpPr>
        <p:spPr>
          <a:xfrm rot="18661518">
            <a:off x="10193838" y="5808266"/>
            <a:ext cx="1447882" cy="634114"/>
          </a:xfrm>
          <a:prstGeom prst="arc">
            <a:avLst>
              <a:gd name="adj1" fmla="val 842180"/>
              <a:gd name="adj2" fmla="val 0"/>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06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1E85DA-E53B-11E1-65C7-71618E74F9AC}"/>
              </a:ext>
            </a:extLst>
          </p:cNvPr>
          <p:cNvSpPr/>
          <p:nvPr/>
        </p:nvSpPr>
        <p:spPr>
          <a:xfrm>
            <a:off x="0" y="0"/>
            <a:ext cx="12192000" cy="6857999"/>
          </a:xfrm>
          <a:prstGeom prst="rect">
            <a:avLst/>
          </a:prstGeom>
          <a:solidFill>
            <a:srgbClr val="004377"/>
          </a:solidFill>
          <a:ln>
            <a:solidFill>
              <a:srgbClr val="0043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Grafik 2" descr="Ein Bild, das Clipart, Grafiken, Cartoon, Darstellung enthält.&#10;&#10;Automatisch generierte Beschreibung">
            <a:hlinkClick r:id="rId3" action="ppaction://hlinksldjump"/>
            <a:extLst>
              <a:ext uri="{FF2B5EF4-FFF2-40B4-BE49-F238E27FC236}">
                <a16:creationId xmlns:a16="http://schemas.microsoft.com/office/drawing/2014/main" id="{7EB6AA29-F997-528B-E6EA-EAF841F3D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37" y="1435960"/>
            <a:ext cx="11557726" cy="4081610"/>
          </a:xfrm>
          <a:prstGeom prst="rect">
            <a:avLst/>
          </a:prstGeom>
        </p:spPr>
      </p:pic>
      <p:sp>
        <p:nvSpPr>
          <p:cNvPr id="4" name="Rechteck 3">
            <a:hlinkClick r:id="rId3" action="ppaction://hlinksldjump"/>
            <a:extLst>
              <a:ext uri="{FF2B5EF4-FFF2-40B4-BE49-F238E27FC236}">
                <a16:creationId xmlns:a16="http://schemas.microsoft.com/office/drawing/2014/main" id="{0452383E-3DA2-11C9-2584-725BCC9DE2F7}"/>
              </a:ext>
            </a:extLst>
          </p:cNvPr>
          <p:cNvSpPr/>
          <p:nvPr/>
        </p:nvSpPr>
        <p:spPr>
          <a:xfrm>
            <a:off x="-69112" y="-1"/>
            <a:ext cx="12339084"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6226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a:extLst>
              <a:ext uri="{FF2B5EF4-FFF2-40B4-BE49-F238E27FC236}">
                <a16:creationId xmlns:a16="http://schemas.microsoft.com/office/drawing/2014/main" id="{04DBD536-38A2-4A63-5D0D-B5F8FDD858FF}"/>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Abschluss</a:t>
            </a:r>
          </a:p>
        </p:txBody>
      </p:sp>
      <p:pic>
        <p:nvPicPr>
          <p:cNvPr id="5" name="Grafik 4" descr="Ein Bild, das Kleidung, Cartoon, Schuhwerk, Clipart enthält.&#10;&#10;Automatisch generierte Beschreibung">
            <a:extLst>
              <a:ext uri="{FF2B5EF4-FFF2-40B4-BE49-F238E27FC236}">
                <a16:creationId xmlns:a16="http://schemas.microsoft.com/office/drawing/2014/main" id="{761243BB-E81E-BE3E-C952-550590476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184" y="2228249"/>
            <a:ext cx="5033816" cy="3985403"/>
          </a:xfrm>
          <a:prstGeom prst="rect">
            <a:avLst/>
          </a:prstGeom>
        </p:spPr>
      </p:pic>
      <p:sp>
        <p:nvSpPr>
          <p:cNvPr id="6" name="Textplatzhalter 2">
            <a:extLst>
              <a:ext uri="{FF2B5EF4-FFF2-40B4-BE49-F238E27FC236}">
                <a16:creationId xmlns:a16="http://schemas.microsoft.com/office/drawing/2014/main" id="{7AFAB3D0-BDE6-9DA2-5A8A-94A07516BCB5}"/>
              </a:ext>
            </a:extLst>
          </p:cNvPr>
          <p:cNvSpPr txBox="1">
            <a:spLocks/>
          </p:cNvSpPr>
          <p:nvPr/>
        </p:nvSpPr>
        <p:spPr>
          <a:xfrm>
            <a:off x="762000" y="1993900"/>
            <a:ext cx="9144000" cy="4129088"/>
          </a:xfrm>
          <a:prstGeom prst="rect">
            <a:avLst/>
          </a:prstGeom>
        </p:spPr>
        <p:txBody>
          <a:bodyPr vert="horz" lIns="0" tIns="0" rIns="0" bIns="0" rtlCol="0">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			</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		</a:t>
            </a:r>
            <a:r>
              <a:rPr kumimoji="0" lang="de-CH" sz="2800" b="1" i="0" u="none" strike="noStrike" kern="1200" cap="none" spc="0" normalizeH="0" baseline="0" noProof="0">
                <a:ln>
                  <a:noFill/>
                </a:ln>
                <a:solidFill>
                  <a:sysClr val="windowText" lastClr="000000"/>
                </a:solidFill>
                <a:effectLst/>
                <a:uLnTx/>
                <a:uFillTx/>
                <a:latin typeface="Calibri"/>
                <a:ea typeface="+mn-ea"/>
                <a:cs typeface="+mn-cs"/>
              </a:rPr>
              <a:t>Was habe ich gelernt?</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1"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800" b="0" i="0" u="none" strike="noStrike" kern="1200" cap="none" spc="0" normalizeH="0" baseline="0" noProof="0">
                <a:ln>
                  <a:noFill/>
                </a:ln>
                <a:solidFill>
                  <a:sysClr val="windowText" lastClr="000000"/>
                </a:solidFill>
                <a:effectLst/>
                <a:uLnTx/>
                <a:uFillTx/>
                <a:latin typeface="Calibri"/>
                <a:ea typeface="+mn-ea"/>
                <a:cs typeface="+mn-cs"/>
              </a:rPr>
              <a:t>		</a:t>
            </a:r>
            <a:r>
              <a:rPr kumimoji="0" lang="de-CH" sz="2800" b="1" i="0" u="none" strike="noStrike" kern="1200" cap="none" spc="0" normalizeH="0" baseline="0" noProof="0">
                <a:ln>
                  <a:noFill/>
                </a:ln>
                <a:solidFill>
                  <a:sysClr val="windowText" lastClr="000000"/>
                </a:solidFill>
                <a:effectLst/>
                <a:uLnTx/>
                <a:uFillTx/>
                <a:latin typeface="Calibri"/>
                <a:ea typeface="+mn-ea"/>
                <a:cs typeface="+mn-cs"/>
              </a:rPr>
              <a:t>Wie fühle ich mich?</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800" b="0" i="0" u="none" strike="noStrike" kern="1200" cap="none" spc="0" normalizeH="0" baseline="0" noProof="0">
                <a:ln>
                  <a:noFill/>
                </a:ln>
                <a:solidFill>
                  <a:sysClr val="windowText" lastClr="000000"/>
                </a:solidFill>
                <a:effectLst/>
                <a:uLnTx/>
                <a:uFillTx/>
                <a:latin typeface="Calibri"/>
                <a:ea typeface="+mn-ea"/>
                <a:cs typeface="+mn-cs"/>
              </a:rPr>
              <a:t>		</a:t>
            </a:r>
            <a:r>
              <a:rPr kumimoji="0" lang="de-CH" sz="2800" b="1" i="0" u="none" strike="noStrike" kern="1200" cap="none" spc="0" normalizeH="0" baseline="0" noProof="0">
                <a:ln>
                  <a:noFill/>
                </a:ln>
                <a:solidFill>
                  <a:sysClr val="windowText" lastClr="000000"/>
                </a:solidFill>
                <a:effectLst/>
                <a:uLnTx/>
                <a:uFillTx/>
                <a:latin typeface="Calibri"/>
                <a:ea typeface="+mn-ea"/>
                <a:cs typeface="+mn-cs"/>
              </a:rPr>
              <a:t>Was packe ich an?</a:t>
            </a:r>
          </a:p>
        </p:txBody>
      </p:sp>
      <p:pic>
        <p:nvPicPr>
          <p:cNvPr id="7" name="Grafik 6">
            <a:extLst>
              <a:ext uri="{FF2B5EF4-FFF2-40B4-BE49-F238E27FC236}">
                <a16:creationId xmlns:a16="http://schemas.microsoft.com/office/drawing/2014/main" id="{2F1EF983-0478-BEBF-29A0-2044886C281C}"/>
              </a:ext>
            </a:extLst>
          </p:cNvPr>
          <p:cNvPicPr>
            <a:picLocks noChangeAspect="1"/>
          </p:cNvPicPr>
          <p:nvPr/>
        </p:nvPicPr>
        <p:blipFill>
          <a:blip r:embed="rId4">
            <a:duotone>
              <a:schemeClr val="accent4">
                <a:shade val="45000"/>
                <a:satMod val="135000"/>
              </a:schemeClr>
              <a:prstClr val="white"/>
            </a:duotone>
          </a:blip>
          <a:stretch>
            <a:fillRect/>
          </a:stretch>
        </p:blipFill>
        <p:spPr>
          <a:xfrm>
            <a:off x="406100" y="1828982"/>
            <a:ext cx="1677000" cy="1677000"/>
          </a:xfrm>
          <a:prstGeom prst="rect">
            <a:avLst/>
          </a:prstGeom>
        </p:spPr>
      </p:pic>
      <p:pic>
        <p:nvPicPr>
          <p:cNvPr id="8" name="Grafik 7">
            <a:extLst>
              <a:ext uri="{FF2B5EF4-FFF2-40B4-BE49-F238E27FC236}">
                <a16:creationId xmlns:a16="http://schemas.microsoft.com/office/drawing/2014/main" id="{40539788-0910-9A79-2B1A-B65AF11CFF89}"/>
              </a:ext>
            </a:extLst>
          </p:cNvPr>
          <p:cNvPicPr>
            <a:picLocks noChangeAspect="1"/>
          </p:cNvPicPr>
          <p:nvPr/>
        </p:nvPicPr>
        <p:blipFill>
          <a:blip r:embed="rId5">
            <a:duotone>
              <a:schemeClr val="accent4">
                <a:shade val="45000"/>
                <a:satMod val="135000"/>
              </a:schemeClr>
              <a:prstClr val="white"/>
            </a:duotone>
          </a:blip>
          <a:stretch>
            <a:fillRect/>
          </a:stretch>
        </p:blipFill>
        <p:spPr>
          <a:xfrm>
            <a:off x="406100" y="3442559"/>
            <a:ext cx="1677000" cy="1677000"/>
          </a:xfrm>
          <a:prstGeom prst="rect">
            <a:avLst/>
          </a:prstGeom>
        </p:spPr>
      </p:pic>
      <p:pic>
        <p:nvPicPr>
          <p:cNvPr id="9" name="Grafik 8">
            <a:extLst>
              <a:ext uri="{FF2B5EF4-FFF2-40B4-BE49-F238E27FC236}">
                <a16:creationId xmlns:a16="http://schemas.microsoft.com/office/drawing/2014/main" id="{3F2766CE-722C-AC42-9091-EC39B56E127E}"/>
              </a:ext>
            </a:extLst>
          </p:cNvPr>
          <p:cNvPicPr>
            <a:picLocks noChangeAspect="1"/>
          </p:cNvPicPr>
          <p:nvPr/>
        </p:nvPicPr>
        <p:blipFill>
          <a:blip r:embed="rId6">
            <a:duotone>
              <a:schemeClr val="accent4">
                <a:shade val="45000"/>
                <a:satMod val="135000"/>
              </a:schemeClr>
              <a:prstClr val="white"/>
            </a:duotone>
          </a:blip>
          <a:stretch>
            <a:fillRect/>
          </a:stretch>
        </p:blipFill>
        <p:spPr>
          <a:xfrm>
            <a:off x="406100" y="5129320"/>
            <a:ext cx="1677000" cy="1677000"/>
          </a:xfrm>
          <a:prstGeom prst="rect">
            <a:avLst/>
          </a:prstGeom>
        </p:spPr>
      </p:pic>
    </p:spTree>
    <p:extLst>
      <p:ext uri="{BB962C8B-B14F-4D97-AF65-F5344CB8AC3E}">
        <p14:creationId xmlns:p14="http://schemas.microsoft.com/office/powerpoint/2010/main" val="1433754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0391659-B50F-A0FC-5671-5680323E56CF}"/>
              </a:ext>
            </a:extLst>
          </p:cNvPr>
          <p:cNvSpPr>
            <a:spLocks noGrp="1"/>
          </p:cNvSpPr>
          <p:nvPr>
            <p:ph idx="1"/>
          </p:nvPr>
        </p:nvSpPr>
        <p:spPr/>
        <p:txBody>
          <a:bodyPr/>
          <a:lstStyle/>
          <a:p>
            <a:endParaRPr lang="de-DE"/>
          </a:p>
        </p:txBody>
      </p:sp>
      <p:sp>
        <p:nvSpPr>
          <p:cNvPr id="4" name="Titel 8">
            <a:extLst>
              <a:ext uri="{FF2B5EF4-FFF2-40B4-BE49-F238E27FC236}">
                <a16:creationId xmlns:a16="http://schemas.microsoft.com/office/drawing/2014/main" id="{173CA68A-0993-1F79-D3E0-65969DA61748}"/>
              </a:ext>
            </a:extLst>
          </p:cNvPr>
          <p:cNvSpPr txBox="1">
            <a:spLocks/>
          </p:cNvSpPr>
          <p:nvPr/>
        </p:nvSpPr>
        <p:spPr>
          <a:xfrm>
            <a:off x="390524" y="585400"/>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DANKE für dein wertvolles </a:t>
            </a:r>
            <a:br>
              <a:rPr kumimoji="0" lang="de-CH" sz="4000" b="1" i="0" u="none" strike="noStrike" kern="1200" cap="none" spc="0" normalizeH="0" baseline="0" noProof="0">
                <a:ln>
                  <a:noFill/>
                </a:ln>
                <a:solidFill>
                  <a:sysClr val="windowText" lastClr="000000"/>
                </a:solidFill>
                <a:effectLst/>
                <a:uLnTx/>
                <a:uFillTx/>
                <a:latin typeface="Calibri"/>
                <a:ea typeface="+mj-ea"/>
                <a:cs typeface="+mj-cs"/>
              </a:rPr>
            </a:b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Engagement</a:t>
            </a:r>
          </a:p>
        </p:txBody>
      </p:sp>
    </p:spTree>
    <p:extLst>
      <p:ext uri="{BB962C8B-B14F-4D97-AF65-F5344CB8AC3E}">
        <p14:creationId xmlns:p14="http://schemas.microsoft.com/office/powerpoint/2010/main" val="1709568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7093726E-211F-44FC-A45F-9DE15FE6A6CD}"/>
              </a:ext>
            </a:extLst>
          </p:cNvPr>
          <p:cNvPicPr>
            <a:picLocks noGrp="1" noChangeAspect="1"/>
          </p:cNvPicPr>
          <p:nvPr>
            <p:ph type="pic" sz="quarter" idx="4294967295"/>
          </p:nvPr>
        </p:nvPicPr>
        <p:blipFill>
          <a:blip r:embed="rId3"/>
          <a:srcRect t="16760" b="16760"/>
          <a:stretch>
            <a:fillRect/>
          </a:stretch>
        </p:blipFill>
        <p:spPr>
          <a:xfrm>
            <a:off x="0" y="0"/>
            <a:ext cx="12192000" cy="6858000"/>
          </a:xfrm>
          <a:prstGeom prst="rect">
            <a:avLst/>
          </a:prstGeom>
        </p:spPr>
      </p:pic>
    </p:spTree>
    <p:extLst>
      <p:ext uri="{BB962C8B-B14F-4D97-AF65-F5344CB8AC3E}">
        <p14:creationId xmlns:p14="http://schemas.microsoft.com/office/powerpoint/2010/main" val="3839547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F6F9B3D-0D37-5F98-5A28-F1B897A3AD1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Kugellager: Mögliche Fragestellungen</a:t>
            </a:r>
          </a:p>
        </p:txBody>
      </p:sp>
      <p:sp>
        <p:nvSpPr>
          <p:cNvPr id="5" name="Inhaltsplatzhalter 2">
            <a:extLst>
              <a:ext uri="{FF2B5EF4-FFF2-40B4-BE49-F238E27FC236}">
                <a16:creationId xmlns:a16="http://schemas.microsoft.com/office/drawing/2014/main" id="{D6320A6E-7A16-FDC9-0728-517FCB83BE16}"/>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Teile mit deinem Gegenüber einen schönen, prägenden Moment, den du im Sport erlebt hast. Was hat das mit «wertvollem Sport» zu tun?</a:t>
            </a: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Was verstehst du unter «wertvollem Sport»?</a:t>
            </a: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Wie lebst du «wertvollen Sport» in deinem Training / Sportalltag? Und woran würde das jemand «Aussenstehendes» erkennen?</a:t>
            </a: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 Leitungspersonen (aus dem Sport) sind dir positiv in Erinnerung geblieben? Warum?</a:t>
            </a: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Welchen Beitrag leistet dein Verein bereits für einen «wertvollen Sport»?</a:t>
            </a:r>
          </a:p>
        </p:txBody>
      </p:sp>
    </p:spTree>
    <p:extLst>
      <p:ext uri="{BB962C8B-B14F-4D97-AF65-F5344CB8AC3E}">
        <p14:creationId xmlns:p14="http://schemas.microsoft.com/office/powerpoint/2010/main" val="3700945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A08C87-84E7-55B1-9630-9C05D6F6065D}"/>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Kugellager: Mögliche Fragestellungen</a:t>
            </a:r>
          </a:p>
        </p:txBody>
      </p:sp>
      <p:sp>
        <p:nvSpPr>
          <p:cNvPr id="5" name="Inhaltsplatzhalter 2">
            <a:extLst>
              <a:ext uri="{FF2B5EF4-FFF2-40B4-BE49-F238E27FC236}">
                <a16:creationId xmlns:a16="http://schemas.microsoft.com/office/drawing/2014/main" id="{E30FF272-D2F7-9BB6-F84F-B756D457453E}"/>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Was verstehst du unter dem Begriff «Macht»? Welche (positiven) Bilder verbindest du damit?</a:t>
            </a: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In welchen Situationen entsteht Nähe in deiner Sportart? Worauf achtest du dabei?</a:t>
            </a: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Wann erlebst du Druck im Sport als positiv?</a:t>
            </a: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Welchen Idealen begegnest du in deiner Sportart? Welche davon beeinflussen dich positiv?</a:t>
            </a:r>
          </a:p>
        </p:txBody>
      </p:sp>
    </p:spTree>
    <p:extLst>
      <p:ext uri="{BB962C8B-B14F-4D97-AF65-F5344CB8AC3E}">
        <p14:creationId xmlns:p14="http://schemas.microsoft.com/office/powerpoint/2010/main" val="285247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6">
            <a:extLst>
              <a:ext uri="{FF2B5EF4-FFF2-40B4-BE49-F238E27FC236}">
                <a16:creationId xmlns:a16="http://schemas.microsoft.com/office/drawing/2014/main" id="{C8778CA2-F891-A2F6-B36D-E1352A40B41C}"/>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«Grundsätze»</a:t>
            </a:r>
          </a:p>
        </p:txBody>
      </p:sp>
      <p:sp>
        <p:nvSpPr>
          <p:cNvPr id="3" name="Inhaltsplatzhalter 9">
            <a:extLst>
              <a:ext uri="{FF2B5EF4-FFF2-40B4-BE49-F238E27FC236}">
                <a16:creationId xmlns:a16="http://schemas.microsoft.com/office/drawing/2014/main" id="{8D1FA80D-1CA0-AD65-16C7-AD27D8A13753}"/>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Respekt gegenüber allen Beteiligten </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Einander zuhören, einander Zeit lassen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Nachfragen, wenn Gesagtes unklar ist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Offenheit gegenüber Neuem, anderen Meinungen und Mitmenschen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Pausen einfordern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«Timeout» («persönliche Auszeit») akzeptieren</a:t>
            </a:r>
          </a:p>
        </p:txBody>
      </p:sp>
    </p:spTree>
    <p:extLst>
      <p:ext uri="{BB962C8B-B14F-4D97-AF65-F5344CB8AC3E}">
        <p14:creationId xmlns:p14="http://schemas.microsoft.com/office/powerpoint/2010/main" val="34326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2B6D170-9498-7B7A-D919-EF9D0E9DF50C}"/>
              </a:ext>
            </a:extLst>
          </p:cNvPr>
          <p:cNvSpPr>
            <a:spLocks noGrp="1"/>
          </p:cNvSpPr>
          <p:nvPr>
            <p:ph idx="1"/>
          </p:nvPr>
        </p:nvSpPr>
        <p:spPr>
          <a:xfrm>
            <a:off x="6096000" y="1988998"/>
            <a:ext cx="5259387" cy="3746784"/>
          </a:xfrm>
        </p:spPr>
        <p:txBody>
          <a:bodyPr>
            <a:normAutofit/>
          </a:bodyPr>
          <a:lstStyle/>
          <a:p>
            <a:endParaRPr lang="de-DE" sz="2200"/>
          </a:p>
        </p:txBody>
      </p:sp>
      <p:sp>
        <p:nvSpPr>
          <p:cNvPr id="6" name="Titel 5">
            <a:extLst>
              <a:ext uri="{FF2B5EF4-FFF2-40B4-BE49-F238E27FC236}">
                <a16:creationId xmlns:a16="http://schemas.microsoft.com/office/drawing/2014/main" id="{40191638-CF3E-E377-467D-BF44FFC416CC}"/>
              </a:ext>
            </a:extLst>
          </p:cNvPr>
          <p:cNvSpPr txBox="1">
            <a:spLocks/>
          </p:cNvSpPr>
          <p:nvPr/>
        </p:nvSpPr>
        <p:spPr>
          <a:xfrm>
            <a:off x="399500" y="506413"/>
            <a:ext cx="6416500" cy="1069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Triggerhinweis: </a:t>
            </a:r>
            <a:br>
              <a:rPr kumimoji="0" lang="de-CH" sz="4000" b="1" i="0" u="none" strike="noStrike" kern="1200" cap="none" spc="0" normalizeH="0" baseline="0" noProof="0">
                <a:ln>
                  <a:noFill/>
                </a:ln>
                <a:solidFill>
                  <a:sysClr val="windowText" lastClr="000000"/>
                </a:solidFill>
                <a:effectLst/>
                <a:uLnTx/>
                <a:uFillTx/>
                <a:latin typeface="Calibri"/>
                <a:ea typeface="+mj-ea"/>
                <a:cs typeface="+mj-cs"/>
              </a:rPr>
            </a:b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persönliche Auszeit</a:t>
            </a:r>
          </a:p>
        </p:txBody>
      </p:sp>
      <p:sp>
        <p:nvSpPr>
          <p:cNvPr id="7" name="Inhaltsplatzhalter 8">
            <a:extLst>
              <a:ext uri="{FF2B5EF4-FFF2-40B4-BE49-F238E27FC236}">
                <a16:creationId xmlns:a16="http://schemas.microsoft.com/office/drawing/2014/main" id="{7DA0CDBA-7225-96CE-2260-C692D55FCB31}"/>
              </a:ext>
            </a:extLst>
          </p:cNvPr>
          <p:cNvSpPr txBox="1">
            <a:spLocks/>
          </p:cNvSpPr>
          <p:nvPr/>
        </p:nvSpPr>
        <p:spPr>
          <a:xfrm>
            <a:off x="774400" y="1988999"/>
            <a:ext cx="6041600" cy="4140339"/>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Du kannst jederzeit…	</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 die Diskussion unterbrechen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 zu einem Thema nichts sagen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 eine Gruppenarbeit verlassen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84861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961962-C41C-892C-93FE-679461565D6C}"/>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a:ln>
                  <a:noFill/>
                </a:ln>
                <a:solidFill>
                  <a:sysClr val="windowText" lastClr="000000"/>
                </a:solidFill>
                <a:effectLst/>
                <a:uLnTx/>
                <a:uFillTx/>
                <a:latin typeface="Calibri"/>
                <a:ea typeface="+mj-ea"/>
                <a:cs typeface="+mj-cs"/>
              </a:rPr>
              <a:t>Lernziele</a:t>
            </a:r>
          </a:p>
        </p:txBody>
      </p:sp>
      <p:sp>
        <p:nvSpPr>
          <p:cNvPr id="3" name="Inhaltsplatzhalter 2">
            <a:extLst>
              <a:ext uri="{FF2B5EF4-FFF2-40B4-BE49-F238E27FC236}">
                <a16:creationId xmlns:a16="http://schemas.microsoft.com/office/drawing/2014/main" id="{2D5FEC1F-2123-3257-D04C-DB503F0C4352}"/>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Sich mit wertvollem Sport und den eigenen Werten auseinandersetzen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Beispiel(e) aus der Praxis einordnen, Risiken erkennen </a:t>
            </a:r>
          </a:p>
          <a:p>
            <a:pPr marL="252000" marR="0" lvl="0" indent="-252000" algn="l" defTabSz="457189"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Grundlagen kennenlernen</a:t>
            </a:r>
          </a:p>
          <a:p>
            <a:pPr marL="504000" marR="0" lvl="1" indent="-252000" algn="l" defTabSz="457189" rtl="0" eaLnBrk="1" fontAlgn="auto" latinLnBrk="0" hangingPunct="1">
              <a:lnSpc>
                <a:spcPts val="2640"/>
              </a:lnSpc>
              <a:spcBef>
                <a:spcPts val="500"/>
              </a:spcBef>
              <a:spcAft>
                <a:spcPts val="0"/>
              </a:spcAft>
              <a:buClrTx/>
              <a:buSzTx/>
              <a:buFont typeface="Symbol" panose="05050102010706020507" pitchFamily="18" charset="2"/>
              <a:buChar char="-"/>
              <a:tabLst/>
              <a:defRPr/>
            </a:pPr>
            <a:r>
              <a:rPr kumimoji="0" lang="de-CH" sz="1800" b="0" i="0" u="none" strike="noStrike" kern="1200" cap="none" spc="0" normalizeH="0" baseline="0" noProof="0">
                <a:ln>
                  <a:noFill/>
                </a:ln>
                <a:solidFill>
                  <a:sysClr val="windowText" lastClr="000000"/>
                </a:solidFill>
                <a:effectLst/>
                <a:uLnTx/>
                <a:uFillTx/>
                <a:latin typeface="Calibri"/>
                <a:ea typeface="+mn-ea"/>
                <a:cs typeface="+mn-cs"/>
              </a:rPr>
              <a:t>Ethik-Charta – Ethik-Statut</a:t>
            </a:r>
          </a:p>
          <a:p>
            <a:pPr marL="504000" marR="0" lvl="1" indent="-252000" algn="l" defTabSz="457189" rtl="0" eaLnBrk="1" fontAlgn="auto" latinLnBrk="0" hangingPunct="1">
              <a:lnSpc>
                <a:spcPts val="2640"/>
              </a:lnSpc>
              <a:spcBef>
                <a:spcPts val="500"/>
              </a:spcBef>
              <a:spcAft>
                <a:spcPts val="0"/>
              </a:spcAft>
              <a:buClrTx/>
              <a:buSzTx/>
              <a:buFont typeface="Symbol" panose="05050102010706020507" pitchFamily="18" charset="2"/>
              <a:buChar char="-"/>
              <a:tabLst/>
              <a:defRPr/>
            </a:pPr>
            <a:r>
              <a:rPr kumimoji="0" lang="de-CH" sz="1800" b="0" i="0" u="none" strike="noStrike" kern="1200" cap="none" spc="0" normalizeH="0" baseline="0" noProof="0">
                <a:ln>
                  <a:noFill/>
                </a:ln>
                <a:solidFill>
                  <a:sysClr val="windowText" lastClr="000000"/>
                </a:solidFill>
                <a:effectLst/>
                <a:uLnTx/>
                <a:uFillTx/>
                <a:latin typeface="Calibri"/>
                <a:ea typeface="+mn-ea"/>
                <a:cs typeface="+mn-cs"/>
              </a:rPr>
              <a:t>Swiss Olympic Ethik-Kompass </a:t>
            </a:r>
          </a:p>
          <a:p>
            <a:pPr marL="252000" marR="0" lvl="0" indent="-252000" algn="l" defTabSz="457189"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a:ln>
                  <a:noFill/>
                </a:ln>
                <a:solidFill>
                  <a:sysClr val="windowText" lastClr="000000"/>
                </a:solidFill>
                <a:effectLst/>
                <a:uLnTx/>
                <a:uFillTx/>
                <a:latin typeface="Calibri"/>
                <a:ea typeface="+mn-ea"/>
                <a:cs typeface="+mn-cs"/>
              </a:rPr>
              <a:t>Handlungsabsichten für einen wertvollen Sport im eigenen Vereinsalltag festlegen</a:t>
            </a:r>
          </a:p>
        </p:txBody>
      </p:sp>
    </p:spTree>
    <p:extLst>
      <p:ext uri="{BB962C8B-B14F-4D97-AF65-F5344CB8AC3E}">
        <p14:creationId xmlns:p14="http://schemas.microsoft.com/office/powerpoint/2010/main" val="418896722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wiss Olympic">
  <a:themeElements>
    <a:clrScheme name="Swiss Olympic">
      <a:dk1>
        <a:sysClr val="windowText" lastClr="000000"/>
      </a:dk1>
      <a:lt1>
        <a:srgbClr val="FFFFFF"/>
      </a:lt1>
      <a:dk2>
        <a:srgbClr val="6DA56D"/>
      </a:dk2>
      <a:lt2>
        <a:srgbClr val="EB9993"/>
      </a:lt2>
      <a:accent1>
        <a:srgbClr val="F3C400"/>
      </a:accent1>
      <a:accent2>
        <a:srgbClr val="00A651"/>
      </a:accent2>
      <a:accent3>
        <a:srgbClr val="0081C8"/>
      </a:accent3>
      <a:accent4>
        <a:srgbClr val="E2001A"/>
      </a:accent4>
      <a:accent5>
        <a:srgbClr val="FFE772"/>
      </a:accent5>
      <a:accent6>
        <a:srgbClr val="93C7A2"/>
      </a:accent6>
      <a:hlink>
        <a:srgbClr val="0082C9"/>
      </a:hlink>
      <a:folHlink>
        <a:srgbClr val="E61F2A"/>
      </a:folHlink>
    </a:clrScheme>
    <a:fontScheme name="Swiss Olympic">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wiss Olympic generell 2020 DE.potx" id="{B71EE2C0-3119-4C8C-9817-452A14444249}" vid="{B55D688D-537C-44DE-8A98-C393B6A1FBAE}"/>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AAD0603125BE242A0FC98A7F0C0EB7B" ma:contentTypeVersion="2" ma:contentTypeDescription="Ein neues Dokument erstellen." ma:contentTypeScope="" ma:versionID="3818b1782bb64202071fc03355552fe7">
  <xsd:schema xmlns:xsd="http://www.w3.org/2001/XMLSchema" xmlns:xs="http://www.w3.org/2001/XMLSchema" xmlns:p="http://schemas.microsoft.com/office/2006/metadata/properties" xmlns:ns2="23c235fb-e01b-4b7b-86cb-924d8206b456" targetNamespace="http://schemas.microsoft.com/office/2006/metadata/properties" ma:root="true" ma:fieldsID="e4e763641ac568910d35e8075dbdd8aa" ns2:_="">
    <xsd:import namespace="23c235fb-e01b-4b7b-86cb-924d8206b456"/>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235fb-e01b-4b7b-86cb-924d8206b456"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B74FCF-9E36-4F1F-87EE-A7A2D506E09B}">
  <ds:schemaRefs>
    <ds:schemaRef ds:uri="9a991dc9-716f-454a-b7ee-b27c63f12b94"/>
    <ds:schemaRef ds:uri="f9029d77-b406-411d-b210-f8bea7c45d0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E6DD124-818C-4030-8C55-ECBEA3E93052}">
  <ds:schemaRefs>
    <ds:schemaRef ds:uri="http://schemas.microsoft.com/sharepoint/v3/contenttype/forms"/>
  </ds:schemaRefs>
</ds:datastoreItem>
</file>

<file path=customXml/itemProps3.xml><?xml version="1.0" encoding="utf-8"?>
<ds:datastoreItem xmlns:ds="http://schemas.openxmlformats.org/officeDocument/2006/customXml" ds:itemID="{2DB94BE4-4521-40D9-84CF-E147ECAB1CDD}"/>
</file>

<file path=docProps/app.xml><?xml version="1.0" encoding="utf-8"?>
<Properties xmlns="http://schemas.openxmlformats.org/officeDocument/2006/extended-properties" xmlns:vt="http://schemas.openxmlformats.org/officeDocument/2006/docPropsVTypes">
  <Template/>
  <TotalTime>0</TotalTime>
  <Words>7564</Words>
  <Application>Microsoft Office PowerPoint</Application>
  <PresentationFormat>Breitbild</PresentationFormat>
  <Paragraphs>656</Paragraphs>
  <Slides>49</Slides>
  <Notes>49</Notes>
  <HiddenSlides>14</HiddenSlides>
  <MMClips>1</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49</vt:i4>
      </vt:variant>
    </vt:vector>
  </HeadingPairs>
  <TitlesOfParts>
    <vt:vector size="58" baseType="lpstr">
      <vt:lpstr>Aptos</vt:lpstr>
      <vt:lpstr>Arial</vt:lpstr>
      <vt:lpstr>Calibri</vt:lpstr>
      <vt:lpstr>Calibri  </vt:lpstr>
      <vt:lpstr>Calibri Light</vt:lpstr>
      <vt:lpstr>Symbol</vt:lpstr>
      <vt:lpstr>Wingdings</vt:lpstr>
      <vt:lpstr>Office</vt:lpstr>
      <vt:lpstr>Swiss Olympic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Swiss Olympic Ethik-Kompass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Swiss Olympic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Gerber Stefanie</dc:creator>
  <cp:lastModifiedBy>Schreyer Pierina BASPO</cp:lastModifiedBy>
  <cp:revision>2</cp:revision>
  <dcterms:created xsi:type="dcterms:W3CDTF">2025-01-28T09:11:40Z</dcterms:created>
  <dcterms:modified xsi:type="dcterms:W3CDTF">2025-01-29T09:23:40Z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0x0101004AAD0603125BE242A0FC98A7F0C0EB7B</vt:lpwstr>
  </property>
  <property fmtid="{D5CDD505-2E9C-101B-9397-08002B2CF9AE}" pid="3" name="MediaServiceImageTags">
    <vt:lpwstr/>
  </property>
</Properties>
</file>