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3" r:id="rId5"/>
    <p:sldId id="274" r:id="rId6"/>
    <p:sldId id="275" r:id="rId7"/>
    <p:sldId id="276" r:id="rId8"/>
    <p:sldId id="397" r:id="rId9"/>
    <p:sldId id="277" r:id="rId10"/>
    <p:sldId id="279" r:id="rId11"/>
    <p:sldId id="278" r:id="rId12"/>
    <p:sldId id="280" r:id="rId13"/>
    <p:sldId id="398" r:id="rId14"/>
    <p:sldId id="281" r:id="rId15"/>
    <p:sldId id="273" r:id="rId16"/>
    <p:sldId id="28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A6"/>
    <a:srgbClr val="EC6374"/>
    <a:srgbClr val="995415"/>
    <a:srgbClr val="77C7C8"/>
    <a:srgbClr val="F5BD59"/>
    <a:srgbClr val="E6B400"/>
    <a:srgbClr val="75B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1F880-63FF-7596-B84F-AB8B9B60298A}" v="53" dt="2025-05-06T06:52:27.198"/>
    <p1510:client id="{9BB7CB0D-184F-4292-A8C6-94B112DF9EBC}" v="39" dt="2025-05-06T06:17:32.338"/>
    <p1510:client id="{EB1D52A7-EC7B-41D3-9EEA-B0DED31715A8}" v="28" dt="2025-05-06T06:27:01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77EDD-FAAB-435D-BC2F-1DD4659A4D1F}" type="datetimeFigureOut">
              <a:t>08.05.2025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57CC-CAD1-4EDF-B155-61D42CC56E0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err="1"/>
              <a:t>Bili</a:t>
            </a:r>
            <a:r>
              <a:rPr lang="de-CH" dirty="0"/>
              <a:t> seit 2024 -&gt; bei den Fachleuten Apotheke und den Detailhandelsfachleuten ab Sommer 2025 auch im KV</a:t>
            </a:r>
          </a:p>
          <a:p>
            <a:pPr marL="171450" indent="-171450">
              <a:buFontTx/>
              <a:buChar char="-"/>
            </a:pPr>
            <a:r>
              <a:rPr lang="de-CH" dirty="0"/>
              <a:t>Wer sich für BILI entscheidet, besucht das HKB B in der Parallelklasse der anderen Sprache während der ganzen Ausbildung</a:t>
            </a:r>
          </a:p>
          <a:p>
            <a:pPr marL="171450" indent="-171450">
              <a:buFontTx/>
              <a:buChar char="-"/>
            </a:pPr>
            <a:r>
              <a:rPr lang="de-CH" dirty="0"/>
              <a:t>Monika Oppliger und Pascale </a:t>
            </a:r>
            <a:r>
              <a:rPr lang="de-CH" dirty="0" err="1"/>
              <a:t>Christe</a:t>
            </a:r>
            <a:r>
              <a:rPr lang="de-CH" dirty="0"/>
              <a:t> erklären Ihnen nun kurz, was das HKB B ist. Damit Sie sich ein Bild machen können, welche Themen in der anderen Sprache durchgenommen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E4A05-4943-43B8-9706-C0704A6E1857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479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B_Titel_T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6F2A70-C8B6-4BE8-8391-847A5480BBC8}"/>
              </a:ext>
            </a:extLst>
          </p:cNvPr>
          <p:cNvSpPr/>
          <p:nvPr userDrawn="1"/>
        </p:nvSpPr>
        <p:spPr>
          <a:xfrm>
            <a:off x="0" y="1629735"/>
            <a:ext cx="12192000" cy="5465619"/>
          </a:xfrm>
          <a:prstGeom prst="rect">
            <a:avLst/>
          </a:prstGeom>
          <a:solidFill>
            <a:srgbClr val="008AA6"/>
          </a:solidFill>
          <a:ln>
            <a:solidFill>
              <a:srgbClr val="008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/>
          </a:p>
        </p:txBody>
      </p:sp>
      <p:pic>
        <p:nvPicPr>
          <p:cNvPr id="4" name="Image 3" descr="Une image contenant cercle&#10;&#10;Description générée automatiquement">
            <a:extLst>
              <a:ext uri="{FF2B5EF4-FFF2-40B4-BE49-F238E27FC236}">
                <a16:creationId xmlns:a16="http://schemas.microsoft.com/office/drawing/2014/main" id="{54AA4851-BE3C-6C75-263D-937F87F04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3" b="20170"/>
          <a:stretch/>
        </p:blipFill>
        <p:spPr>
          <a:xfrm>
            <a:off x="3671697" y="2073498"/>
            <a:ext cx="4848606" cy="3696237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024923A6-2176-4DDA-95D4-57C478625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837" y="4983642"/>
            <a:ext cx="10515600" cy="108464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Titre en allemand </a:t>
            </a:r>
            <a:br>
              <a:rPr lang="fr-FR"/>
            </a:br>
            <a:r>
              <a:rPr lang="fr-FR"/>
              <a:t>Titre en français</a:t>
            </a:r>
            <a:endParaRPr lang="de-CH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AF648A8-0D39-259B-29FE-E213479690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6069013"/>
            <a:ext cx="4848225" cy="588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157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n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Graphique, Caractère coloré, conception&#10;&#10;Description générée automatiquement">
            <a:extLst>
              <a:ext uri="{FF2B5EF4-FFF2-40B4-BE49-F238E27FC236}">
                <a16:creationId xmlns:a16="http://schemas.microsoft.com/office/drawing/2014/main" id="{DDA5B293-26B0-1B4F-9954-D81F6ABC8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b="22879"/>
          <a:stretch/>
        </p:blipFill>
        <p:spPr>
          <a:xfrm>
            <a:off x="-629847" y="2718703"/>
            <a:ext cx="3897213" cy="3040131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54A0115-A743-B992-FDA4-43D022341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2555" y="3545320"/>
            <a:ext cx="10512136" cy="6934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EC6374"/>
                </a:solidFill>
              </a:defRPr>
            </a:lvl1pPr>
          </a:lstStyle>
          <a:p>
            <a:pPr lvl="0"/>
            <a:r>
              <a:rPr lang="fr-CH" err="1"/>
              <a:t>Vorname</a:t>
            </a:r>
            <a:r>
              <a:rPr lang="fr-CH"/>
              <a:t> Name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505A9EE-0590-3A12-A096-8441FAA7D0C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42555" y="4238769"/>
            <a:ext cx="10512136" cy="1154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</a:lstStyle>
          <a:p>
            <a:pPr lvl="0"/>
            <a:r>
              <a:rPr lang="fr-CH" err="1"/>
              <a:t>Funktion</a:t>
            </a:r>
            <a:r>
              <a:rPr lang="fr-CH"/>
              <a:t> BFB</a:t>
            </a:r>
          </a:p>
          <a:p>
            <a:pPr lvl="0"/>
            <a:r>
              <a:rPr lang="fr-CH"/>
              <a:t>Fonction BFB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603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ercle&#10;&#10;Description générée automatiquement">
            <a:extLst>
              <a:ext uri="{FF2B5EF4-FFF2-40B4-BE49-F238E27FC236}">
                <a16:creationId xmlns:a16="http://schemas.microsoft.com/office/drawing/2014/main" id="{4967A367-7EFA-4AE4-18DB-2DC1EC4161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3" b="20170"/>
          <a:stretch/>
        </p:blipFill>
        <p:spPr>
          <a:xfrm>
            <a:off x="9617095" y="4772203"/>
            <a:ext cx="4094263" cy="312117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82098E-A91D-4AE3-94E4-28AD51F4D9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1573"/>
            <a:ext cx="10512136" cy="1137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rgbClr val="008AA6"/>
                </a:solidFill>
              </a:defRPr>
            </a:lvl1pPr>
          </a:lstStyle>
          <a:p>
            <a:pPr lvl="0"/>
            <a:r>
              <a:rPr lang="fr-CH" err="1"/>
              <a:t>Titel</a:t>
            </a:r>
            <a:endParaRPr lang="fr-CH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1B33208-6C7B-4D54-A043-44396A7D19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793299"/>
            <a:ext cx="10512136" cy="5590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r>
              <a:rPr lang="fr-CH" sz="2800" b="1" kern="0" err="1">
                <a:latin typeface="Calibri" panose="020F0502020204030204" pitchFamily="34" charset="0"/>
              </a:rPr>
              <a:t>Unter</a:t>
            </a:r>
            <a:r>
              <a:rPr lang="fr-CH" sz="2800" b="1" kern="0">
                <a:latin typeface="Calibri" panose="020F0502020204030204" pitchFamily="34" charset="0"/>
              </a:rPr>
              <a:t> </a:t>
            </a:r>
            <a:r>
              <a:rPr lang="fr-CH" sz="2800" b="1" kern="0" err="1">
                <a:latin typeface="Calibri" panose="020F0502020204030204" pitchFamily="34" charset="0"/>
              </a:rPr>
              <a:t>Titel</a:t>
            </a:r>
            <a:endParaRPr lang="fr-CH" sz="2800" b="1" kern="0">
              <a:latin typeface="Calibri" panose="020F0502020204030204" pitchFamily="34" charset="0"/>
            </a:endParaRP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941C73F4-4D30-D007-A046-BB471582F5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3406546"/>
            <a:ext cx="10512136" cy="2880000"/>
          </a:xfrm>
          <a:prstGeom prst="rect">
            <a:avLst/>
          </a:prstGeom>
        </p:spPr>
        <p:txBody>
          <a:bodyPr wrap="square" tIns="36000" bIns="0" numCol="2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commodo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esse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nulla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cupidatat non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error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laudantium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totam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aperiam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eaque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illo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inventore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veritatis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quasi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architecto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beatae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vitae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dicta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explicabo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de-CH" b="1">
              <a:ea typeface="ヒラギノ角ゴ Pro W3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033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graphisme, art, conception&#10;&#10;Description générée automatiquement">
            <a:extLst>
              <a:ext uri="{FF2B5EF4-FFF2-40B4-BE49-F238E27FC236}">
                <a16:creationId xmlns:a16="http://schemas.microsoft.com/office/drawing/2014/main" id="{EEAEEA6F-777D-E164-2A0B-022C45159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3" b="32727"/>
          <a:stretch/>
        </p:blipFill>
        <p:spPr>
          <a:xfrm>
            <a:off x="8526794" y="1005614"/>
            <a:ext cx="4906555" cy="263929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BCA211A-3A7E-079A-5CA7-FA8A6BB744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1573"/>
            <a:ext cx="10512136" cy="1137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rgbClr val="F5BD59"/>
                </a:solidFill>
              </a:defRPr>
            </a:lvl1pPr>
          </a:lstStyle>
          <a:p>
            <a:pPr lvl="0"/>
            <a:r>
              <a:rPr lang="fr-CH" err="1"/>
              <a:t>Titel</a:t>
            </a:r>
            <a:endParaRPr lang="fr-CH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BB177F7-F8CA-9331-B04F-54381300E22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793299"/>
            <a:ext cx="10512136" cy="5590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r>
              <a:rPr lang="fr-CH" sz="2800" b="1" kern="0" err="1">
                <a:latin typeface="Calibri" panose="020F0502020204030204" pitchFamily="34" charset="0"/>
              </a:rPr>
              <a:t>Unter</a:t>
            </a:r>
            <a:r>
              <a:rPr lang="fr-CH" sz="2800" b="1" kern="0">
                <a:latin typeface="Calibri" panose="020F0502020204030204" pitchFamily="34" charset="0"/>
              </a:rPr>
              <a:t> </a:t>
            </a:r>
            <a:r>
              <a:rPr lang="fr-CH" sz="2800" b="1" kern="0" err="1">
                <a:latin typeface="Calibri" panose="020F0502020204030204" pitchFamily="34" charset="0"/>
              </a:rPr>
              <a:t>Titel</a:t>
            </a:r>
            <a:endParaRPr lang="fr-CH" sz="2800" b="1" kern="0">
              <a:latin typeface="Calibri" panose="020F0502020204030204" pitchFamily="34" charset="0"/>
            </a:endParaRP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0DA03C6B-B286-A938-5A26-3C463E5E17C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3406546"/>
            <a:ext cx="10512136" cy="2880000"/>
          </a:xfrm>
          <a:prstGeom prst="rect">
            <a:avLst/>
          </a:prstGeom>
        </p:spPr>
        <p:txBody>
          <a:bodyPr wrap="square" tIns="36000" bIns="0" numCol="2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commodo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esse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nulla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cupidatat non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error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laudantium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totam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aperiam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eaque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illo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inventore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veritatis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quasi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architecto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beatae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vitae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dicta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explicabo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de-CH" b="1">
              <a:ea typeface="ヒラギノ角ゴ Pro W3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21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94E5A307-9C4E-BB90-62C3-E79D79780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 b="31667"/>
          <a:stretch/>
        </p:blipFill>
        <p:spPr>
          <a:xfrm>
            <a:off x="8771731" y="4997191"/>
            <a:ext cx="3792401" cy="2007465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1C3BBF4-A550-8042-7D36-AD25AAC351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1573"/>
            <a:ext cx="10512136" cy="1137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rgbClr val="77C7C8"/>
                </a:solidFill>
              </a:defRPr>
            </a:lvl1pPr>
          </a:lstStyle>
          <a:p>
            <a:pPr lvl="0"/>
            <a:r>
              <a:rPr lang="fr-CH" err="1"/>
              <a:t>Titel</a:t>
            </a:r>
            <a:endParaRPr lang="fr-CH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03F5B7B-E81B-B9A1-B0D9-7023E557210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793299"/>
            <a:ext cx="10512136" cy="5590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r>
              <a:rPr lang="fr-CH" sz="2800" b="1" kern="0" err="1">
                <a:latin typeface="Calibri" panose="020F0502020204030204" pitchFamily="34" charset="0"/>
              </a:rPr>
              <a:t>Unter</a:t>
            </a:r>
            <a:r>
              <a:rPr lang="fr-CH" sz="2800" b="1" kern="0">
                <a:latin typeface="Calibri" panose="020F0502020204030204" pitchFamily="34" charset="0"/>
              </a:rPr>
              <a:t> </a:t>
            </a:r>
            <a:r>
              <a:rPr lang="fr-CH" sz="2800" b="1" kern="0" err="1">
                <a:latin typeface="Calibri" panose="020F0502020204030204" pitchFamily="34" charset="0"/>
              </a:rPr>
              <a:t>Titel</a:t>
            </a:r>
            <a:endParaRPr lang="fr-CH" sz="2800" b="1" kern="0">
              <a:latin typeface="Calibri" panose="020F0502020204030204" pitchFamily="34" charset="0"/>
            </a:endParaRP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BA3E0C91-6AB3-3C57-6020-77E44428C85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3406546"/>
            <a:ext cx="10512136" cy="2880000"/>
          </a:xfrm>
          <a:prstGeom prst="rect">
            <a:avLst/>
          </a:prstGeom>
        </p:spPr>
        <p:txBody>
          <a:bodyPr wrap="square" tIns="36000" bIns="0" numCol="2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commodo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esse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nulla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cupidatat non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error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laudantium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totam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aperiam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eaque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illo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inventore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veritatis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quasi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architecto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beatae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vitae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dicta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explicabo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de-CH" b="1">
              <a:ea typeface="ヒラギノ角ゴ Pro W3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98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40232EE-F867-0404-7F2B-F12E4A2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3764"/>
          <a:stretch/>
        </p:blipFill>
        <p:spPr>
          <a:xfrm>
            <a:off x="9503564" y="1030351"/>
            <a:ext cx="3309870" cy="2398649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03481A5-158A-05D9-28C7-516E552C7A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1573"/>
            <a:ext cx="10512136" cy="1137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rgbClr val="995415"/>
                </a:solidFill>
              </a:defRPr>
            </a:lvl1pPr>
          </a:lstStyle>
          <a:p>
            <a:pPr lvl="0"/>
            <a:r>
              <a:rPr lang="fr-CH" err="1"/>
              <a:t>Titel</a:t>
            </a:r>
            <a:endParaRPr lang="fr-CH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ECBF8FB-E0DC-5601-E74E-128993944D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793299"/>
            <a:ext cx="10512136" cy="5590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r>
              <a:rPr lang="fr-CH" sz="2800" b="1" kern="0" err="1">
                <a:latin typeface="Calibri" panose="020F0502020204030204" pitchFamily="34" charset="0"/>
              </a:rPr>
              <a:t>Unter</a:t>
            </a:r>
            <a:r>
              <a:rPr lang="fr-CH" sz="2800" b="1" kern="0">
                <a:latin typeface="Calibri" panose="020F0502020204030204" pitchFamily="34" charset="0"/>
              </a:rPr>
              <a:t> </a:t>
            </a:r>
            <a:r>
              <a:rPr lang="fr-CH" sz="2800" b="1" kern="0" err="1">
                <a:latin typeface="Calibri" panose="020F0502020204030204" pitchFamily="34" charset="0"/>
              </a:rPr>
              <a:t>Titel</a:t>
            </a:r>
            <a:endParaRPr lang="fr-CH" sz="2800" b="1" kern="0">
              <a:latin typeface="Calibri" panose="020F0502020204030204" pitchFamily="34" charset="0"/>
            </a:endParaRP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263CD7AC-9DAA-D001-A6C5-794070A83A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3406546"/>
            <a:ext cx="10512136" cy="2880000"/>
          </a:xfrm>
          <a:prstGeom prst="rect">
            <a:avLst/>
          </a:prstGeom>
        </p:spPr>
        <p:txBody>
          <a:bodyPr wrap="square" tIns="36000" bIns="0" numCol="2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commodo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esse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nulla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cupidatat non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error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laudantium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totam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aperiam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eaque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illo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inventore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veritatis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quasi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architecto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beatae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vitae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dicta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explicabo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de-CH" b="1">
              <a:ea typeface="ヒラギノ角ゴ Pro W3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203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Graphique, Caractère coloré, conception&#10;&#10;Description générée automatiquement">
            <a:extLst>
              <a:ext uri="{FF2B5EF4-FFF2-40B4-BE49-F238E27FC236}">
                <a16:creationId xmlns:a16="http://schemas.microsoft.com/office/drawing/2014/main" id="{D53035A2-9B0A-2674-65BA-B334B8FEA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b="22879"/>
          <a:stretch/>
        </p:blipFill>
        <p:spPr>
          <a:xfrm>
            <a:off x="8527032" y="4766444"/>
            <a:ext cx="3897213" cy="3040131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399E8C-6EA2-487F-6C63-6BABA43F97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1573"/>
            <a:ext cx="10512136" cy="1137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rgbClr val="EC6374"/>
                </a:solidFill>
              </a:defRPr>
            </a:lvl1pPr>
          </a:lstStyle>
          <a:p>
            <a:pPr lvl="0"/>
            <a:r>
              <a:rPr lang="fr-CH" err="1"/>
              <a:t>Titel</a:t>
            </a:r>
            <a:endParaRPr lang="fr-CH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F7E9E22-57B0-2FFF-C030-49ABFE2798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793299"/>
            <a:ext cx="10512136" cy="5590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r>
              <a:rPr lang="fr-CH" sz="2800" b="1" kern="0" err="1">
                <a:latin typeface="Calibri" panose="020F0502020204030204" pitchFamily="34" charset="0"/>
              </a:rPr>
              <a:t>Unter</a:t>
            </a:r>
            <a:r>
              <a:rPr lang="fr-CH" sz="2800" b="1" kern="0">
                <a:latin typeface="Calibri" panose="020F0502020204030204" pitchFamily="34" charset="0"/>
              </a:rPr>
              <a:t> </a:t>
            </a:r>
            <a:r>
              <a:rPr lang="fr-CH" sz="2800" b="1" kern="0" err="1">
                <a:latin typeface="Calibri" panose="020F0502020204030204" pitchFamily="34" charset="0"/>
              </a:rPr>
              <a:t>Titel</a:t>
            </a:r>
            <a:endParaRPr lang="fr-CH" sz="2800" b="1" kern="0">
              <a:latin typeface="Calibri" panose="020F0502020204030204" pitchFamily="34" charset="0"/>
            </a:endParaRP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1960F9E1-7319-3D48-1088-62998CDA25B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3406546"/>
            <a:ext cx="10512136" cy="2880000"/>
          </a:xfrm>
          <a:prstGeom prst="rect">
            <a:avLst/>
          </a:prstGeom>
        </p:spPr>
        <p:txBody>
          <a:bodyPr wrap="square" tIns="36000" bIns="0" numCol="2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commodo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esse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nulla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cupidatat non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ed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error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laudantium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totam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aperiam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eaque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illo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inventore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veritatis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quasi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architecto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beatae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vitae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dicta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explicabo</a:t>
            </a:r>
            <a:r>
              <a:rPr lang="de-CH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de-CH" b="1">
              <a:ea typeface="ヒラギノ角ゴ Pro W3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629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82098E-A91D-4AE3-94E4-28AD51F4D9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1573"/>
            <a:ext cx="10512136" cy="11375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8AA6"/>
                </a:solidFill>
              </a:defRPr>
            </a:lvl1pPr>
          </a:lstStyle>
          <a:p>
            <a:pPr lvl="0"/>
            <a:r>
              <a:rPr lang="fr-CH" err="1"/>
              <a:t>Titel</a:t>
            </a:r>
            <a:endParaRPr lang="fr-CH"/>
          </a:p>
          <a:p>
            <a:pPr lvl="0"/>
            <a:r>
              <a:rPr lang="fr-CH"/>
              <a:t>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1B33208-6C7B-4D54-A043-44396A7D19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793299"/>
            <a:ext cx="10512136" cy="5590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</a:lstStyle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/>
              <a:t>Unter Titel</a:t>
            </a:r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/>
              <a:t>Sous-</a:t>
            </a:r>
            <a:r>
              <a:rPr lang="de-CH" sz="2800" b="1" err="1"/>
              <a:t>titre</a:t>
            </a:r>
            <a:endParaRPr lang="de-CH" sz="2800" b="1"/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endParaRPr lang="de-CH" sz="2800" b="1"/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 err="1"/>
              <a:t>Lorem</a:t>
            </a:r>
            <a:r>
              <a:rPr lang="de-CH" sz="2800" b="1"/>
              <a:t> Ipsum</a:t>
            </a:r>
          </a:p>
        </p:txBody>
      </p:sp>
      <p:pic>
        <p:nvPicPr>
          <p:cNvPr id="2" name="Image 1" descr="Une image contenant cercle&#10;&#10;Description générée automatiquement">
            <a:extLst>
              <a:ext uri="{FF2B5EF4-FFF2-40B4-BE49-F238E27FC236}">
                <a16:creationId xmlns:a16="http://schemas.microsoft.com/office/drawing/2014/main" id="{01772E13-0A18-1432-152A-BAE500506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3" b="20170"/>
          <a:stretch/>
        </p:blipFill>
        <p:spPr>
          <a:xfrm>
            <a:off x="-1067729" y="4544826"/>
            <a:ext cx="4094263" cy="31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88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graphisme, art, conception&#10;&#10;Description générée automatiquement">
            <a:extLst>
              <a:ext uri="{FF2B5EF4-FFF2-40B4-BE49-F238E27FC236}">
                <a16:creationId xmlns:a16="http://schemas.microsoft.com/office/drawing/2014/main" id="{6824A08C-5E8A-C8A6-43ED-6147F123C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3" b="32727"/>
          <a:stretch/>
        </p:blipFill>
        <p:spPr>
          <a:xfrm>
            <a:off x="-1017431" y="4463649"/>
            <a:ext cx="4906555" cy="2639291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61DC466-2771-E540-E216-EF412F3B27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1573"/>
            <a:ext cx="10512136" cy="11375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EC6374"/>
                </a:solidFill>
              </a:defRPr>
            </a:lvl1pPr>
          </a:lstStyle>
          <a:p>
            <a:pPr lvl="0"/>
            <a:r>
              <a:rPr lang="fr-CH" err="1"/>
              <a:t>Titel</a:t>
            </a:r>
            <a:endParaRPr lang="fr-CH"/>
          </a:p>
          <a:p>
            <a:pPr lvl="0"/>
            <a:r>
              <a:rPr lang="fr-CH"/>
              <a:t>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24BC663-4532-1A1E-B356-D8554E9A41E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793299"/>
            <a:ext cx="10512136" cy="5590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</a:lstStyle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/>
              <a:t>Unter Titel</a:t>
            </a:r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/>
              <a:t>Sous-</a:t>
            </a:r>
            <a:r>
              <a:rPr lang="de-CH" sz="2800" b="1" err="1"/>
              <a:t>titre</a:t>
            </a:r>
            <a:endParaRPr lang="de-CH" sz="2800" b="1"/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endParaRPr lang="de-CH" sz="2800" b="1"/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 err="1"/>
              <a:t>Lorem</a:t>
            </a:r>
            <a:r>
              <a:rPr lang="de-CH" sz="2800" b="1"/>
              <a:t> Ipsum</a:t>
            </a:r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 err="1"/>
              <a:t>Lorem</a:t>
            </a:r>
            <a:r>
              <a:rPr lang="de-CH" sz="2800" b="1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134981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5B2B5052-7142-3C86-D698-6AB2554646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 b="31667"/>
          <a:stretch/>
        </p:blipFill>
        <p:spPr>
          <a:xfrm>
            <a:off x="-398026" y="5422194"/>
            <a:ext cx="3792401" cy="2007465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23AB5F2-5D6C-2195-2481-7EE33153F9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1573"/>
            <a:ext cx="10512136" cy="11375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77C7C8"/>
                </a:solidFill>
              </a:defRPr>
            </a:lvl1pPr>
          </a:lstStyle>
          <a:p>
            <a:pPr lvl="0"/>
            <a:r>
              <a:rPr lang="fr-CH" err="1"/>
              <a:t>Titel</a:t>
            </a:r>
            <a:endParaRPr lang="fr-CH"/>
          </a:p>
          <a:p>
            <a:pPr lvl="0"/>
            <a:r>
              <a:rPr lang="fr-CH"/>
              <a:t>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CC2199D-BD72-AAAB-1B9D-663491D25B3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793299"/>
            <a:ext cx="10512136" cy="5590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</a:lstStyle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/>
              <a:t>Unter Titel</a:t>
            </a:r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/>
              <a:t>Sous-</a:t>
            </a:r>
            <a:r>
              <a:rPr lang="de-CH" sz="2800" b="1" err="1"/>
              <a:t>titre</a:t>
            </a:r>
            <a:endParaRPr lang="de-CH" sz="2800" b="1"/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endParaRPr lang="de-CH" sz="2800" b="1"/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 err="1"/>
              <a:t>Lorem</a:t>
            </a:r>
            <a:r>
              <a:rPr lang="de-CH" sz="2800" b="1"/>
              <a:t> Ipsum</a:t>
            </a:r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 err="1"/>
              <a:t>Lorem</a:t>
            </a:r>
            <a:r>
              <a:rPr lang="de-CH" sz="2800" b="1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3834846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B2F6B72-661D-14D1-6C9D-85F7E2AC1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3764"/>
          <a:stretch/>
        </p:blipFill>
        <p:spPr>
          <a:xfrm>
            <a:off x="-618186" y="3406546"/>
            <a:ext cx="3309870" cy="2398649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2892B81-2E85-69E9-8CC8-5178EE409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1573"/>
            <a:ext cx="10512136" cy="11375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995415"/>
                </a:solidFill>
              </a:defRPr>
            </a:lvl1pPr>
          </a:lstStyle>
          <a:p>
            <a:pPr lvl="0"/>
            <a:r>
              <a:rPr lang="fr-CH" err="1"/>
              <a:t>Titel</a:t>
            </a:r>
            <a:endParaRPr lang="fr-CH"/>
          </a:p>
          <a:p>
            <a:pPr lvl="0"/>
            <a:r>
              <a:rPr lang="fr-CH"/>
              <a:t>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F443011-DE62-08AB-BF1B-C83A9F743FF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793299"/>
            <a:ext cx="10512136" cy="5590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</a:lstStyle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/>
              <a:t>Unter Titel</a:t>
            </a:r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/>
              <a:t>Sous-</a:t>
            </a:r>
            <a:r>
              <a:rPr lang="de-CH" sz="2800" b="1" err="1"/>
              <a:t>titre</a:t>
            </a:r>
            <a:endParaRPr lang="de-CH" sz="2800" b="1"/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endParaRPr lang="de-CH" sz="2800" b="1"/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 err="1"/>
              <a:t>Lorem</a:t>
            </a:r>
            <a:r>
              <a:rPr lang="de-CH" sz="2800" b="1"/>
              <a:t> Ipsum</a:t>
            </a:r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 err="1"/>
              <a:t>Lorem</a:t>
            </a:r>
            <a:r>
              <a:rPr lang="de-CH" sz="2800" b="1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47040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B_Titel_T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6F2A70-C8B6-4BE8-8391-847A5480BBC8}"/>
              </a:ext>
            </a:extLst>
          </p:cNvPr>
          <p:cNvSpPr/>
          <p:nvPr userDrawn="1"/>
        </p:nvSpPr>
        <p:spPr>
          <a:xfrm>
            <a:off x="0" y="1598563"/>
            <a:ext cx="12192000" cy="5465619"/>
          </a:xfrm>
          <a:prstGeom prst="rect">
            <a:avLst/>
          </a:prstGeom>
          <a:solidFill>
            <a:srgbClr val="F5BD59"/>
          </a:solidFill>
          <a:ln>
            <a:solidFill>
              <a:srgbClr val="F5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/>
          </a:p>
        </p:txBody>
      </p:sp>
      <p:pic>
        <p:nvPicPr>
          <p:cNvPr id="4" name="Image 3" descr="Une image contenant Graphique, graphisme, art, conception&#10;&#10;Description générée automatiquement">
            <a:extLst>
              <a:ext uri="{FF2B5EF4-FFF2-40B4-BE49-F238E27FC236}">
                <a16:creationId xmlns:a16="http://schemas.microsoft.com/office/drawing/2014/main" id="{30718AD4-9F7C-956A-CAC1-D5C84AB13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3" b="32727"/>
          <a:stretch/>
        </p:blipFill>
        <p:spPr>
          <a:xfrm>
            <a:off x="2240860" y="1920845"/>
            <a:ext cx="7710279" cy="414744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1622334-33B3-A349-7FFA-A84B8EB24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837" y="4983642"/>
            <a:ext cx="10515600" cy="108464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Titre en allemand </a:t>
            </a:r>
            <a:br>
              <a:rPr lang="fr-FR"/>
            </a:br>
            <a:r>
              <a:rPr lang="fr-FR"/>
              <a:t>Titre en français</a:t>
            </a:r>
            <a:endParaRPr lang="de-CH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CE4B973-4D3D-CC55-E48D-DFECB092E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6069013"/>
            <a:ext cx="4848225" cy="588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4135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Graphique, Caractère coloré, conception&#10;&#10;Description générée automatiquement">
            <a:extLst>
              <a:ext uri="{FF2B5EF4-FFF2-40B4-BE49-F238E27FC236}">
                <a16:creationId xmlns:a16="http://schemas.microsoft.com/office/drawing/2014/main" id="{F45BF381-DB86-91B6-1745-C8CB4229F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b="22879"/>
          <a:stretch/>
        </p:blipFill>
        <p:spPr>
          <a:xfrm>
            <a:off x="-629847" y="3817869"/>
            <a:ext cx="3897213" cy="3040131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6E05353-D996-5575-242E-A75890AFBD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1573"/>
            <a:ext cx="10512136" cy="11375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EC6374"/>
                </a:solidFill>
              </a:defRPr>
            </a:lvl1pPr>
          </a:lstStyle>
          <a:p>
            <a:pPr lvl="0"/>
            <a:r>
              <a:rPr lang="fr-CH" err="1"/>
              <a:t>Titel</a:t>
            </a:r>
            <a:endParaRPr lang="fr-CH"/>
          </a:p>
          <a:p>
            <a:pPr lvl="0"/>
            <a:r>
              <a:rPr lang="fr-CH"/>
              <a:t>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30948B1-2B9F-86B5-C10E-9456F1726C6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793299"/>
            <a:ext cx="10512136" cy="5590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</a:lstStyle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/>
              <a:t>Unter Titel</a:t>
            </a:r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/>
              <a:t>Sous-</a:t>
            </a:r>
            <a:r>
              <a:rPr lang="de-CH" sz="2800" b="1" err="1"/>
              <a:t>titre</a:t>
            </a:r>
            <a:endParaRPr lang="de-CH" sz="2800" b="1"/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endParaRPr lang="de-CH" sz="2800" b="1"/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 err="1"/>
              <a:t>Lorem</a:t>
            </a:r>
            <a:r>
              <a:rPr lang="de-CH" sz="2800" b="1"/>
              <a:t> Ipsum</a:t>
            </a:r>
          </a:p>
          <a:p>
            <a:pPr algn="r">
              <a:lnSpc>
                <a:spcPct val="100000"/>
              </a:lnSpc>
              <a:spcAft>
                <a:spcPct val="0"/>
              </a:spcAft>
              <a:buNone/>
            </a:pPr>
            <a:r>
              <a:rPr lang="de-CH" sz="2800" b="1" err="1"/>
              <a:t>Lorem</a:t>
            </a:r>
            <a:r>
              <a:rPr lang="de-CH" sz="2800" b="1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2722064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A92AB-473D-2414-6837-CC50D908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3F3720-2E69-0C66-7C0E-83C822C78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B5A8EA-3157-D7CE-C3BF-0FA796AD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5341-A1AB-4B3D-9FF0-D19F77448DD4}" type="datetimeFigureOut">
              <a:rPr lang="de-CH" smtClean="0"/>
              <a:t>08.05.2025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361657-140A-CEE8-780C-B2247C02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1467A4-8D6A-E3DE-4935-8DEE7EEA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D402-E72B-4607-9F6B-DF33CE1370A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267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B_Titel_T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6F2A70-C8B6-4BE8-8391-847A5480BBC8}"/>
              </a:ext>
            </a:extLst>
          </p:cNvPr>
          <p:cNvSpPr/>
          <p:nvPr userDrawn="1"/>
        </p:nvSpPr>
        <p:spPr>
          <a:xfrm>
            <a:off x="0" y="1629735"/>
            <a:ext cx="12192000" cy="5465619"/>
          </a:xfrm>
          <a:prstGeom prst="rect">
            <a:avLst/>
          </a:prstGeom>
          <a:solidFill>
            <a:srgbClr val="77C7C8"/>
          </a:solidFill>
          <a:ln>
            <a:solidFill>
              <a:srgbClr val="77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/>
          </a:p>
        </p:txBody>
      </p:sp>
      <p:pic>
        <p:nvPicPr>
          <p:cNvPr id="6" name="Image 5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368A6D2C-B41D-7987-FA72-5BC10933D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 b="31667"/>
          <a:stretch/>
        </p:blipFill>
        <p:spPr>
          <a:xfrm>
            <a:off x="3671697" y="2753590"/>
            <a:ext cx="4848606" cy="256655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71D408D-28E7-31B5-E74A-D828E566C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837" y="4983642"/>
            <a:ext cx="10515600" cy="108464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Titre en allemand </a:t>
            </a:r>
            <a:br>
              <a:rPr lang="fr-FR"/>
            </a:br>
            <a:r>
              <a:rPr lang="fr-FR"/>
              <a:t>Titre en français</a:t>
            </a:r>
            <a:endParaRPr lang="de-CH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67E50F-D72B-BF2D-F3F7-FFF278BE1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6069013"/>
            <a:ext cx="4848225" cy="588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800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B_Titel_T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6F2A70-C8B6-4BE8-8391-847A5480BBC8}"/>
              </a:ext>
            </a:extLst>
          </p:cNvPr>
          <p:cNvSpPr/>
          <p:nvPr userDrawn="1"/>
        </p:nvSpPr>
        <p:spPr>
          <a:xfrm>
            <a:off x="0" y="1629735"/>
            <a:ext cx="12192000" cy="5465619"/>
          </a:xfrm>
          <a:prstGeom prst="rect">
            <a:avLst/>
          </a:prstGeom>
          <a:solidFill>
            <a:srgbClr val="995415"/>
          </a:solidFill>
          <a:ln>
            <a:solidFill>
              <a:srgbClr val="995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62EEF5-9324-BABA-7B55-9C71B4625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3764"/>
          <a:stretch/>
        </p:blipFill>
        <p:spPr>
          <a:xfrm>
            <a:off x="3578179" y="2199696"/>
            <a:ext cx="4848606" cy="351376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1C10B3D-6CDD-2702-3E6B-F7F05DA75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837" y="4983642"/>
            <a:ext cx="10515600" cy="108464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Titre en allemand </a:t>
            </a:r>
            <a:br>
              <a:rPr lang="fr-FR"/>
            </a:br>
            <a:r>
              <a:rPr lang="fr-FR"/>
              <a:t>Titre en français</a:t>
            </a:r>
            <a:endParaRPr lang="de-CH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AF5D49B-7BF2-72C0-03CC-F545989EDE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6069013"/>
            <a:ext cx="4848225" cy="588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027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B_Titel_T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6F2A70-C8B6-4BE8-8391-847A5480BBC8}"/>
              </a:ext>
            </a:extLst>
          </p:cNvPr>
          <p:cNvSpPr/>
          <p:nvPr userDrawn="1"/>
        </p:nvSpPr>
        <p:spPr>
          <a:xfrm>
            <a:off x="0" y="1616856"/>
            <a:ext cx="12192000" cy="5465619"/>
          </a:xfrm>
          <a:prstGeom prst="rect">
            <a:avLst/>
          </a:prstGeom>
          <a:solidFill>
            <a:srgbClr val="EC6374"/>
          </a:solidFill>
          <a:ln>
            <a:solidFill>
              <a:srgbClr val="EC6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>
              <a:highlight>
                <a:srgbClr val="000080"/>
              </a:highlight>
            </a:endParaRPr>
          </a:p>
        </p:txBody>
      </p:sp>
      <p:pic>
        <p:nvPicPr>
          <p:cNvPr id="11" name="Image 10" descr="Une image contenant Graphique, Caractère coloré, conception&#10;&#10;Description générée automatiquement">
            <a:extLst>
              <a:ext uri="{FF2B5EF4-FFF2-40B4-BE49-F238E27FC236}">
                <a16:creationId xmlns:a16="http://schemas.microsoft.com/office/drawing/2014/main" id="{8066B428-B016-BA01-8C81-F7FBC6E7F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b="22879"/>
          <a:stretch/>
        </p:blipFill>
        <p:spPr>
          <a:xfrm>
            <a:off x="3671697" y="2065433"/>
            <a:ext cx="4848606" cy="37822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726E2E-157E-37D6-5999-773DECF773FD}"/>
              </a:ext>
            </a:extLst>
          </p:cNvPr>
          <p:cNvSpPr txBox="1"/>
          <p:nvPr userDrawn="1"/>
        </p:nvSpPr>
        <p:spPr>
          <a:xfrm>
            <a:off x="3049732" y="3389806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831B033-541B-F79C-10BC-AADB23217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837" y="4983642"/>
            <a:ext cx="10515600" cy="108464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Titre en allemand </a:t>
            </a:r>
            <a:br>
              <a:rPr lang="fr-FR"/>
            </a:br>
            <a:r>
              <a:rPr lang="fr-FR"/>
              <a:t>Titre en français</a:t>
            </a:r>
            <a:endParaRPr lang="de-CH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DC6C7D8-646E-EDFD-FF6C-8193C5D731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6069013"/>
            <a:ext cx="4848225" cy="588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12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n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ercle&#10;&#10;Description générée automatiquement">
            <a:extLst>
              <a:ext uri="{FF2B5EF4-FFF2-40B4-BE49-F238E27FC236}">
                <a16:creationId xmlns:a16="http://schemas.microsoft.com/office/drawing/2014/main" id="{977A17A8-5A80-F3AA-19F5-09E6C1720B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3" b="20170"/>
          <a:stretch/>
        </p:blipFill>
        <p:spPr>
          <a:xfrm>
            <a:off x="-1145002" y="1465118"/>
            <a:ext cx="4094263" cy="312117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82098E-A91D-4AE3-94E4-28AD51F4D9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2555" y="3545320"/>
            <a:ext cx="10512136" cy="6934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8AA6"/>
                </a:solidFill>
              </a:defRPr>
            </a:lvl1pPr>
          </a:lstStyle>
          <a:p>
            <a:pPr lvl="0"/>
            <a:r>
              <a:rPr lang="fr-CH" err="1"/>
              <a:t>Vorname</a:t>
            </a:r>
            <a:r>
              <a:rPr lang="fr-CH"/>
              <a:t> Name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1B33208-6C7B-4D54-A043-44396A7D19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42555" y="4238769"/>
            <a:ext cx="10512136" cy="1154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</a:lstStyle>
          <a:p>
            <a:pPr lvl="0"/>
            <a:r>
              <a:rPr lang="fr-CH" err="1"/>
              <a:t>Funktion</a:t>
            </a:r>
            <a:r>
              <a:rPr lang="fr-CH"/>
              <a:t> BFB</a:t>
            </a:r>
          </a:p>
          <a:p>
            <a:pPr lvl="0"/>
            <a:r>
              <a:rPr lang="fr-CH"/>
              <a:t>Fonction BFB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n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Graphique, graphisme, art, conception&#10;&#10;Description générée automatiquement">
            <a:extLst>
              <a:ext uri="{FF2B5EF4-FFF2-40B4-BE49-F238E27FC236}">
                <a16:creationId xmlns:a16="http://schemas.microsoft.com/office/drawing/2014/main" id="{26AE8536-66E0-15D0-A030-D93A429B1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3" b="32727"/>
          <a:stretch/>
        </p:blipFill>
        <p:spPr>
          <a:xfrm>
            <a:off x="8358325" y="559304"/>
            <a:ext cx="4906555" cy="2639291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A36F842-87DC-8F46-8AE6-CA986041E2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2555" y="3545320"/>
            <a:ext cx="10512136" cy="6934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E6B400"/>
                </a:solidFill>
              </a:defRPr>
            </a:lvl1pPr>
          </a:lstStyle>
          <a:p>
            <a:pPr lvl="0"/>
            <a:r>
              <a:rPr lang="fr-CH" err="1"/>
              <a:t>Vorname</a:t>
            </a:r>
            <a:r>
              <a:rPr lang="fr-CH"/>
              <a:t> Name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92E3D0D-35C0-A8DF-24CE-7D40D1CC12D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42555" y="4238769"/>
            <a:ext cx="10512136" cy="1154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</a:lstStyle>
          <a:p>
            <a:pPr lvl="0"/>
            <a:r>
              <a:rPr lang="fr-CH" err="1"/>
              <a:t>Funktion</a:t>
            </a:r>
            <a:r>
              <a:rPr lang="fr-CH"/>
              <a:t> BFB</a:t>
            </a:r>
          </a:p>
          <a:p>
            <a:pPr lvl="0"/>
            <a:r>
              <a:rPr lang="fr-CH"/>
              <a:t>Fonction BFB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137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n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BBD160A7-42BC-9AEA-53F8-AE0A40737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 b="31667"/>
          <a:stretch/>
        </p:blipFill>
        <p:spPr>
          <a:xfrm>
            <a:off x="-488179" y="4111170"/>
            <a:ext cx="3792401" cy="2007465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62DEE20-BDE7-30D1-AC0F-87FB4514B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2555" y="3545320"/>
            <a:ext cx="10512136" cy="6934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77C7C8"/>
                </a:solidFill>
              </a:defRPr>
            </a:lvl1pPr>
          </a:lstStyle>
          <a:p>
            <a:pPr lvl="0"/>
            <a:r>
              <a:rPr lang="fr-CH" err="1"/>
              <a:t>Vorname</a:t>
            </a:r>
            <a:r>
              <a:rPr lang="fr-CH"/>
              <a:t> Name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CEA12CF-8A36-7544-3A48-48018DAD5F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42555" y="4238769"/>
            <a:ext cx="10512136" cy="1154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</a:lstStyle>
          <a:p>
            <a:pPr lvl="0"/>
            <a:r>
              <a:rPr lang="fr-CH" err="1"/>
              <a:t>Funktion</a:t>
            </a:r>
            <a:r>
              <a:rPr lang="fr-CH"/>
              <a:t> BFB</a:t>
            </a:r>
          </a:p>
          <a:p>
            <a:pPr lvl="0"/>
            <a:r>
              <a:rPr lang="fr-CH"/>
              <a:t>Fonction BFB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37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n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44A25AA-226E-A722-8B48-C8E8BE3603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3764"/>
          <a:stretch/>
        </p:blipFill>
        <p:spPr>
          <a:xfrm>
            <a:off x="9469568" y="1030351"/>
            <a:ext cx="3309870" cy="2398649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9EFE8A1-334C-C117-0753-2B7997BB6C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2555" y="3545320"/>
            <a:ext cx="10512136" cy="6934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995415"/>
                </a:solidFill>
              </a:defRPr>
            </a:lvl1pPr>
          </a:lstStyle>
          <a:p>
            <a:pPr lvl="0"/>
            <a:r>
              <a:rPr lang="fr-CH" err="1"/>
              <a:t>Vorname</a:t>
            </a:r>
            <a:r>
              <a:rPr lang="fr-CH"/>
              <a:t> Name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796BF6C-F010-F96C-75E3-3A9A4D700AE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42555" y="4238769"/>
            <a:ext cx="10512136" cy="1154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</a:lstStyle>
          <a:p>
            <a:pPr lvl="0"/>
            <a:r>
              <a:rPr lang="fr-CH" err="1"/>
              <a:t>Funktion</a:t>
            </a:r>
            <a:r>
              <a:rPr lang="fr-CH"/>
              <a:t> BFB</a:t>
            </a:r>
          </a:p>
          <a:p>
            <a:pPr lvl="0"/>
            <a:r>
              <a:rPr lang="fr-CH"/>
              <a:t>Fonction BFB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795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0B99557-EC9A-455F-95E6-6169B023251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" y="5969"/>
            <a:ext cx="3933444" cy="16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3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79" r:id="rId4"/>
    <p:sldLayoutId id="2147483676" r:id="rId5"/>
    <p:sldLayoutId id="2147483650" r:id="rId6"/>
    <p:sldLayoutId id="2147483681" r:id="rId7"/>
    <p:sldLayoutId id="2147483682" r:id="rId8"/>
    <p:sldLayoutId id="2147483680" r:id="rId9"/>
    <p:sldLayoutId id="2147483683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74" r:id="rId16"/>
    <p:sldLayoutId id="2147483688" r:id="rId17"/>
    <p:sldLayoutId id="2147483689" r:id="rId18"/>
    <p:sldLayoutId id="2147483690" r:id="rId19"/>
    <p:sldLayoutId id="2147483691" r:id="rId20"/>
    <p:sldLayoutId id="214748369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a.renfer@bfb-bielbienne.ch" TargetMode="External"/><Relationship Id="rId2" Type="http://schemas.openxmlformats.org/officeDocument/2006/relationships/hyperlink" Target="mailto:aline.wiesmann@bfb-bielbienne.ch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21769AA-75A0-A9B6-A081-2E886C2B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37" y="4983642"/>
            <a:ext cx="4848225" cy="1084649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BILI Projekt Kaufleute EFZ</a:t>
            </a:r>
          </a:p>
        </p:txBody>
      </p:sp>
      <p:sp>
        <p:nvSpPr>
          <p:cNvPr id="2" name="Titre 9">
            <a:extLst>
              <a:ext uri="{FF2B5EF4-FFF2-40B4-BE49-F238E27FC236}">
                <a16:creationId xmlns:a16="http://schemas.microsoft.com/office/drawing/2014/main" id="{04B0081A-4DBA-2112-D235-6F1F9CED0DBB}"/>
              </a:ext>
            </a:extLst>
          </p:cNvPr>
          <p:cNvSpPr txBox="1">
            <a:spLocks/>
          </p:cNvSpPr>
          <p:nvPr/>
        </p:nvSpPr>
        <p:spPr>
          <a:xfrm>
            <a:off x="7284788" y="4924169"/>
            <a:ext cx="4848225" cy="10846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CH" dirty="0"/>
            </a:br>
            <a:r>
              <a:rPr lang="de-CH" dirty="0" err="1"/>
              <a:t>Projet</a:t>
            </a:r>
            <a:r>
              <a:rPr lang="de-CH" dirty="0"/>
              <a:t> BILI </a:t>
            </a:r>
            <a:r>
              <a:rPr lang="de-CH" dirty="0" err="1"/>
              <a:t>employés</a:t>
            </a:r>
            <a:r>
              <a:rPr lang="de-CH" dirty="0"/>
              <a:t> de </a:t>
            </a:r>
            <a:r>
              <a:rPr lang="de-CH" dirty="0" err="1"/>
              <a:t>commerce</a:t>
            </a:r>
            <a:r>
              <a:rPr lang="de-CH" dirty="0"/>
              <a:t> CFC</a:t>
            </a:r>
          </a:p>
        </p:txBody>
      </p:sp>
    </p:spTree>
    <p:extLst>
      <p:ext uri="{BB962C8B-B14F-4D97-AF65-F5344CB8AC3E}">
        <p14:creationId xmlns:p14="http://schemas.microsoft.com/office/powerpoint/2010/main" val="71500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7EE52E-69BF-67EA-E4F5-0F986AA4A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684"/>
            <a:ext cx="10512136" cy="1137518"/>
          </a:xfrm>
        </p:spPr>
        <p:txBody>
          <a:bodyPr lIns="91440" tIns="45720" rIns="91440" bIns="45720" anchor="t"/>
          <a:lstStyle/>
          <a:p>
            <a:pPr algn="l"/>
            <a:r>
              <a:rPr lang="en-US" dirty="0" err="1">
                <a:ea typeface="Calibri"/>
                <a:cs typeface="Calibri"/>
              </a:rPr>
              <a:t>weiteres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Mobilitätsangebot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autre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offre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mobilité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sz="3200" dirty="0">
                <a:ea typeface="Calibri"/>
                <a:cs typeface="Calibri"/>
              </a:rPr>
              <a:t>Commerce+</a:t>
            </a:r>
            <a:endParaRPr lang="en-US" sz="3200" dirty="0"/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B64F4285-69E3-9801-2477-F5F8D1FD6E87}"/>
              </a:ext>
            </a:extLst>
          </p:cNvPr>
          <p:cNvSpPr>
            <a:spLocks noGrp="1"/>
          </p:cNvSpPr>
          <p:nvPr/>
        </p:nvSpPr>
        <p:spPr>
          <a:xfrm>
            <a:off x="413658" y="3207420"/>
            <a:ext cx="6466113" cy="55903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Zwischenjahr nach</a:t>
            </a:r>
            <a:r>
              <a:rPr lang="de-CH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zweitem Lehrjahr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sechs</a:t>
            </a:r>
            <a:r>
              <a:rPr lang="de-CH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Monate Irland / </a:t>
            </a:r>
            <a:br>
              <a:rPr lang="de-CH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de-CH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sechs Monate Frankreich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800" dirty="0">
                <a:solidFill>
                  <a:srgbClr val="000000"/>
                </a:solidFill>
                <a:latin typeface="Calibri" panose="020F0502020204030204" pitchFamily="34" charset="0"/>
              </a:rPr>
              <a:t>zurück in den Ausbildungsbetrieb/BFB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623FC2-EFA3-7FC6-EF2E-815C474ED0D7}"/>
              </a:ext>
            </a:extLst>
          </p:cNvPr>
          <p:cNvSpPr>
            <a:spLocks noGrp="1"/>
          </p:cNvSpPr>
          <p:nvPr/>
        </p:nvSpPr>
        <p:spPr>
          <a:xfrm>
            <a:off x="6237515" y="3914989"/>
            <a:ext cx="6466113" cy="5590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rgbClr val="000000"/>
                </a:solidFill>
                <a:latin typeface="Calibri" panose="020F0502020204030204" pitchFamily="34" charset="0"/>
              </a:rPr>
              <a:t>Après </a:t>
            </a:r>
            <a:r>
              <a:rPr lang="de-CH" dirty="0" err="1">
                <a:solidFill>
                  <a:srgbClr val="000000"/>
                </a:solidFill>
                <a:latin typeface="Calibri" panose="020F0502020204030204" pitchFamily="34" charset="0"/>
              </a:rPr>
              <a:t>deuxième</a:t>
            </a:r>
            <a:r>
              <a:rPr lang="de-CH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dirty="0" err="1">
                <a:solidFill>
                  <a:srgbClr val="000000"/>
                </a:solidFill>
                <a:latin typeface="Calibri" panose="020F0502020204030204" pitchFamily="34" charset="0"/>
              </a:rPr>
              <a:t>année</a:t>
            </a:r>
            <a:r>
              <a:rPr lang="de-CH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dirty="0" err="1">
                <a:solidFill>
                  <a:srgbClr val="000000"/>
                </a:solidFill>
                <a:latin typeface="Calibri" panose="020F0502020204030204" pitchFamily="34" charset="0"/>
              </a:rPr>
              <a:t>d’apprentissage</a:t>
            </a:r>
            <a:endParaRPr lang="de-CH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2800" dirty="0">
                <a:solidFill>
                  <a:srgbClr val="000000"/>
                </a:solidFill>
                <a:latin typeface="Calibri" panose="020F0502020204030204" pitchFamily="34" charset="0"/>
              </a:rPr>
              <a:t>Six </a:t>
            </a:r>
            <a:r>
              <a:rPr lang="de-CH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mois</a:t>
            </a:r>
            <a:r>
              <a:rPr lang="de-CH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irlande</a:t>
            </a:r>
            <a:r>
              <a:rPr lang="de-CH" sz="28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CH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six</a:t>
            </a:r>
            <a:r>
              <a:rPr lang="de-CH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mois</a:t>
            </a:r>
            <a:r>
              <a:rPr lang="de-CH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allemagne</a:t>
            </a:r>
            <a:endParaRPr lang="de-CH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2800" dirty="0">
                <a:solidFill>
                  <a:srgbClr val="000000"/>
                </a:solidFill>
                <a:latin typeface="Calibri" panose="020F0502020204030204" pitchFamily="34" charset="0"/>
              </a:rPr>
              <a:t>Retour </a:t>
            </a:r>
            <a:r>
              <a:rPr lang="de-CH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dans</a:t>
            </a:r>
            <a:r>
              <a:rPr lang="de-CH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l’entreprise</a:t>
            </a:r>
            <a:r>
              <a:rPr lang="de-CH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formatrice</a:t>
            </a:r>
            <a:endParaRPr lang="de-CH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710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E8AEB-5FDC-1526-E1EC-62BC4281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537" y="5773351"/>
            <a:ext cx="10515600" cy="1084649"/>
          </a:xfrm>
        </p:spPr>
        <p:txBody>
          <a:bodyPr/>
          <a:lstStyle/>
          <a:p>
            <a:r>
              <a:rPr lang="de-CH" sz="6000" dirty="0"/>
              <a:t>Questions			Fragen</a:t>
            </a:r>
          </a:p>
        </p:txBody>
      </p:sp>
      <p:pic>
        <p:nvPicPr>
          <p:cNvPr id="5" name="Grafik 4" descr="Fragezeichen mit einfarbiger Füllung">
            <a:extLst>
              <a:ext uri="{FF2B5EF4-FFF2-40B4-BE49-F238E27FC236}">
                <a16:creationId xmlns:a16="http://schemas.microsoft.com/office/drawing/2014/main" id="{A053BD69-E6DB-9375-3D07-2F1FE48F0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650" y="2038350"/>
            <a:ext cx="914400" cy="914400"/>
          </a:xfrm>
          <a:prstGeom prst="rect">
            <a:avLst/>
          </a:prstGeom>
        </p:spPr>
      </p:pic>
      <p:pic>
        <p:nvPicPr>
          <p:cNvPr id="6" name="Grafik 5" descr="Fragezeichen mit einfarbiger Füllung">
            <a:extLst>
              <a:ext uri="{FF2B5EF4-FFF2-40B4-BE49-F238E27FC236}">
                <a16:creationId xmlns:a16="http://schemas.microsoft.com/office/drawing/2014/main" id="{72D14ED4-4DD8-3C5F-6FBF-D4B1BE5E2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6150" y="4343400"/>
            <a:ext cx="914400" cy="914400"/>
          </a:xfrm>
          <a:prstGeom prst="rect">
            <a:avLst/>
          </a:prstGeom>
        </p:spPr>
      </p:pic>
      <p:pic>
        <p:nvPicPr>
          <p:cNvPr id="7" name="Grafik 6" descr="Fragezeichen mit einfarbiger Füllung">
            <a:extLst>
              <a:ext uri="{FF2B5EF4-FFF2-40B4-BE49-F238E27FC236}">
                <a16:creationId xmlns:a16="http://schemas.microsoft.com/office/drawing/2014/main" id="{FBDA6DC2-5FAF-BDB7-08C5-E776F0D40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5100" y="2038350"/>
            <a:ext cx="914400" cy="914400"/>
          </a:xfrm>
          <a:prstGeom prst="rect">
            <a:avLst/>
          </a:prstGeom>
        </p:spPr>
      </p:pic>
      <p:pic>
        <p:nvPicPr>
          <p:cNvPr id="8" name="Grafik 7" descr="Fragezeichen mit einfarbiger Füllung">
            <a:extLst>
              <a:ext uri="{FF2B5EF4-FFF2-40B4-BE49-F238E27FC236}">
                <a16:creationId xmlns:a16="http://schemas.microsoft.com/office/drawing/2014/main" id="{0BA8ED51-6DAB-90B6-C072-9E12AFAD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0" y="1733550"/>
            <a:ext cx="914400" cy="914400"/>
          </a:xfrm>
          <a:prstGeom prst="rect">
            <a:avLst/>
          </a:prstGeom>
        </p:spPr>
      </p:pic>
      <p:pic>
        <p:nvPicPr>
          <p:cNvPr id="9" name="Grafik 8" descr="Fragezeichen mit einfarbiger Füllung">
            <a:extLst>
              <a:ext uri="{FF2B5EF4-FFF2-40B4-BE49-F238E27FC236}">
                <a16:creationId xmlns:a16="http://schemas.microsoft.com/office/drawing/2014/main" id="{387CE615-7238-8084-BC7A-2AE561F1F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050" y="4210050"/>
            <a:ext cx="914400" cy="914400"/>
          </a:xfrm>
          <a:prstGeom prst="rect">
            <a:avLst/>
          </a:prstGeom>
        </p:spPr>
      </p:pic>
      <p:pic>
        <p:nvPicPr>
          <p:cNvPr id="10" name="Grafik 9" descr="Fragezeichen mit einfarbiger Füllung">
            <a:extLst>
              <a:ext uri="{FF2B5EF4-FFF2-40B4-BE49-F238E27FC236}">
                <a16:creationId xmlns:a16="http://schemas.microsoft.com/office/drawing/2014/main" id="{D07AE36D-D265-7427-A70B-F4FD4E908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1350" y="3276600"/>
            <a:ext cx="914400" cy="914400"/>
          </a:xfrm>
          <a:prstGeom prst="rect">
            <a:avLst/>
          </a:prstGeom>
        </p:spPr>
      </p:pic>
      <p:pic>
        <p:nvPicPr>
          <p:cNvPr id="11" name="Grafik 10" descr="Fragezeichen mit einfarbiger Füllung">
            <a:extLst>
              <a:ext uri="{FF2B5EF4-FFF2-40B4-BE49-F238E27FC236}">
                <a16:creationId xmlns:a16="http://schemas.microsoft.com/office/drawing/2014/main" id="{C23D1BEB-5907-E71A-4699-DBD0D5C00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4300" y="3295650"/>
            <a:ext cx="914400" cy="914400"/>
          </a:xfrm>
          <a:prstGeom prst="rect">
            <a:avLst/>
          </a:prstGeom>
        </p:spPr>
      </p:pic>
      <p:pic>
        <p:nvPicPr>
          <p:cNvPr id="12" name="Grafik 11" descr="Fragezeichen mit einfarbiger Füllung">
            <a:extLst>
              <a:ext uri="{FF2B5EF4-FFF2-40B4-BE49-F238E27FC236}">
                <a16:creationId xmlns:a16="http://schemas.microsoft.com/office/drawing/2014/main" id="{2F39AF30-C800-6CD5-F3C4-542B64981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150" y="3295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7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C9BC204-0E75-9133-2A07-8B3B9E410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965"/>
            <a:ext cx="10512136" cy="1137518"/>
          </a:xfrm>
        </p:spPr>
        <p:txBody>
          <a:bodyPr/>
          <a:lstStyle/>
          <a:p>
            <a:r>
              <a:rPr lang="de-CH" dirty="0"/>
              <a:t>Kontakt bei Fragen</a:t>
            </a:r>
          </a:p>
          <a:p>
            <a:r>
              <a:rPr lang="de-CH" dirty="0"/>
              <a:t>Contact en </a:t>
            </a:r>
            <a:r>
              <a:rPr lang="de-CH" dirty="0" err="1"/>
              <a:t>cas</a:t>
            </a:r>
            <a:r>
              <a:rPr lang="de-CH" dirty="0"/>
              <a:t> de </a:t>
            </a:r>
            <a:r>
              <a:rPr lang="de-CH" dirty="0" err="1"/>
              <a:t>questions</a:t>
            </a:r>
            <a:endParaRPr lang="de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607B5B-B2B1-0338-C4AE-260424B4B2E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CH" dirty="0"/>
              <a:t>Aline Wiesmann</a:t>
            </a:r>
          </a:p>
          <a:p>
            <a:r>
              <a:rPr lang="de-CH" dirty="0">
                <a:hlinkClick r:id="rId2"/>
              </a:rPr>
              <a:t>aline.wiesmann@bfb-bielbienne.ch</a:t>
            </a:r>
            <a:endParaRPr lang="de-CH" dirty="0"/>
          </a:p>
          <a:p>
            <a:endParaRPr lang="de-CH" dirty="0"/>
          </a:p>
          <a:p>
            <a:r>
              <a:rPr lang="de-CH" dirty="0"/>
              <a:t>Claudia Renfer</a:t>
            </a:r>
          </a:p>
          <a:p>
            <a:r>
              <a:rPr lang="de-CH" dirty="0">
                <a:hlinkClick r:id="rId3"/>
              </a:rPr>
              <a:t>claudia.renfer@bfb-bielbienne.ch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596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B28FD-42E1-627A-E981-F0FD6FA7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326542"/>
            <a:ext cx="11925300" cy="1084649"/>
          </a:xfrm>
        </p:spPr>
        <p:txBody>
          <a:bodyPr/>
          <a:lstStyle/>
          <a:p>
            <a:r>
              <a:rPr lang="de-CH" sz="5400" dirty="0"/>
              <a:t>Kaffee und Austausch	Café et </a:t>
            </a:r>
            <a:r>
              <a:rPr lang="de-CH" sz="5400" dirty="0" err="1"/>
              <a:t>échange</a:t>
            </a:r>
            <a:endParaRPr lang="de-CH" sz="5400" dirty="0"/>
          </a:p>
        </p:txBody>
      </p:sp>
      <p:pic>
        <p:nvPicPr>
          <p:cNvPr id="5" name="Grafik 4" descr="Kaffee mit einfarbiger Füllung">
            <a:extLst>
              <a:ext uri="{FF2B5EF4-FFF2-40B4-BE49-F238E27FC236}">
                <a16:creationId xmlns:a16="http://schemas.microsoft.com/office/drawing/2014/main" id="{5655D369-6A1B-3D6D-53E5-8D7EF86D5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00" y="2114550"/>
            <a:ext cx="1276350" cy="1276350"/>
          </a:xfrm>
          <a:prstGeom prst="rect">
            <a:avLst/>
          </a:prstGeom>
        </p:spPr>
      </p:pic>
      <p:pic>
        <p:nvPicPr>
          <p:cNvPr id="6" name="Grafik 5" descr="Kaffee mit einfarbiger Füllung">
            <a:extLst>
              <a:ext uri="{FF2B5EF4-FFF2-40B4-BE49-F238E27FC236}">
                <a16:creationId xmlns:a16="http://schemas.microsoft.com/office/drawing/2014/main" id="{8488F3CA-EDE5-6D0F-8747-77E1F547B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6026" y="3390900"/>
            <a:ext cx="1276350" cy="1276350"/>
          </a:xfrm>
          <a:prstGeom prst="rect">
            <a:avLst/>
          </a:prstGeom>
        </p:spPr>
      </p:pic>
      <p:pic>
        <p:nvPicPr>
          <p:cNvPr id="7" name="Grafik 6" descr="Kaffee mit einfarbiger Füllung">
            <a:extLst>
              <a:ext uri="{FF2B5EF4-FFF2-40B4-BE49-F238E27FC236}">
                <a16:creationId xmlns:a16="http://schemas.microsoft.com/office/drawing/2014/main" id="{1DDF61B1-FF9A-5EF5-D0E5-888FCA6E5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7825" y="2190750"/>
            <a:ext cx="1276350" cy="1276350"/>
          </a:xfrm>
          <a:prstGeom prst="rect">
            <a:avLst/>
          </a:prstGeom>
        </p:spPr>
      </p:pic>
      <p:pic>
        <p:nvPicPr>
          <p:cNvPr id="8" name="Grafik 7" descr="Kaffee mit einfarbiger Füllung">
            <a:extLst>
              <a:ext uri="{FF2B5EF4-FFF2-40B4-BE49-F238E27FC236}">
                <a16:creationId xmlns:a16="http://schemas.microsoft.com/office/drawing/2014/main" id="{FE4223FA-814F-502D-85D0-C02FE88F5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800" y="3543300"/>
            <a:ext cx="1276350" cy="1276350"/>
          </a:xfrm>
          <a:prstGeom prst="rect">
            <a:avLst/>
          </a:prstGeom>
        </p:spPr>
      </p:pic>
      <p:pic>
        <p:nvPicPr>
          <p:cNvPr id="9" name="Grafik 8" descr="Kaffee mit einfarbiger Füllung">
            <a:extLst>
              <a:ext uri="{FF2B5EF4-FFF2-40B4-BE49-F238E27FC236}">
                <a16:creationId xmlns:a16="http://schemas.microsoft.com/office/drawing/2014/main" id="{13908AF4-814C-917B-529B-66FACE3A6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125" y="1933575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2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3AF6F22-7AD1-FF0C-04EC-861D9487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686" y="1481845"/>
            <a:ext cx="3144728" cy="693449"/>
          </a:xfrm>
        </p:spPr>
        <p:txBody>
          <a:bodyPr/>
          <a:lstStyle/>
          <a:p>
            <a:r>
              <a:rPr lang="de-CH" dirty="0"/>
              <a:t>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32205F-A9A5-6047-E84F-FE6D2EDF286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425300" y="2448998"/>
            <a:ext cx="4733777" cy="1154113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de-CH" dirty="0"/>
              <a:t>Vorstellung der beteiligten Personen</a:t>
            </a:r>
          </a:p>
          <a:p>
            <a:pPr marL="457200" indent="-457200" algn="l">
              <a:buFontTx/>
              <a:buChar char="-"/>
            </a:pPr>
            <a:r>
              <a:rPr lang="de-CH" dirty="0"/>
              <a:t>Geschichte BILI</a:t>
            </a:r>
          </a:p>
          <a:p>
            <a:pPr marL="457200" indent="-457200" algn="l">
              <a:buFontTx/>
              <a:buChar char="-"/>
            </a:pPr>
            <a:r>
              <a:rPr lang="de-CH" dirty="0"/>
              <a:t>Umsetzung, Richtlinien, Hilfsmittel</a:t>
            </a:r>
          </a:p>
          <a:p>
            <a:pPr marL="457200" indent="-457200" algn="l">
              <a:buFontTx/>
              <a:buChar char="-"/>
            </a:pPr>
            <a:r>
              <a:rPr lang="de-CH" dirty="0"/>
              <a:t>Administratives</a:t>
            </a:r>
          </a:p>
          <a:p>
            <a:pPr marL="457200" indent="-457200" algn="l">
              <a:buFontTx/>
              <a:buChar char="-"/>
            </a:pPr>
            <a:r>
              <a:rPr lang="de-CH" dirty="0"/>
              <a:t>Commerce+</a:t>
            </a:r>
          </a:p>
          <a:p>
            <a:pPr marL="457200" indent="-457200" algn="l">
              <a:buFontTx/>
              <a:buChar char="-"/>
            </a:pPr>
            <a:r>
              <a:rPr lang="de-CH" dirty="0"/>
              <a:t>Fragen</a:t>
            </a:r>
          </a:p>
          <a:p>
            <a:pPr marL="457200" indent="-457200" algn="l">
              <a:buFontTx/>
              <a:buChar char="-"/>
            </a:pPr>
            <a:r>
              <a:rPr lang="de-CH" dirty="0"/>
              <a:t>Kaffee und Austausch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F70380A5-C7BB-BB38-5B79-92013421D0BA}"/>
              </a:ext>
            </a:extLst>
          </p:cNvPr>
          <p:cNvSpPr txBox="1">
            <a:spLocks/>
          </p:cNvSpPr>
          <p:nvPr/>
        </p:nvSpPr>
        <p:spPr>
          <a:xfrm>
            <a:off x="6882068" y="1433523"/>
            <a:ext cx="3144728" cy="69344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8A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Programme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4F901FB-BAA6-D3C8-FE38-9FA556436DD7}"/>
              </a:ext>
            </a:extLst>
          </p:cNvPr>
          <p:cNvSpPr txBox="1">
            <a:spLocks/>
          </p:cNvSpPr>
          <p:nvPr/>
        </p:nvSpPr>
        <p:spPr>
          <a:xfrm>
            <a:off x="7539986" y="2400676"/>
            <a:ext cx="4733777" cy="115411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fr-FR" dirty="0"/>
              <a:t>Présentation des personnes impliquées</a:t>
            </a:r>
          </a:p>
          <a:p>
            <a:pPr marL="457200" indent="-457200" algn="l">
              <a:buFontTx/>
              <a:buChar char="-"/>
            </a:pPr>
            <a:r>
              <a:rPr lang="fr-FR" dirty="0"/>
              <a:t>Histoire de BILI</a:t>
            </a:r>
          </a:p>
          <a:p>
            <a:pPr marL="457200" indent="-457200" algn="l">
              <a:buFontTx/>
              <a:buChar char="-"/>
            </a:pPr>
            <a:r>
              <a:rPr lang="fr-FR" dirty="0"/>
              <a:t>Mise en œuvre, directives, outils</a:t>
            </a:r>
          </a:p>
          <a:p>
            <a:pPr marL="457200" indent="-457200" algn="l">
              <a:buFontTx/>
              <a:buChar char="-"/>
            </a:pPr>
            <a:r>
              <a:rPr lang="fr-FR" dirty="0"/>
              <a:t>Administration</a:t>
            </a:r>
          </a:p>
          <a:p>
            <a:pPr marL="457200" indent="-457200" algn="l">
              <a:buFontTx/>
              <a:buChar char="-"/>
            </a:pPr>
            <a:r>
              <a:rPr lang="fr-FR" dirty="0"/>
              <a:t>Commerce+</a:t>
            </a:r>
          </a:p>
          <a:p>
            <a:pPr marL="457200" indent="-457200" algn="l">
              <a:buFontTx/>
              <a:buChar char="-"/>
            </a:pPr>
            <a:r>
              <a:rPr lang="fr-FR" dirty="0"/>
              <a:t>Questions</a:t>
            </a:r>
          </a:p>
          <a:p>
            <a:pPr marL="457200" indent="-457200" algn="l">
              <a:buFontTx/>
              <a:buChar char="-"/>
            </a:pPr>
            <a:r>
              <a:rPr lang="fr-FR" dirty="0"/>
              <a:t>Café et échanges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211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9362A4E-6068-2542-B4AE-A5933DDB0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Wer sind wir?	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sommes-nous</a:t>
            </a:r>
            <a:r>
              <a:rPr lang="de-CH" dirty="0"/>
              <a:t>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CFB275-8570-652F-70ED-284A37BA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9" y="2705155"/>
            <a:ext cx="1325601" cy="17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69C73C9-178A-2AAE-382B-E774F654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34" y="2665140"/>
            <a:ext cx="1371084" cy="18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D0C3F19-11B6-6A76-819F-AFF33BD33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43" y="2745169"/>
            <a:ext cx="1546126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B1A9F34-E037-8BFC-D0C8-7EEAF00CF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31" t="11865" r="24638" b="19441"/>
          <a:stretch/>
        </p:blipFill>
        <p:spPr bwMode="auto">
          <a:xfrm>
            <a:off x="8872021" y="2712971"/>
            <a:ext cx="1549132" cy="17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0E4CE3E-C750-02E3-B3F5-BE2F3ADBE2E1}"/>
              </a:ext>
            </a:extLst>
          </p:cNvPr>
          <p:cNvSpPr txBox="1"/>
          <p:nvPr/>
        </p:nvSpPr>
        <p:spPr>
          <a:xfrm>
            <a:off x="635620" y="4711390"/>
            <a:ext cx="240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Hamid Bouabbadi</a:t>
            </a:r>
          </a:p>
          <a:p>
            <a:r>
              <a:rPr lang="de-CH" sz="1600" i="1" dirty="0"/>
              <a:t>Responsable BILI</a:t>
            </a:r>
          </a:p>
          <a:p>
            <a:r>
              <a:rPr lang="de-CH" sz="1600" i="1" dirty="0"/>
              <a:t>Verantwortlicher BILI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57A84A-96D9-2C5F-E4D2-75E0D808E687}"/>
              </a:ext>
            </a:extLst>
          </p:cNvPr>
          <p:cNvSpPr txBox="1"/>
          <p:nvPr/>
        </p:nvSpPr>
        <p:spPr>
          <a:xfrm>
            <a:off x="2960915" y="4719055"/>
            <a:ext cx="30044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1600" dirty="0"/>
              <a:t>Claudia Renfer</a:t>
            </a:r>
          </a:p>
          <a:p>
            <a:r>
              <a:rPr lang="de-CH" sz="1600" i="1" dirty="0"/>
              <a:t>Verantwortliche </a:t>
            </a:r>
            <a:r>
              <a:rPr lang="de-CH" sz="1600" i="1"/>
              <a:t>Projekt</a:t>
            </a:r>
            <a:r>
              <a:rPr lang="de-CH" sz="1600" i="1" dirty="0"/>
              <a:t> BILI</a:t>
            </a:r>
          </a:p>
          <a:p>
            <a:r>
              <a:rPr lang="de-CH" sz="1600" i="1" dirty="0"/>
              <a:t>Responsable de </a:t>
            </a:r>
            <a:r>
              <a:rPr lang="de-CH" sz="1600" i="1" dirty="0" err="1"/>
              <a:t>projet</a:t>
            </a:r>
            <a:r>
              <a:rPr lang="de-CH" sz="1600" i="1" dirty="0"/>
              <a:t> </a:t>
            </a:r>
            <a:r>
              <a:rPr lang="de-CH" sz="1600" i="1" dirty="0" err="1"/>
              <a:t>spécial</a:t>
            </a:r>
            <a:r>
              <a:rPr lang="de-CH" sz="1600" i="1" dirty="0"/>
              <a:t> BILI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7308C7E-EF87-2B88-B32A-483B84B6764B}"/>
              </a:ext>
            </a:extLst>
          </p:cNvPr>
          <p:cNvSpPr txBox="1"/>
          <p:nvPr/>
        </p:nvSpPr>
        <p:spPr>
          <a:xfrm>
            <a:off x="6094268" y="4719055"/>
            <a:ext cx="240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Maritta Frech-Blum</a:t>
            </a:r>
          </a:p>
          <a:p>
            <a:r>
              <a:rPr lang="de-CH" sz="1600" i="1" dirty="0"/>
              <a:t>Co-Abteilungsleiterin Kaufleute / ARC</a:t>
            </a:r>
          </a:p>
          <a:p>
            <a:r>
              <a:rPr lang="de-CH" sz="1600" i="1" dirty="0"/>
              <a:t>Co-Responsable Employés de </a:t>
            </a:r>
            <a:r>
              <a:rPr lang="de-CH" sz="1600" i="1" dirty="0" err="1"/>
              <a:t>commerce</a:t>
            </a:r>
            <a:r>
              <a:rPr lang="de-CH" sz="1600" i="1" dirty="0"/>
              <a:t> / ARC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9F12C85-0663-DA28-F7FF-3BB2D795ECA0}"/>
              </a:ext>
            </a:extLst>
          </p:cNvPr>
          <p:cNvSpPr txBox="1"/>
          <p:nvPr/>
        </p:nvSpPr>
        <p:spPr>
          <a:xfrm>
            <a:off x="8827413" y="4711390"/>
            <a:ext cx="240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Aline Wiesmann</a:t>
            </a:r>
          </a:p>
          <a:p>
            <a:r>
              <a:rPr lang="de-CH" sz="1600" i="1" dirty="0"/>
              <a:t>Co-Abteilungsleiterin Kaufleute / ARC</a:t>
            </a:r>
          </a:p>
          <a:p>
            <a:r>
              <a:rPr lang="de-CH" sz="1600" i="1" dirty="0"/>
              <a:t>Co-Responsable Employés de </a:t>
            </a:r>
            <a:r>
              <a:rPr lang="de-CH" sz="1600" i="1" dirty="0" err="1"/>
              <a:t>commerce</a:t>
            </a:r>
            <a:r>
              <a:rPr lang="de-CH" sz="1600" i="1" dirty="0"/>
              <a:t> / ARC</a:t>
            </a:r>
          </a:p>
        </p:txBody>
      </p:sp>
    </p:spTree>
    <p:extLst>
      <p:ext uri="{BB962C8B-B14F-4D97-AF65-F5344CB8AC3E}">
        <p14:creationId xmlns:p14="http://schemas.microsoft.com/office/powerpoint/2010/main" val="200994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7EA3C29-25DF-3670-60D7-B1B0874F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573"/>
            <a:ext cx="5060795" cy="1137518"/>
          </a:xfrm>
        </p:spPr>
        <p:txBody>
          <a:bodyPr/>
          <a:lstStyle/>
          <a:p>
            <a:r>
              <a:rPr lang="de-CH" dirty="0"/>
              <a:t>Geschichte BILI an der BFB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32ADAA-B8C1-737C-2EEE-AEC1D61F481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2993951"/>
            <a:ext cx="10512136" cy="2880000"/>
          </a:xfrm>
        </p:spPr>
        <p:txBody>
          <a:bodyPr wrap="square" lIns="91440" tIns="36000" rIns="91440" bIns="0" numCol="2" anchor="t">
            <a:normAutofit/>
          </a:bodyPr>
          <a:lstStyle/>
          <a:p>
            <a:r>
              <a:rPr lang="de-CH" dirty="0"/>
              <a:t>BILI-BFB ist speziell für die Region Biel, Seeland und Berner Jura konzipiert </a:t>
            </a:r>
          </a:p>
          <a:p>
            <a:r>
              <a:rPr lang="de-CH" dirty="0"/>
              <a:t>Ziel: Landessprachen Deutsch und Französisch im Kanton Bern fördern</a:t>
            </a:r>
          </a:p>
          <a:p>
            <a:r>
              <a:rPr lang="de-CH"/>
              <a:t>seit</a:t>
            </a:r>
            <a:r>
              <a:rPr lang="de-CH" dirty="0"/>
              <a:t> Schuljahr 2024/2025 Projekt BILI bei den Fachleuten Apotheke EFZ und Detailhandelsfachleuten EFZ</a:t>
            </a:r>
          </a:p>
          <a:p>
            <a:endParaRPr lang="de-CH" dirty="0"/>
          </a:p>
          <a:p>
            <a:endParaRPr lang="de-CH" dirty="0"/>
          </a:p>
          <a:p>
            <a:r>
              <a:rPr lang="fr-FR" dirty="0"/>
              <a:t>BILI-BFB est spécialement conçu pour la région de Bienne, du Seeland et du Jura bernois</a:t>
            </a:r>
          </a:p>
          <a:p>
            <a:r>
              <a:rPr lang="fr-FR" dirty="0"/>
              <a:t>Objectif : promouvoir les langues nationales, l'allemand et le français, dans le canton de Berne.</a:t>
            </a:r>
          </a:p>
          <a:p>
            <a:r>
              <a:rPr lang="fr-FR" dirty="0"/>
              <a:t>Depuis l'année scolaire 2024/2025, projet BILI chez les </a:t>
            </a:r>
            <a:r>
              <a:rPr lang="pt-BR" dirty="0"/>
              <a:t>Assistant·e·s en pharmacie </a:t>
            </a:r>
            <a:r>
              <a:rPr lang="fr-FR" dirty="0"/>
              <a:t>et les gestionnaires du commerce de détail CFC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F56C4A6-C110-77B7-31D1-BDF4C8352298}"/>
              </a:ext>
            </a:extLst>
          </p:cNvPr>
          <p:cNvSpPr txBox="1"/>
          <p:nvPr/>
        </p:nvSpPr>
        <p:spPr>
          <a:xfrm>
            <a:off x="6094268" y="1554924"/>
            <a:ext cx="68552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000" b="1" dirty="0" err="1">
                <a:solidFill>
                  <a:srgbClr val="008AA6"/>
                </a:solidFill>
              </a:rPr>
              <a:t>Historique</a:t>
            </a:r>
            <a:r>
              <a:rPr lang="de-CH" sz="4000" b="1" dirty="0">
                <a:solidFill>
                  <a:srgbClr val="008AA6"/>
                </a:solidFill>
              </a:rPr>
              <a:t> BILI à la BFB</a:t>
            </a:r>
          </a:p>
        </p:txBody>
      </p:sp>
    </p:spTree>
    <p:extLst>
      <p:ext uri="{BB962C8B-B14F-4D97-AF65-F5344CB8AC3E}">
        <p14:creationId xmlns:p14="http://schemas.microsoft.com/office/powerpoint/2010/main" val="275729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FECCB-E803-2903-7C71-58CB571C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126" y="163751"/>
            <a:ext cx="8420535" cy="715998"/>
          </a:xfrm>
        </p:spPr>
        <p:txBody>
          <a:bodyPr>
            <a:normAutofit fontScale="90000"/>
          </a:bodyPr>
          <a:lstStyle/>
          <a:p>
            <a:pPr algn="r"/>
            <a:r>
              <a:rPr lang="fr-CH" sz="3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fr-CH" sz="3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Sonderprojekt</a:t>
            </a:r>
            <a:r>
              <a:rPr lang="fr-CH" sz="3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«BILI BFB»</a:t>
            </a:r>
            <a:r>
              <a:rPr lang="fr-CH" sz="3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fr-CH" sz="3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CH" sz="30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Detailhandelsfachleute</a:t>
            </a:r>
            <a:r>
              <a:rPr lang="fr-CH" sz="3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lang="fr-CH" sz="30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Fachleute</a:t>
            </a:r>
            <a:r>
              <a:rPr lang="fr-CH" sz="3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CH" sz="30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Apotheke</a:t>
            </a:r>
            <a:r>
              <a:rPr lang="fr-CH" sz="30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DC7C324-B81C-EC2A-EFA5-BFAFE7EF687C}"/>
              </a:ext>
            </a:extLst>
          </p:cNvPr>
          <p:cNvSpPr txBox="1"/>
          <p:nvPr/>
        </p:nvSpPr>
        <p:spPr>
          <a:xfrm>
            <a:off x="4411172" y="1268172"/>
            <a:ext cx="336965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2400">
                <a:latin typeface="Arial"/>
                <a:cs typeface="Arial"/>
              </a:rPr>
              <a:t>seit</a:t>
            </a:r>
            <a:r>
              <a:rPr lang="fr-CH" sz="2400">
                <a:latin typeface="Arial"/>
                <a:cs typeface="Arial"/>
              </a:rPr>
              <a:t> August 2024</a:t>
            </a:r>
          </a:p>
        </p:txBody>
      </p:sp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id="{302BE210-9878-259D-393F-1B6ADBCF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64" r="14965"/>
          <a:stretch/>
        </p:blipFill>
        <p:spPr>
          <a:xfrm>
            <a:off x="3555999" y="1729837"/>
            <a:ext cx="4636023" cy="498290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CF8A45A-B3A8-F80C-4F94-51FC996CB131}"/>
              </a:ext>
            </a:extLst>
          </p:cNvPr>
          <p:cNvSpPr/>
          <p:nvPr/>
        </p:nvSpPr>
        <p:spPr>
          <a:xfrm>
            <a:off x="8304756" y="3557392"/>
            <a:ext cx="864296" cy="814192"/>
          </a:xfrm>
          <a:prstGeom prst="rect">
            <a:avLst/>
          </a:prstGeom>
          <a:solidFill>
            <a:srgbClr val="B9B7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i="1" dirty="0"/>
              <a:t>HKB B</a:t>
            </a:r>
            <a:r>
              <a:rPr lang="de-CH" dirty="0"/>
              <a:t>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72D0A47-0654-58C0-F1E7-E6652275BFE9}"/>
              </a:ext>
            </a:extLst>
          </p:cNvPr>
          <p:cNvSpPr/>
          <p:nvPr/>
        </p:nvSpPr>
        <p:spPr>
          <a:xfrm>
            <a:off x="2449011" y="3557392"/>
            <a:ext cx="864296" cy="814192"/>
          </a:xfrm>
          <a:prstGeom prst="rect">
            <a:avLst/>
          </a:prstGeom>
          <a:solidFill>
            <a:srgbClr val="B9B7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i="1" dirty="0"/>
              <a:t>DCO B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1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82692D-A8D2-DC81-9E68-B8B410AA3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573"/>
            <a:ext cx="5044068" cy="1137518"/>
          </a:xfrm>
        </p:spPr>
        <p:txBody>
          <a:bodyPr/>
          <a:lstStyle/>
          <a:p>
            <a:r>
              <a:rPr lang="de-CH" dirty="0"/>
              <a:t>BILI Employé-e-s de </a:t>
            </a:r>
            <a:r>
              <a:rPr lang="de-CH" dirty="0" err="1"/>
              <a:t>commerce</a:t>
            </a:r>
            <a:r>
              <a:rPr lang="de-CH" dirty="0"/>
              <a:t> CFC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DEE07D-0DAE-3027-4E36-8D5FB8AF85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54924" y="3027551"/>
            <a:ext cx="10512136" cy="3175356"/>
          </a:xfrm>
        </p:spPr>
        <p:txBody>
          <a:bodyPr wrap="square" lIns="91440" tIns="36000" rIns="91440" bIns="0" numCol="2" anchor="t">
            <a:normAutofit/>
          </a:bodyPr>
          <a:lstStyle/>
          <a:p>
            <a:r>
              <a:rPr lang="fr-FR" sz="1800" dirty="0"/>
              <a:t>1ère et 2ème année d'apprentissage : compétence opérationnelle E (technologie) en classe de langue étrangère </a:t>
            </a:r>
          </a:p>
          <a:p>
            <a:r>
              <a:rPr lang="fr-FR" sz="1800" dirty="0"/>
              <a:t>3e année d'apprentissage : possibilité d'options d'approfondissement </a:t>
            </a:r>
            <a:r>
              <a:rPr lang="fr-FR" sz="1800"/>
              <a:t>"</a:t>
            </a:r>
            <a:r>
              <a:rPr lang="fr-FR" sz="1800" dirty="0"/>
              <a:t>Technologie</a:t>
            </a:r>
            <a:r>
              <a:rPr lang="fr-FR" sz="1800"/>
              <a:t>"</a:t>
            </a:r>
            <a:r>
              <a:rPr lang="fr-FR" sz="1800" dirty="0"/>
              <a:t> et </a:t>
            </a:r>
            <a:r>
              <a:rPr lang="fr-FR" sz="1800"/>
              <a:t>"</a:t>
            </a:r>
            <a:r>
              <a:rPr lang="fr-FR" sz="1800" dirty="0"/>
              <a:t>Finances</a:t>
            </a:r>
            <a:r>
              <a:rPr lang="fr-FR" sz="1800"/>
              <a:t>"</a:t>
            </a:r>
            <a:r>
              <a:rPr lang="fr-FR" sz="1800" dirty="0"/>
              <a:t> en langue étrangère</a:t>
            </a:r>
          </a:p>
          <a:p>
            <a:r>
              <a:rPr lang="fr-FR" sz="1800" dirty="0"/>
              <a:t>Travaux écrits dans la langue préférée</a:t>
            </a:r>
          </a:p>
          <a:p>
            <a:r>
              <a:rPr lang="fr-FR" sz="1800" dirty="0"/>
              <a:t>Le matériel pédagogique est traduit (</a:t>
            </a:r>
            <a:r>
              <a:rPr lang="fr-FR" sz="1800" dirty="0" err="1"/>
              <a:t>myKV</a:t>
            </a:r>
            <a:r>
              <a:rPr lang="fr-FR" sz="1800" dirty="0"/>
              <a:t> en français)</a:t>
            </a:r>
          </a:p>
          <a:p>
            <a:r>
              <a:rPr lang="fr-FR" sz="1800" dirty="0"/>
              <a:t>Glossaire mis à disposition</a:t>
            </a:r>
            <a:endParaRPr lang="de-CH" sz="1800" dirty="0"/>
          </a:p>
          <a:p>
            <a:pPr marL="0" indent="0">
              <a:buNone/>
            </a:pP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und 2. Lehrjahr: Handlungskompetenz E (Technologie) in fremdsprachigen Klasse </a:t>
            </a:r>
          </a:p>
          <a:p>
            <a:r>
              <a:rPr lang="de-CH" sz="1800" kern="100">
                <a:latin typeface="Calibri"/>
                <a:ea typeface="Calibri"/>
                <a:cs typeface="Times New Roman"/>
              </a:rPr>
              <a:t>3. Lehrjahr: </a:t>
            </a:r>
            <a:r>
              <a:rPr lang="de-CH" sz="1800" kern="100">
                <a:effectLst/>
                <a:latin typeface="Calibri"/>
                <a:ea typeface="Calibri"/>
                <a:cs typeface="Times New Roman"/>
              </a:rPr>
              <a:t>Möglichkeit Vertiefungsoptionen </a:t>
            </a:r>
            <a:r>
              <a:rPr lang="de-CH" sz="1800" kern="100">
                <a:latin typeface="Calibri"/>
                <a:ea typeface="Calibri"/>
                <a:cs typeface="Times New Roman"/>
              </a:rPr>
              <a:t>"</a:t>
            </a:r>
            <a:r>
              <a:rPr lang="de-CH" sz="1800" kern="100">
                <a:effectLst/>
                <a:latin typeface="Calibri"/>
                <a:ea typeface="Calibri"/>
                <a:cs typeface="Times New Roman"/>
              </a:rPr>
              <a:t>Technologie </a:t>
            </a:r>
            <a:r>
              <a:rPr lang="de-CH" sz="1800" kern="100">
                <a:latin typeface="Calibri"/>
                <a:ea typeface="Calibri"/>
                <a:cs typeface="Times New Roman"/>
              </a:rPr>
              <a:t>"</a:t>
            </a:r>
            <a:r>
              <a:rPr lang="de-CH" sz="1800" kern="100">
                <a:effectLst/>
                <a:latin typeface="Calibri"/>
                <a:ea typeface="Calibri"/>
                <a:cs typeface="Times New Roman"/>
              </a:rPr>
              <a:t>und </a:t>
            </a:r>
            <a:r>
              <a:rPr lang="de-CH" sz="1800" kern="100">
                <a:latin typeface="Calibri"/>
                <a:ea typeface="Calibri"/>
                <a:cs typeface="Times New Roman"/>
              </a:rPr>
              <a:t>"</a:t>
            </a:r>
            <a:r>
              <a:rPr lang="de-CH" sz="1800" kern="100">
                <a:effectLst/>
                <a:latin typeface="Calibri"/>
                <a:ea typeface="Calibri"/>
                <a:cs typeface="Times New Roman"/>
              </a:rPr>
              <a:t>Finanzen</a:t>
            </a:r>
            <a:r>
              <a:rPr lang="de-CH" sz="1800" kern="100">
                <a:latin typeface="Calibri"/>
                <a:ea typeface="Calibri"/>
                <a:cs typeface="Times New Roman"/>
              </a:rPr>
              <a:t>"</a:t>
            </a:r>
            <a:r>
              <a:rPr lang="de-CH" sz="1800" kern="100">
                <a:effectLst/>
                <a:latin typeface="Calibri"/>
                <a:ea typeface="Calibri"/>
                <a:cs typeface="Times New Roman"/>
              </a:rPr>
              <a:t> in der Fremdsprache</a:t>
            </a:r>
          </a:p>
          <a:p>
            <a:r>
              <a:rPr lang="de-CH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Schriftliche Arbeiten in bevorzugter Sprache</a:t>
            </a:r>
          </a:p>
          <a:p>
            <a:r>
              <a:rPr lang="de-CH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Lehrmittel wird übersetzt (</a:t>
            </a:r>
            <a:r>
              <a:rPr lang="de-CH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myKV</a:t>
            </a:r>
            <a:r>
              <a:rPr lang="de-CH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 Französisch)</a:t>
            </a:r>
          </a:p>
          <a:p>
            <a:r>
              <a:rPr lang="de-CH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Glossar wird zur Verfügung gestellt</a:t>
            </a:r>
          </a:p>
          <a:p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2517ADB-4EBE-C6AD-B833-E053DBE4F434}"/>
              </a:ext>
            </a:extLst>
          </p:cNvPr>
          <p:cNvSpPr txBox="1"/>
          <p:nvPr/>
        </p:nvSpPr>
        <p:spPr>
          <a:xfrm>
            <a:off x="6110992" y="1601573"/>
            <a:ext cx="6211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000" b="1" dirty="0">
                <a:solidFill>
                  <a:srgbClr val="EC6374"/>
                </a:solidFill>
              </a:rPr>
              <a:t>BILI Kaufleute EFZ</a:t>
            </a:r>
          </a:p>
        </p:txBody>
      </p:sp>
    </p:spTree>
    <p:extLst>
      <p:ext uri="{BB962C8B-B14F-4D97-AF65-F5344CB8AC3E}">
        <p14:creationId xmlns:p14="http://schemas.microsoft.com/office/powerpoint/2010/main" val="249293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583EB3-FFC2-4325-BF54-9974E4F3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32" y="1334873"/>
            <a:ext cx="10512136" cy="1137518"/>
          </a:xfrm>
        </p:spPr>
        <p:txBody>
          <a:bodyPr/>
          <a:lstStyle/>
          <a:p>
            <a:r>
              <a:rPr lang="de-CH" dirty="0"/>
              <a:t>Richtlinien                                </a:t>
            </a:r>
            <a:r>
              <a:rPr lang="de-CH" dirty="0" err="1"/>
              <a:t>Directives</a:t>
            </a:r>
            <a:r>
              <a:rPr lang="de-CH" dirty="0"/>
              <a:t>			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9D8D06-F66E-B8F0-AE1C-5BE311602BF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-285750" y="2171700"/>
            <a:ext cx="12020550" cy="4686300"/>
          </a:xfrm>
        </p:spPr>
        <p:txBody>
          <a:bodyPr wrap="square" lIns="91440" tIns="36000" rIns="91440" bIns="0" numCol="2" anchor="t">
            <a:noAutofit/>
          </a:bodyPr>
          <a:lstStyle/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CH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Freiwilligkeit 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CH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keine zusätzliche Arbeitsbelastung für Berufsbildner/innen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CH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üblichen Schultage werden beibehalten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CH" kern="100">
                <a:effectLst/>
                <a:latin typeface="Calibri"/>
                <a:ea typeface="Calibri"/>
                <a:cs typeface="Times New Roman"/>
              </a:rPr>
              <a:t>Stundenpläne </a:t>
            </a:r>
            <a:r>
              <a:rPr lang="de-CH" kern="100">
                <a:latin typeface="Calibri"/>
                <a:ea typeface="Calibri"/>
                <a:cs typeface="Times New Roman"/>
              </a:rPr>
              <a:t>der deutsch-</a:t>
            </a:r>
            <a:r>
              <a:rPr lang="de-CH" kern="100">
                <a:effectLst/>
                <a:latin typeface="Calibri"/>
                <a:ea typeface="Calibri"/>
                <a:cs typeface="Times New Roman"/>
              </a:rPr>
              <a:t> und französischsprachigen Klassen parallel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Lernende wählen die Prüfungssprache selbst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dirty="0"/>
              <a:t>Volontariat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dirty="0"/>
              <a:t>pas de charge de travail </a:t>
            </a:r>
            <a:br>
              <a:rPr lang="fr-FR" dirty="0"/>
            </a:br>
            <a:r>
              <a:rPr lang="fr-FR" dirty="0"/>
              <a:t>supplémentaire pour les formateurs/formatrices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dirty="0"/>
              <a:t>les jours d'école habituels sont maintenus horaires parallèles pour les classes francophones et germanophones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dirty="0"/>
              <a:t>les apprentis choisissent eux-mêmes la langue d'examen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531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495329-9844-6FEE-6425-2C2F1CD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601573"/>
            <a:ext cx="10512136" cy="1137518"/>
          </a:xfrm>
        </p:spPr>
        <p:txBody>
          <a:bodyPr/>
          <a:lstStyle/>
          <a:p>
            <a:r>
              <a:rPr lang="de-CH" dirty="0"/>
              <a:t>Pädagogische Hilfsmittel	</a:t>
            </a:r>
            <a:r>
              <a:rPr lang="de-CH" dirty="0" err="1"/>
              <a:t>Aides</a:t>
            </a:r>
            <a:r>
              <a:rPr lang="de-CH" dirty="0"/>
              <a:t> </a:t>
            </a:r>
            <a:r>
              <a:rPr lang="de-CH" dirty="0" err="1"/>
              <a:t>pédagogique</a:t>
            </a:r>
            <a:endParaRPr lang="de-CH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7B73849-F203-677A-34DC-9AF86CB425F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858802" y="2739091"/>
            <a:ext cx="3656048" cy="1010890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E04FD28-5C20-2A8E-AD7B-ED46FAF2513E}"/>
              </a:ext>
            </a:extLst>
          </p:cNvPr>
          <p:cNvSpPr txBox="1"/>
          <p:nvPr/>
        </p:nvSpPr>
        <p:spPr>
          <a:xfrm>
            <a:off x="973102" y="3886200"/>
            <a:ext cx="365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DE / FR HKB E / DCO 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F97545-90C0-9A52-DE93-C5AA37A3A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20" y="2782961"/>
            <a:ext cx="4066676" cy="11517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FE3F64B-318F-D8BB-12A2-43121E6BB970}"/>
              </a:ext>
            </a:extLst>
          </p:cNvPr>
          <p:cNvSpPr txBox="1"/>
          <p:nvPr/>
        </p:nvSpPr>
        <p:spPr>
          <a:xfrm>
            <a:off x="5770420" y="3978581"/>
            <a:ext cx="365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DE / FR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0367F37-87E2-8EFE-DBC2-04C8A39DC514}"/>
              </a:ext>
            </a:extLst>
          </p:cNvPr>
          <p:cNvSpPr txBox="1"/>
          <p:nvPr/>
        </p:nvSpPr>
        <p:spPr>
          <a:xfrm>
            <a:off x="3205749" y="5256427"/>
            <a:ext cx="6153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Glossar / </a:t>
            </a:r>
            <a:r>
              <a:rPr lang="de-CH" sz="4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Glossaire</a:t>
            </a:r>
            <a:endParaRPr lang="de-CH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1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4327086-027A-1C5C-9A30-978DB4E11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Administratives			</a:t>
            </a:r>
            <a:r>
              <a:rPr lang="de-CH" dirty="0" err="1"/>
              <a:t>Administratifs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61FDAA-D320-A871-390E-1806462DA49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2686050"/>
            <a:ext cx="10512136" cy="40195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2800" dirty="0"/>
              <a:t>Anmeldefrist: 1. Juni 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800" dirty="0"/>
              <a:t>Kriterium: Interesse und Zustimmung Lehrbetrieb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800" dirty="0"/>
              <a:t>Anzahl Plätze: begrenzt, je nach Anmeldestand in C-Klasse und einer KAUF-Klasse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800" dirty="0"/>
              <a:t>Anmeldungen der Reihe nach</a:t>
            </a:r>
          </a:p>
          <a:p>
            <a:pPr marL="0" indent="0">
              <a:buNone/>
            </a:pPr>
            <a:endParaRPr lang="de-CH" sz="2800" dirty="0"/>
          </a:p>
          <a:p>
            <a:pPr marL="0" indent="0">
              <a:buNone/>
            </a:pPr>
            <a:endParaRPr lang="de-CH" sz="2800" dirty="0"/>
          </a:p>
          <a:p>
            <a:r>
              <a:rPr lang="fr-FR" sz="2800" dirty="0"/>
              <a:t>Délai d'inscription : 1er juin 2025</a:t>
            </a:r>
          </a:p>
          <a:p>
            <a:r>
              <a:rPr lang="fr-FR" sz="2800" dirty="0"/>
              <a:t>Critère : intérêt et accord de l'entreprise formatrice</a:t>
            </a:r>
          </a:p>
          <a:p>
            <a:r>
              <a:rPr lang="fr-FR" sz="2800" dirty="0"/>
              <a:t>Nombre de places : limité, selon le nombre d'inscriptions en classe C et classe KAUF</a:t>
            </a:r>
          </a:p>
          <a:p>
            <a:r>
              <a:rPr lang="fr-FR" sz="2800" dirty="0"/>
              <a:t>Inscriptions dans </a:t>
            </a:r>
            <a:br>
              <a:rPr lang="fr-FR" sz="2800" dirty="0"/>
            </a:br>
            <a:r>
              <a:rPr lang="fr-FR" sz="2800" dirty="0"/>
              <a:t>l'ordre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320822859"/>
      </p:ext>
    </p:extLst>
  </p:cSld>
  <p:clrMapOvr>
    <a:masterClrMapping/>
  </p:clrMapOvr>
</p:sld>
</file>

<file path=ppt/theme/theme1.xml><?xml version="1.0" encoding="utf-8"?>
<a:theme xmlns:a="http://schemas.openxmlformats.org/drawingml/2006/main" name="BF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Modele_2024.pptx" id="{F27E0F54-922C-48A8-8C49-418A3B41DEAD}" vid="{AA5A3FA9-9E46-49A9-9D0E-6D5743A033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75baf6-3962-4962-94e4-d100dce491c3" xsi:nil="true"/>
    <lcf76f155ced4ddcb4097134ff3c332f xmlns="e8469128-4573-4f94-9901-13ce9ef78c0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EC0DC227D32A449A893B64AC89C5A9" ma:contentTypeVersion="13" ma:contentTypeDescription="Ein neues Dokument erstellen." ma:contentTypeScope="" ma:versionID="5eb25c86851adf67a339205bce41dc45">
  <xsd:schema xmlns:xsd="http://www.w3.org/2001/XMLSchema" xmlns:xs="http://www.w3.org/2001/XMLSchema" xmlns:p="http://schemas.microsoft.com/office/2006/metadata/properties" xmlns:ns2="e8469128-4573-4f94-9901-13ce9ef78c0a" xmlns:ns3="a175baf6-3962-4962-94e4-d100dce491c3" targetNamespace="http://schemas.microsoft.com/office/2006/metadata/properties" ma:root="true" ma:fieldsID="919e4c69c992eb6723f13ab1b256ac83" ns2:_="" ns3:_="">
    <xsd:import namespace="e8469128-4573-4f94-9901-13ce9ef78c0a"/>
    <xsd:import namespace="a175baf6-3962-4962-94e4-d100dce491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69128-4573-4f94-9901-13ce9ef78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fc8ba72-e012-4b79-8e53-b68dde6d3a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5baf6-3962-4962-94e4-d100dce491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4eabd87-0fb2-43bc-8676-356e2975487b}" ma:internalName="TaxCatchAll" ma:showField="CatchAllData" ma:web="a175baf6-3962-4962-94e4-d100dce491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EB2467-3F89-40E5-B916-CC74C50C569E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626a4df-bf4e-4e3b-9eaf-85497a807269"/>
    <ds:schemaRef ds:uri="47756041-6801-47e3-8ecc-cb1620d0f8a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45DCB4-44E4-4A4E-89A2-F21B0705E3FD}"/>
</file>

<file path=customXml/itemProps3.xml><?xml version="1.0" encoding="utf-8"?>
<ds:datastoreItem xmlns:ds="http://schemas.openxmlformats.org/officeDocument/2006/customXml" ds:itemID="{73428032-F224-4B96-A19A-740CCD909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PT_Modele_2024</Template>
  <TotalTime>0</TotalTime>
  <Words>636</Words>
  <Application>Microsoft Office PowerPoint</Application>
  <PresentationFormat>Breitbild</PresentationFormat>
  <Paragraphs>109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Wingdings</vt:lpstr>
      <vt:lpstr>ヒラギノ角ゴ Pro W3</vt:lpstr>
      <vt:lpstr>BFB</vt:lpstr>
      <vt:lpstr> BILI Projekt Kaufleute EFZ</vt:lpstr>
      <vt:lpstr>PowerPoint-Präsentation</vt:lpstr>
      <vt:lpstr>PowerPoint-Präsentation</vt:lpstr>
      <vt:lpstr>PowerPoint-Präsentation</vt:lpstr>
      <vt:lpstr>«Sonderprojekt «BILI BFB»  Detailhandelsfachleute / Fachleute Apotheke»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Questions   Fragen</vt:lpstr>
      <vt:lpstr>PowerPoint-Präsentation</vt:lpstr>
      <vt:lpstr>Kaffee und Austausch Café et échange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Frech-Blum Maritta, BFB</dc:creator>
  <cp:lastModifiedBy>Bongni Isabelle, BFB</cp:lastModifiedBy>
  <cp:revision>3</cp:revision>
  <dcterms:created xsi:type="dcterms:W3CDTF">2025-01-25T10:48:20Z</dcterms:created>
  <dcterms:modified xsi:type="dcterms:W3CDTF">2025-05-08T07:15:01Z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0x01010084EC0DC227D32A449A893B64AC89C5A9</vt:lpwstr>
  </property>
</Properties>
</file>